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58" r:id="rId3"/>
    <p:sldId id="259" r:id="rId5"/>
    <p:sldId id="262" r:id="rId6"/>
    <p:sldId id="380" r:id="rId7"/>
    <p:sldId id="383" r:id="rId8"/>
    <p:sldId id="382" r:id="rId9"/>
    <p:sldId id="385" r:id="rId10"/>
    <p:sldId id="400" r:id="rId11"/>
    <p:sldId id="401" r:id="rId12"/>
    <p:sldId id="387" r:id="rId13"/>
    <p:sldId id="390" r:id="rId14"/>
    <p:sldId id="359" r:id="rId15"/>
    <p:sldId id="403" r:id="rId16"/>
    <p:sldId id="404" r:id="rId17"/>
    <p:sldId id="405" r:id="rId18"/>
    <p:sldId id="406" r:id="rId19"/>
    <p:sldId id="408" r:id="rId20"/>
    <p:sldId id="409" r:id="rId21"/>
    <p:sldId id="276" r:id="rId22"/>
    <p:sldId id="280" r:id="rId23"/>
    <p:sldId id="379" r:id="rId24"/>
    <p:sldId id="283" r:id="rId25"/>
    <p:sldId id="329" r:id="rId26"/>
    <p:sldId id="263" r:id="rId27"/>
    <p:sldId id="284" r:id="rId28"/>
    <p:sldId id="317" r:id="rId29"/>
    <p:sldId id="285" r:id="rId30"/>
    <p:sldId id="319" r:id="rId31"/>
    <p:sldId id="286" r:id="rId32"/>
    <p:sldId id="321" r:id="rId33"/>
    <p:sldId id="362" r:id="rId34"/>
    <p:sldId id="352" r:id="rId35"/>
    <p:sldId id="378" r:id="rId36"/>
    <p:sldId id="288" r:id="rId37"/>
    <p:sldId id="396" r:id="rId38"/>
    <p:sldId id="304" r:id="rId39"/>
    <p:sldId id="305" r:id="rId40"/>
    <p:sldId id="376" r:id="rId41"/>
    <p:sldId id="289" r:id="rId42"/>
    <p:sldId id="298" r:id="rId43"/>
    <p:sldId id="402" r:id="rId44"/>
    <p:sldId id="410" r:id="rId4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81522"/>
  </p:normalViewPr>
  <p:slideViewPr>
    <p:cSldViewPr snapToGrid="0">
      <p:cViewPr varScale="1">
        <p:scale>
          <a:sx n="51" d="100"/>
          <a:sy n="51" d="100"/>
        </p:scale>
        <p:origin x="1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8" Type="http://schemas.openxmlformats.org/officeDocument/2006/relationships/tableStyles" Target="tableStyles.xml"/><Relationship Id="rId47" Type="http://schemas.openxmlformats.org/officeDocument/2006/relationships/viewProps" Target="viewProps.xml"/><Relationship Id="rId46" Type="http://schemas.openxmlformats.org/officeDocument/2006/relationships/presProps" Target="presProps.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D2D94F-4EDB-3144-8BE1-E39897339619}" type="datetimeFigureOut">
              <a:rPr lang="fr-FR" smtClean="0"/>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1DD126-6024-6A45-8CBC-DA56221FBF1F}" type="slidenum">
              <a:rPr lang="fr-FR" smtClean="0"/>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E1DD126-6024-6A45-8CBC-DA56221FBF1F}" type="slidenum">
              <a:rPr lang="fr-FR" smtClean="0"/>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E1DD126-6024-6A45-8CBC-DA56221FBF1F}" type="slidenum">
              <a:rPr lang="fr-FR" smtClean="0"/>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E1DD126-6024-6A45-8CBC-DA56221FBF1F}" type="slidenum">
              <a:rPr lang="fr-FR" smtClean="0"/>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E1DD126-6024-6A45-8CBC-DA56221FBF1F}" type="slidenum">
              <a:rPr lang="fr-FR" smtClean="0"/>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E1DD126-6024-6A45-8CBC-DA56221FBF1F}" type="slidenum">
              <a:rPr lang="fr-FR" smtClean="0"/>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FR"/>
          </a:p>
        </p:txBody>
      </p:sp>
      <p:sp>
        <p:nvSpPr>
          <p:cNvPr id="3" name="Sous-titr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a:p>
        </p:txBody>
      </p:sp>
      <p:sp>
        <p:nvSpPr>
          <p:cNvPr id="4" name="Espace réservé de la date 3"/>
          <p:cNvSpPr>
            <a:spLocks noGrp="1"/>
          </p:cNvSpPr>
          <p:nvPr>
            <p:ph type="dt" sz="half" idx="10"/>
          </p:nvPr>
        </p:nvSpPr>
        <p:spPr/>
        <p:txBody>
          <a:bodyPr/>
          <a:lstStyle/>
          <a:p>
            <a:fld id="{19F88FF1-F30E-A346-8D10-8F38F76E58AD}"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D76F67-1997-E243-920A-202FF37D4A00}" type="slidenum">
              <a:rPr lang="fr-FR" smtClean="0"/>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texte vertical 2"/>
          <p:cNvSpPr>
            <a:spLocks noGrp="1"/>
          </p:cNvSpPr>
          <p:nvPr>
            <p:ph type="body" orient="vert" idx="1" hasCustomPrompt="1"/>
          </p:nvPr>
        </p:nvSpPr>
        <p:spPr/>
        <p:txBody>
          <a:bodyPr vert="eaVert"/>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10"/>
          </p:nvPr>
        </p:nvSpPr>
        <p:spPr/>
        <p:txBody>
          <a:bodyPr/>
          <a:lstStyle/>
          <a:p>
            <a:fld id="{19F88FF1-F30E-A346-8D10-8F38F76E58AD}"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D76F67-1997-E243-920A-202FF37D4A00}" type="slidenum">
              <a:rPr lang="fr-FR" smtClean="0"/>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FR"/>
          </a:p>
        </p:txBody>
      </p:sp>
      <p:sp>
        <p:nvSpPr>
          <p:cNvPr id="3" name="Espace réservé du texte vertical 2"/>
          <p:cNvSpPr>
            <a:spLocks noGrp="1"/>
          </p:cNvSpPr>
          <p:nvPr>
            <p:ph type="body" orient="vert" idx="1" hasCustomPrompt="1"/>
          </p:nvPr>
        </p:nvSpPr>
        <p:spPr>
          <a:xfrm>
            <a:off x="838200" y="365125"/>
            <a:ext cx="7734300" cy="5811838"/>
          </a:xfrm>
        </p:spPr>
        <p:txBody>
          <a:bodyPr vert="eaVert"/>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10"/>
          </p:nvPr>
        </p:nvSpPr>
        <p:spPr/>
        <p:txBody>
          <a:bodyPr/>
          <a:lstStyle/>
          <a:p>
            <a:fld id="{19F88FF1-F30E-A346-8D10-8F38F76E58AD}"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D76F67-1997-E243-920A-202FF37D4A00}" type="slidenum">
              <a:rPr lang="fr-FR" smtClean="0"/>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contenu 2"/>
          <p:cNvSpPr>
            <a:spLocks noGrp="1"/>
          </p:cNvSpPr>
          <p:nvPr>
            <p:ph idx="1" hasCustomPrompt="1"/>
          </p:nvPr>
        </p:nvSpPr>
        <p:spPr/>
        <p:txBody>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10"/>
          </p:nvPr>
        </p:nvSpPr>
        <p:spPr/>
        <p:txBody>
          <a:bodyPr/>
          <a:lstStyle/>
          <a:p>
            <a:fld id="{19F88FF1-F30E-A346-8D10-8F38F76E58AD}"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D76F67-1997-E243-920A-202FF37D4A00}" type="slidenum">
              <a:rPr lang="fr-FR" smtClean="0"/>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FR"/>
          </a:p>
        </p:txBody>
      </p:sp>
      <p:sp>
        <p:nvSpPr>
          <p:cNvPr id="3" name="Espace réservé du texte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endParaRPr lang="fr-FR"/>
          </a:p>
        </p:txBody>
      </p:sp>
      <p:sp>
        <p:nvSpPr>
          <p:cNvPr id="4" name="Espace réservé de la date 3"/>
          <p:cNvSpPr>
            <a:spLocks noGrp="1"/>
          </p:cNvSpPr>
          <p:nvPr>
            <p:ph type="dt" sz="half" idx="10"/>
          </p:nvPr>
        </p:nvSpPr>
        <p:spPr/>
        <p:txBody>
          <a:bodyPr/>
          <a:lstStyle/>
          <a:p>
            <a:fld id="{19F88FF1-F30E-A346-8D10-8F38F76E58AD}"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D76F67-1997-E243-920A-202FF37D4A00}" type="slidenum">
              <a:rPr lang="fr-FR" smtClean="0"/>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contenu 2"/>
          <p:cNvSpPr>
            <a:spLocks noGrp="1"/>
          </p:cNvSpPr>
          <p:nvPr>
            <p:ph sz="half" idx="1" hasCustomPrompt="1"/>
          </p:nvPr>
        </p:nvSpPr>
        <p:spPr>
          <a:xfrm>
            <a:off x="838200" y="1825625"/>
            <a:ext cx="5181600" cy="4351338"/>
          </a:xfrm>
        </p:spPr>
        <p:txBody>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u contenu 3"/>
          <p:cNvSpPr>
            <a:spLocks noGrp="1"/>
          </p:cNvSpPr>
          <p:nvPr>
            <p:ph sz="half" idx="2" hasCustomPrompt="1"/>
          </p:nvPr>
        </p:nvSpPr>
        <p:spPr>
          <a:xfrm>
            <a:off x="6172200" y="1825625"/>
            <a:ext cx="5181600" cy="4351338"/>
          </a:xfrm>
        </p:spPr>
        <p:txBody>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5" name="Espace réservé de la date 4"/>
          <p:cNvSpPr>
            <a:spLocks noGrp="1"/>
          </p:cNvSpPr>
          <p:nvPr>
            <p:ph type="dt" sz="half" idx="10"/>
          </p:nvPr>
        </p:nvSpPr>
        <p:spPr/>
        <p:txBody>
          <a:bodyPr/>
          <a:lstStyle/>
          <a:p>
            <a:fld id="{19F88FF1-F30E-A346-8D10-8F38F76E58AD}"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7D76F67-1997-E243-920A-202FF37D4A00}" type="slidenum">
              <a:rPr lang="fr-FR" smtClean="0"/>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FR"/>
          </a:p>
        </p:txBody>
      </p:sp>
      <p:sp>
        <p:nvSpPr>
          <p:cNvPr id="3" name="Espace réservé du texte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endParaRPr lang="fr-FR"/>
          </a:p>
        </p:txBody>
      </p:sp>
      <p:sp>
        <p:nvSpPr>
          <p:cNvPr id="4" name="Espace réservé du contenu 3"/>
          <p:cNvSpPr>
            <a:spLocks noGrp="1"/>
          </p:cNvSpPr>
          <p:nvPr>
            <p:ph sz="half" idx="2" hasCustomPrompt="1"/>
          </p:nvPr>
        </p:nvSpPr>
        <p:spPr>
          <a:xfrm>
            <a:off x="839788" y="2505075"/>
            <a:ext cx="5157787" cy="3684588"/>
          </a:xfrm>
        </p:spPr>
        <p:txBody>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5" name="Espace réservé du texte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endParaRPr lang="fr-FR"/>
          </a:p>
        </p:txBody>
      </p:sp>
      <p:sp>
        <p:nvSpPr>
          <p:cNvPr id="6" name="Espace réservé du contenu 5"/>
          <p:cNvSpPr>
            <a:spLocks noGrp="1"/>
          </p:cNvSpPr>
          <p:nvPr>
            <p:ph sz="quarter" idx="4" hasCustomPrompt="1"/>
          </p:nvPr>
        </p:nvSpPr>
        <p:spPr>
          <a:xfrm>
            <a:off x="6172200" y="2505075"/>
            <a:ext cx="5183188" cy="3684588"/>
          </a:xfrm>
        </p:spPr>
        <p:txBody>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7" name="Espace réservé de la date 6"/>
          <p:cNvSpPr>
            <a:spLocks noGrp="1"/>
          </p:cNvSpPr>
          <p:nvPr>
            <p:ph type="dt" sz="half" idx="10"/>
          </p:nvPr>
        </p:nvSpPr>
        <p:spPr/>
        <p:txBody>
          <a:bodyPr/>
          <a:lstStyle/>
          <a:p>
            <a:fld id="{19F88FF1-F30E-A346-8D10-8F38F76E58AD}" type="datetimeFigureOut">
              <a:rPr lang="fr-FR" smtClean="0"/>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7D76F67-1997-E243-920A-202FF37D4A00}" type="slidenum">
              <a:rPr lang="fr-FR" smtClean="0"/>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e la date 2"/>
          <p:cNvSpPr>
            <a:spLocks noGrp="1"/>
          </p:cNvSpPr>
          <p:nvPr>
            <p:ph type="dt" sz="half" idx="10"/>
          </p:nvPr>
        </p:nvSpPr>
        <p:spPr/>
        <p:txBody>
          <a:bodyPr/>
          <a:lstStyle/>
          <a:p>
            <a:fld id="{19F88FF1-F30E-A346-8D10-8F38F76E58AD}" type="datetimeFigureOut">
              <a:rPr lang="fr-FR" smtClean="0"/>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7D76F67-1997-E243-920A-202FF37D4A00}" type="slidenum">
              <a:rPr lang="fr-FR" smtClean="0"/>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9F88FF1-F30E-A346-8D10-8F38F76E58AD}" type="datetimeFigureOut">
              <a:rPr lang="fr-FR" smtClean="0"/>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7D76F67-1997-E243-920A-202FF37D4A00}" type="slidenum">
              <a:rPr lang="fr-FR" smtClean="0"/>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FR"/>
          </a:p>
        </p:txBody>
      </p:sp>
      <p:sp>
        <p:nvSpPr>
          <p:cNvPr id="3" name="Espace réservé du conten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u texte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endParaRPr lang="fr-FR"/>
          </a:p>
        </p:txBody>
      </p:sp>
      <p:sp>
        <p:nvSpPr>
          <p:cNvPr id="5" name="Espace réservé de la date 4"/>
          <p:cNvSpPr>
            <a:spLocks noGrp="1"/>
          </p:cNvSpPr>
          <p:nvPr>
            <p:ph type="dt" sz="half" idx="10"/>
          </p:nvPr>
        </p:nvSpPr>
        <p:spPr/>
        <p:txBody>
          <a:bodyPr/>
          <a:lstStyle/>
          <a:p>
            <a:fld id="{19F88FF1-F30E-A346-8D10-8F38F76E58AD}"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7D76F67-1997-E243-920A-202FF37D4A00}" type="slidenum">
              <a:rPr lang="fr-FR" smtClean="0"/>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endParaRPr lang="fr-FR"/>
          </a:p>
        </p:txBody>
      </p:sp>
      <p:sp>
        <p:nvSpPr>
          <p:cNvPr id="5" name="Espace réservé de la date 4"/>
          <p:cNvSpPr>
            <a:spLocks noGrp="1"/>
          </p:cNvSpPr>
          <p:nvPr>
            <p:ph type="dt" sz="half" idx="10"/>
          </p:nvPr>
        </p:nvSpPr>
        <p:spPr/>
        <p:txBody>
          <a:bodyPr/>
          <a:lstStyle/>
          <a:p>
            <a:fld id="{19F88FF1-F30E-A346-8D10-8F38F76E58AD}"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7D76F67-1997-E243-920A-202FF37D4A00}" type="slidenum">
              <a:rPr lang="fr-FR" smtClean="0"/>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F88FF1-F30E-A346-8D10-8F38F76E58AD}" type="datetimeFigureOut">
              <a:rPr lang="fr-FR" smtClean="0"/>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76F67-1997-E243-920A-202FF37D4A00}" type="slidenum">
              <a:rPr lang="fr-FR" smtClean="0"/>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1.jpeg"/></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1.jpeg"/></Relationships>
</file>

<file path=ppt/slides/_rels/slide4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mailto:haplucia2015@gmail.com" TargetMode="External"/><Relationship Id="rId2" Type="http://schemas.openxmlformats.org/officeDocument/2006/relationships/image" Target="../media/image3.pn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7876562" cy="1747838"/>
          </a:xfrm>
        </p:spPr>
        <p:txBody>
          <a:bodyPr>
            <a:normAutofit/>
          </a:bodyPr>
          <a:lstStyle/>
          <a:p>
            <a:pPr algn="just"/>
            <a:r>
              <a:rPr lang="fr-FR" sz="1800" b="1" dirty="0">
                <a:latin typeface="Arial" panose="020B0604020202020204" pitchFamily="34" charset="0"/>
                <a:cs typeface="Arial" panose="020B0604020202020204" pitchFamily="34" charset="0"/>
              </a:rPr>
              <a:t>RENCONTRE D’ECHAGE AVEC LES ORGANISATIONS DE LA SOCIETE CIVILE DES REGIONS DU GRAND LOME, MARITIME ET DES PLATEAUX SUR LEUR ROLE ET RESPONSABILITES DANS LA PRÉVENTION ET LA LUTTE CONTRE LA CORRUPTION</a:t>
            </a:r>
            <a:endParaRPr lang="fr-FR" sz="1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1744578" y="2112963"/>
            <a:ext cx="9609221" cy="4064000"/>
          </a:xfrm>
        </p:spPr>
        <p:txBody>
          <a:bodyPr>
            <a:normAutofit lnSpcReduction="10000"/>
          </a:bodyPr>
          <a:lstStyle/>
          <a:p>
            <a:pPr marL="0" indent="0" algn="ctr">
              <a:buNone/>
            </a:pPr>
            <a:endParaRPr lang="fr-FR" sz="2400" b="1" i="1" dirty="0">
              <a:latin typeface="Arial" panose="020B0604020202020204" pitchFamily="34" charset="0"/>
              <a:cs typeface="Arial" panose="020B0604020202020204" pitchFamily="34" charset="0"/>
            </a:endParaRPr>
          </a:p>
          <a:p>
            <a:pPr marL="0" indent="0" algn="ctr">
              <a:lnSpc>
                <a:spcPct val="120000"/>
              </a:lnSpc>
              <a:buNone/>
            </a:pPr>
            <a:r>
              <a:rPr lang="fr-FR" sz="2400" b="1" dirty="0">
                <a:solidFill>
                  <a:srgbClr val="C00000"/>
                </a:solidFill>
                <a:latin typeface="Arial" panose="020B0604020202020204" pitchFamily="34" charset="0"/>
                <a:cs typeface="Arial" panose="020B0604020202020204" pitchFamily="34" charset="0"/>
              </a:rPr>
              <a:t>LA RÉPRESSION DES ACTES DE CORRUPTION </a:t>
            </a:r>
            <a:endParaRPr lang="fr-FR" sz="2400" b="1" dirty="0">
              <a:solidFill>
                <a:srgbClr val="C00000"/>
              </a:solidFill>
              <a:latin typeface="Arial" panose="020B0604020202020204" pitchFamily="34" charset="0"/>
              <a:cs typeface="Arial" panose="020B0604020202020204" pitchFamily="34" charset="0"/>
            </a:endParaRPr>
          </a:p>
          <a:p>
            <a:pPr marL="0" indent="0" algn="ctr">
              <a:lnSpc>
                <a:spcPct val="170000"/>
              </a:lnSpc>
              <a:buNone/>
            </a:pPr>
            <a:r>
              <a:rPr lang="fr-FR" sz="2400" b="1" dirty="0">
                <a:solidFill>
                  <a:srgbClr val="C00000"/>
                </a:solidFill>
                <a:latin typeface="Arial" panose="020B0604020202020204" pitchFamily="34" charset="0"/>
                <a:cs typeface="Arial" panose="020B0604020202020204" pitchFamily="34" charset="0"/>
              </a:rPr>
              <a:t>ET DES INFRACTIONS ASSIMILÉES</a:t>
            </a:r>
            <a:endParaRPr lang="fr-FR" sz="2400" b="1" dirty="0">
              <a:latin typeface="Arial" panose="020B0604020202020204" pitchFamily="34" charset="0"/>
              <a:cs typeface="Arial" panose="020B0604020202020204" pitchFamily="34" charset="0"/>
            </a:endParaRPr>
          </a:p>
          <a:p>
            <a:pPr marL="0" indent="0" algn="ctr">
              <a:buNone/>
            </a:pPr>
            <a:endParaRPr lang="fr-FR" b="1" dirty="0">
              <a:latin typeface="Arial" panose="020B0604020202020204" pitchFamily="34" charset="0"/>
              <a:cs typeface="Arial" panose="020B0604020202020204" pitchFamily="34" charset="0"/>
            </a:endParaRPr>
          </a:p>
          <a:p>
            <a:pPr marL="0" indent="0" algn="ctr">
              <a:buNone/>
            </a:pPr>
            <a:r>
              <a:rPr lang="fr-FR" b="1" dirty="0">
                <a:latin typeface="Arial" panose="020B0604020202020204" pitchFamily="34" charset="0"/>
                <a:cs typeface="Arial" panose="020B0604020202020204" pitchFamily="34" charset="0"/>
              </a:rPr>
              <a:t>Kpalimé, les 7 et 8 mai 2024</a:t>
            </a:r>
            <a:endParaRPr lang="fr-FR" b="1" dirty="0">
              <a:latin typeface="Arial" panose="020B0604020202020204" pitchFamily="34" charset="0"/>
              <a:cs typeface="Arial" panose="020B0604020202020204" pitchFamily="34" charset="0"/>
            </a:endParaRPr>
          </a:p>
          <a:p>
            <a:pPr marL="0" indent="0" algn="ctr">
              <a:buNone/>
            </a:pPr>
            <a:r>
              <a:rPr lang="fr-FR" sz="3200" b="1" dirty="0">
                <a:latin typeface="Arial" panose="020B0604020202020204" pitchFamily="34" charset="0"/>
                <a:cs typeface="Arial" panose="020B0604020202020204" pitchFamily="34" charset="0"/>
              </a:rPr>
              <a:t>		</a:t>
            </a:r>
            <a:r>
              <a:rPr lang="fr-FR" sz="1800" b="1" dirty="0">
                <a:solidFill>
                  <a:srgbClr val="7030A0"/>
                </a:solidFill>
                <a:latin typeface="Arial" panose="020B0604020202020204" pitchFamily="34" charset="0"/>
                <a:cs typeface="Arial" panose="020B0604020202020204" pitchFamily="34" charset="0"/>
              </a:rPr>
              <a:t>Par M. OURO-SAMA Dermane Aboudou-Kamarou	Directeurdelarépression à la HAPLUCIA HAPLUCIA</a:t>
            </a:r>
            <a:endParaRPr lang="fr-FR" sz="1800" b="1" dirty="0">
              <a:solidFill>
                <a:srgbClr val="7030A0"/>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0719" y="365125"/>
            <a:ext cx="8671197" cy="1325563"/>
          </a:xfrm>
        </p:spPr>
        <p:txBody>
          <a:bodyPr>
            <a:normAutofit/>
          </a:bodyPr>
          <a:lstStyle/>
          <a:p>
            <a:pPr marL="0" indent="0" algn="just">
              <a:buNone/>
            </a:pPr>
            <a:r>
              <a:rPr lang="fr-FR" sz="2800" b="1" kern="100" dirty="0">
                <a:effectLst/>
                <a:latin typeface="Arial" panose="020B0604020202020204" pitchFamily="34" charset="0"/>
                <a:ea typeface="Calibri" panose="020F0502020204030204" pitchFamily="34" charset="0"/>
                <a:cs typeface="Arial" panose="020B0604020202020204" pitchFamily="34" charset="0"/>
              </a:rPr>
              <a:t>Corruption active</a:t>
            </a:r>
            <a:r>
              <a:rPr lang="en-US" sz="2800" kern="100" dirty="0">
                <a:latin typeface="Arial" panose="020B0604020202020204" pitchFamily="34" charset="0"/>
                <a:ea typeface="Calibri" panose="020F0502020204030204" pitchFamily="34" charset="0"/>
                <a:cs typeface="Arial" panose="020B0604020202020204" pitchFamily="34" charset="0"/>
              </a:rPr>
              <a:t> </a:t>
            </a:r>
            <a:r>
              <a:rPr lang="fr-FR" sz="2800" b="1" kern="100" dirty="0">
                <a:effectLst/>
                <a:latin typeface="Arial" panose="020B0604020202020204" pitchFamily="34" charset="0"/>
                <a:ea typeface="Calibri" panose="020F0502020204030204" pitchFamily="34" charset="0"/>
                <a:cs typeface="Arial" panose="020B0604020202020204" pitchFamily="34" charset="0"/>
              </a:rPr>
              <a:t>dans le secteur privé  </a:t>
            </a: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614362" y="1690688"/>
            <a:ext cx="11158537" cy="4967287"/>
          </a:xfrm>
        </p:spPr>
        <p:txBody>
          <a:bodyPr>
            <a:noAutofit/>
          </a:bodyPr>
          <a:lstStyle/>
          <a:p>
            <a:pPr algn="just"/>
            <a:r>
              <a:rPr lang="en-US" b="1" dirty="0">
                <a:effectLst/>
                <a:latin typeface="Arial" panose="020B0604020202020204" pitchFamily="34" charset="0"/>
                <a:cs typeface="Arial" panose="020B0604020202020204" pitchFamily="34" charset="0"/>
              </a:rPr>
              <a:t>Article 600 NCP</a:t>
            </a:r>
            <a:r>
              <a:rPr lang="en-US" dirty="0">
                <a:effectLst/>
                <a:latin typeface="Arial" panose="020B0604020202020204" pitchFamily="34" charset="0"/>
                <a:cs typeface="Arial" panose="020B0604020202020204" pitchFamily="34" charset="0"/>
              </a:rPr>
              <a:t>: Constitue une corruption des agents du secteur privé, le fait par : </a:t>
            </a:r>
            <a:endParaRPr lang="en-US" dirty="0">
              <a:latin typeface="Arial" panose="020B0604020202020204" pitchFamily="34" charset="0"/>
              <a:cs typeface="Arial" panose="020B0604020202020204" pitchFamily="34" charset="0"/>
            </a:endParaRPr>
          </a:p>
          <a:p>
            <a:pPr marL="0" indent="0" algn="just">
              <a:buNone/>
            </a:pPr>
            <a:r>
              <a:rPr lang="en-US" dirty="0">
                <a:effectLst/>
                <a:latin typeface="Arial" panose="020B0604020202020204" pitchFamily="34" charset="0"/>
                <a:cs typeface="Arial" panose="020B0604020202020204" pitchFamily="34" charset="0"/>
              </a:rPr>
              <a:t>1)  toute personne de promettre, d’offrir ou d’accorder, sans droit et à tout moment, directement ou indirectement, un avantage indu à toute autre personne qui dirige une entité du secteur privé ou travaille pour une telle entité, en quelque qualité que ce soit, pour elle-même ou pour une autre personne afin que, en violation de ses devoirs, elle accomplisse ou s’abstienne d’accomplir un acte; </a:t>
            </a:r>
            <a:endParaRPr lang="en-US" dirty="0">
              <a:effectLst/>
              <a:latin typeface="Arial" panose="020B0604020202020204" pitchFamily="34" charset="0"/>
              <a:cs typeface="Arial" panose="020B0604020202020204" pitchFamily="34" charset="0"/>
            </a:endParaRPr>
          </a:p>
          <a:p>
            <a:pPr marL="0" indent="0" algn="just">
              <a:buNone/>
            </a:pPr>
            <a:r>
              <a:rPr lang="fr-FR" b="1" dirty="0">
                <a:solidFill>
                  <a:srgbClr val="C00000"/>
                </a:solidFill>
                <a:latin typeface="Arial" panose="020B0604020202020204" pitchFamily="34" charset="0"/>
                <a:cs typeface="Arial" panose="020B0604020202020204" pitchFamily="34" charset="0"/>
              </a:rPr>
              <a:t>Ex: Un entrepreneur qui propose un pourcentage sur un prêt sollicité à un DG d’une banque afin que celui-ci lui facilite les formalités en négligeant certaines conditions exigées par la réglementation bancaire.</a:t>
            </a:r>
            <a:endParaRPr lang="fr-FR" b="1" dirty="0">
              <a:solidFill>
                <a:srgbClr val="C00000"/>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7110662" cy="1325563"/>
          </a:xfrm>
        </p:spPr>
        <p:txBody>
          <a:bodyPr>
            <a:normAutofit/>
          </a:bodyPr>
          <a:lstStyle/>
          <a:p>
            <a:pPr algn="ctr"/>
            <a:r>
              <a:rPr lang="fr-FR" sz="3200" b="1" dirty="0">
                <a:solidFill>
                  <a:srgbClr val="C00000"/>
                </a:solidFill>
                <a:latin typeface="Arial" panose="020B0604020202020204" pitchFamily="34" charset="0"/>
                <a:cs typeface="Arial" panose="020B0604020202020204" pitchFamily="34" charset="0"/>
              </a:rPr>
              <a:t>B- Concussion  </a:t>
            </a:r>
            <a:endParaRPr lang="fr-FR" sz="3200" b="1" dirty="0">
              <a:solidFill>
                <a:srgbClr val="C0000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1171576" y="1690688"/>
            <a:ext cx="10182224" cy="4486275"/>
          </a:xfrm>
        </p:spPr>
        <p:txBody>
          <a:bodyPr>
            <a:normAutofit lnSpcReduction="10000"/>
          </a:bodyPr>
          <a:lstStyle/>
          <a:p>
            <a:pPr marL="0" indent="0" algn="just">
              <a:buNone/>
            </a:pPr>
            <a:endParaRPr lang="en-US" b="1" dirty="0">
              <a:effectLst/>
              <a:latin typeface="TimesNewRoman,Bold"/>
            </a:endParaRPr>
          </a:p>
          <a:p>
            <a:pPr marL="0" indent="0" algn="just">
              <a:buNone/>
            </a:pPr>
            <a:r>
              <a:rPr lang="en-US" b="1" dirty="0">
                <a:effectLst/>
                <a:latin typeface="Arial" panose="020B0604020202020204" pitchFamily="34" charset="0"/>
                <a:cs typeface="Arial" panose="020B0604020202020204" pitchFamily="34" charset="0"/>
              </a:rPr>
              <a:t>Article 592 NCP: </a:t>
            </a:r>
            <a:r>
              <a:rPr lang="en-US" dirty="0">
                <a:effectLst/>
                <a:latin typeface="Arial" panose="020B0604020202020204" pitchFamily="34" charset="0"/>
                <a:cs typeface="Arial" panose="020B0604020202020204" pitchFamily="34" charset="0"/>
              </a:rPr>
              <a:t>Constitue une concussion, le fait, par une personne dépositaire de l'autorité publique ou chargée d'une mission de service public, de recevoir, d’exiger ou d’ordonner de percevoir à titre de droits ou contributions, impôts ou taxes publics, une somme qu'elle sait ne pas être due, ou excéder ce qui est dû. </a:t>
            </a:r>
            <a:endParaRPr lang="en-US" dirty="0">
              <a:effectLst/>
              <a:latin typeface="Arial" panose="020B0604020202020204" pitchFamily="34" charset="0"/>
              <a:cs typeface="Arial" panose="020B0604020202020204" pitchFamily="34" charset="0"/>
            </a:endParaRPr>
          </a:p>
          <a:p>
            <a:pPr marL="0" indent="0" algn="just">
              <a:buNone/>
            </a:pPr>
            <a:r>
              <a:rPr lang="en-US" dirty="0">
                <a:solidFill>
                  <a:srgbClr val="C00000"/>
                </a:solidFill>
                <a:latin typeface="Arial" panose="020B0604020202020204" pitchFamily="34" charset="0"/>
                <a:cs typeface="Arial" panose="020B0604020202020204" pitchFamily="34" charset="0"/>
              </a:rPr>
              <a:t>Ex: Un agent de la Direction/Division de la sécurité routière qui perçoit une amende de 10.000 FCFA auprès d’un chauffeur de taxi qui  a commis une contravention punie d’une amende 2.000 FCFA</a:t>
            </a:r>
            <a:endParaRPr lang="en-US" dirty="0">
              <a:solidFill>
                <a:srgbClr val="C00000"/>
              </a:solidFill>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0719" y="365125"/>
            <a:ext cx="8671197" cy="1325563"/>
          </a:xfrm>
        </p:spPr>
        <p:txBody>
          <a:bodyPr>
            <a:normAutofit/>
          </a:bodyPr>
          <a:lstStyle/>
          <a:p>
            <a:r>
              <a:rPr lang="fr-FR" sz="3200" b="1" dirty="0">
                <a:solidFill>
                  <a:srgbClr val="C00000"/>
                </a:solidFill>
                <a:latin typeface="Arial" panose="020B0604020202020204" pitchFamily="34" charset="0"/>
                <a:cs typeface="Arial" panose="020B0604020202020204" pitchFamily="34" charset="0"/>
              </a:rPr>
              <a:t>C- Les infractions assimilées</a:t>
            </a:r>
            <a:br>
              <a:rPr lang="en-US" sz="2800" dirty="0">
                <a:effectLst/>
                <a:latin typeface="Arial" panose="020B0604020202020204" pitchFamily="34" charset="0"/>
                <a:cs typeface="Arial" panose="020B0604020202020204" pitchFamily="34" charset="0"/>
              </a:rPr>
            </a:b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57250" y="1539973"/>
            <a:ext cx="10496549" cy="5318028"/>
          </a:xfrm>
        </p:spPr>
        <p:txBody>
          <a:bodyPr>
            <a:noAutofit/>
          </a:bodyPr>
          <a:lstStyle/>
          <a:p>
            <a:pPr marL="0" indent="0" algn="just">
              <a:buNone/>
            </a:pPr>
            <a:r>
              <a:rPr lang="en-US" b="1" dirty="0">
                <a:latin typeface="Arial" panose="020B0604020202020204" pitchFamily="34" charset="0"/>
                <a:cs typeface="Arial" panose="020B0604020202020204" pitchFamily="34" charset="0"/>
              </a:rPr>
              <a:t>S</a:t>
            </a:r>
            <a:r>
              <a:rPr lang="en-US" b="1" dirty="0">
                <a:effectLst/>
                <a:latin typeface="Arial" panose="020B0604020202020204" pitchFamily="34" charset="0"/>
                <a:cs typeface="Arial" panose="020B0604020202020204" pitchFamily="34" charset="0"/>
              </a:rPr>
              <a:t>oustractions et détournements de deniers publics  1/3</a:t>
            </a:r>
            <a:endParaRPr lang="en-US" dirty="0">
              <a:effectLst/>
              <a:latin typeface="Arial" panose="020B0604020202020204" pitchFamily="34" charset="0"/>
              <a:cs typeface="Arial" panose="020B0604020202020204" pitchFamily="34" charset="0"/>
            </a:endParaRPr>
          </a:p>
          <a:p>
            <a:pPr marL="0" indent="0" algn="just">
              <a:buNone/>
            </a:pPr>
            <a:r>
              <a:rPr lang="en-US" b="1" dirty="0">
                <a:effectLst/>
                <a:latin typeface="Arial" panose="020B0604020202020204" pitchFamily="34" charset="0"/>
                <a:cs typeface="Arial" panose="020B0604020202020204" pitchFamily="34" charset="0"/>
              </a:rPr>
              <a:t>Article 586 bis NCP: </a:t>
            </a:r>
            <a:r>
              <a:rPr lang="en-US" dirty="0">
                <a:effectLst/>
                <a:latin typeface="Arial" panose="020B0604020202020204" pitchFamily="34" charset="0"/>
                <a:cs typeface="Arial" panose="020B0604020202020204" pitchFamily="34" charset="0"/>
              </a:rPr>
              <a:t>c’est le fait par tout agent ou préposé de l’Etat, d’une collectivité territoriale secondaire, d’un établissement public, d’une société dans laquelle l’Etat ou une autre collectivité publique a pris une participation et plus généralement tout agent ou préposé d’une personne morale de droit public, </a:t>
            </a:r>
            <a:r>
              <a:rPr lang="en-US" dirty="0">
                <a:latin typeface="Arial" panose="020B0604020202020204" pitchFamily="34" charset="0"/>
                <a:cs typeface="Arial" panose="020B0604020202020204" pitchFamily="34" charset="0"/>
              </a:rPr>
              <a:t>de</a:t>
            </a:r>
            <a:r>
              <a:rPr lang="en-US" dirty="0">
                <a:effectLst/>
                <a:latin typeface="Arial" panose="020B0604020202020204" pitchFamily="34" charset="0"/>
                <a:cs typeface="Arial" panose="020B0604020202020204" pitchFamily="34" charset="0"/>
              </a:rPr>
              <a:t> soustraire frauduleusement, supprimer, détourner ou dissiper des deniers publics ou des effets en tenant lieu, ou des pièces, titres, actes, effets mobiliers qui étaient entre ses mains en raison ou à l’occasion de l’exercice de ses fonctions. </a:t>
            </a:r>
            <a:endParaRPr lang="en-US" dirty="0">
              <a:effectLst/>
              <a:latin typeface="Arial" panose="020B0604020202020204" pitchFamily="34" charset="0"/>
              <a:cs typeface="Arial" panose="020B0604020202020204" pitchFamily="34" charset="0"/>
            </a:endParaRPr>
          </a:p>
          <a:p>
            <a:pPr marL="0" indent="0" algn="just">
              <a:buNone/>
            </a:pPr>
            <a:r>
              <a:rPr lang="en-US" b="1" dirty="0">
                <a:solidFill>
                  <a:schemeClr val="accent2">
                    <a:lumMod val="50000"/>
                  </a:schemeClr>
                </a:solidFill>
                <a:effectLst/>
                <a:latin typeface="Arial" panose="020B0604020202020204" pitchFamily="34" charset="0"/>
                <a:cs typeface="Arial" panose="020B0604020202020204" pitchFamily="34" charset="0"/>
              </a:rPr>
              <a:t>Ex: </a:t>
            </a:r>
            <a:r>
              <a:rPr kumimoji="0" lang="en-US" sz="2800" b="1" i="0" u="none" strike="noStrike" kern="1200" cap="none" spc="0" normalizeH="0" baseline="0" noProof="0" dirty="0">
                <a:ln>
                  <a:noFill/>
                </a:ln>
                <a:solidFill>
                  <a:srgbClr val="ED7D31">
                    <a:lumMod val="50000"/>
                  </a:srgbClr>
                </a:solidFill>
                <a:effectLst/>
                <a:uLnTx/>
                <a:uFillTx/>
                <a:latin typeface="Arial" panose="020B0604020202020204" pitchFamily="34" charset="0"/>
                <a:ea typeface="+mn-ea"/>
                <a:cs typeface="Arial" panose="020B0604020202020204" pitchFamily="34" charset="0"/>
              </a:rPr>
              <a:t>Un comptable d’une direction qui détourne les fonds destinés à l’acquisition de matériel, pour se faire construire une maison</a:t>
            </a:r>
            <a:endParaRPr lang="fr-FR" b="1"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43163" y="642937"/>
            <a:ext cx="8178753" cy="1057275"/>
          </a:xfrm>
        </p:spPr>
        <p:txBody>
          <a:bodyPr>
            <a:normAutofit/>
          </a:bodyPr>
          <a:lstStyle/>
          <a:p>
            <a:r>
              <a:rPr lang="en-US" sz="2800" b="1" dirty="0">
                <a:latin typeface="Arial" panose="020B0604020202020204" pitchFamily="34" charset="0"/>
                <a:cs typeface="Arial" panose="020B0604020202020204" pitchFamily="34" charset="0"/>
              </a:rPr>
              <a:t>D</a:t>
            </a:r>
            <a:r>
              <a:rPr lang="en-US" sz="2800" b="1" dirty="0">
                <a:effectLst/>
                <a:latin typeface="Arial" panose="020B0604020202020204" pitchFamily="34" charset="0"/>
                <a:cs typeface="Arial" panose="020B0604020202020204" pitchFamily="34" charset="0"/>
              </a:rPr>
              <a:t>étournements de biens publics 2/3 </a:t>
            </a:r>
            <a:br>
              <a:rPr lang="en-US" sz="2800" b="1" dirty="0">
                <a:latin typeface="Arial" panose="020B0604020202020204" pitchFamily="34" charset="0"/>
                <a:cs typeface="Arial" panose="020B0604020202020204" pitchFamily="34" charset="0"/>
              </a:rPr>
            </a:b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57250" y="2112963"/>
            <a:ext cx="10496549" cy="4545012"/>
          </a:xfrm>
        </p:spPr>
        <p:txBody>
          <a:bodyPr>
            <a:noAutofit/>
          </a:bodyPr>
          <a:lstStyle/>
          <a:p>
            <a:pPr marL="0" indent="0" algn="just">
              <a:buNone/>
            </a:pPr>
            <a:r>
              <a:rPr lang="en-US" b="1" dirty="0">
                <a:effectLst/>
                <a:latin typeface="Arial" panose="020B0604020202020204" pitchFamily="34" charset="0"/>
                <a:cs typeface="Arial" panose="020B0604020202020204" pitchFamily="34" charset="0"/>
              </a:rPr>
              <a:t>Article 590 NCP: </a:t>
            </a:r>
            <a:r>
              <a:rPr lang="en-US" dirty="0">
                <a:effectLst/>
                <a:latin typeface="Arial" panose="020B0604020202020204" pitchFamily="34" charset="0"/>
                <a:cs typeface="Arial" panose="020B0604020202020204" pitchFamily="34" charset="0"/>
              </a:rPr>
              <a:t>c’est le fait par tout agent ou préposé de l’Etat ou d’une personne morale de droit public </a:t>
            </a:r>
            <a:r>
              <a:rPr lang="en-US" dirty="0">
                <a:latin typeface="Arial" panose="020B0604020202020204" pitchFamily="34" charset="0"/>
                <a:cs typeface="Arial" panose="020B0604020202020204" pitchFamily="34" charset="0"/>
              </a:rPr>
              <a:t>d’</a:t>
            </a:r>
            <a:r>
              <a:rPr lang="en-US" dirty="0">
                <a:effectLst/>
                <a:latin typeface="Arial" panose="020B0604020202020204" pitchFamily="34" charset="0"/>
                <a:cs typeface="Arial" panose="020B0604020202020204" pitchFamily="34" charset="0"/>
              </a:rPr>
              <a:t>utiliser frauduleusement des véhicules, du matériel de service ou du mobilier affecté au service public en dehors des conditions règlementées </a:t>
            </a:r>
            <a:endParaRPr lang="en-US" dirty="0">
              <a:effectLst/>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a:p>
            <a:pPr marL="0" indent="0" algn="just">
              <a:buNone/>
            </a:pPr>
            <a:r>
              <a:rPr lang="en-US" b="1" dirty="0">
                <a:solidFill>
                  <a:srgbClr val="C00000"/>
                </a:solidFill>
                <a:latin typeface="Arial" panose="020B0604020202020204" pitchFamily="34" charset="0"/>
                <a:cs typeface="Arial" panose="020B0604020202020204" pitchFamily="34" charset="0"/>
              </a:rPr>
              <a:t>Ex</a:t>
            </a:r>
            <a:r>
              <a:rPr lang="en-US" dirty="0">
                <a:solidFill>
                  <a:srgbClr val="C00000"/>
                </a:solidFill>
                <a:latin typeface="Arial" panose="020B0604020202020204" pitchFamily="34" charset="0"/>
                <a:cs typeface="Arial" panose="020B0604020202020204" pitchFamily="34" charset="0"/>
              </a:rPr>
              <a:t>: Un maire qui utilise son véhicule de fonction pour transporter le maïs et les ignames de son champ.</a:t>
            </a:r>
            <a:endParaRPr lang="en-US" dirty="0">
              <a:solidFill>
                <a:srgbClr val="C00000"/>
              </a:solidFill>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fr-FR" b="1"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43163" y="642937"/>
            <a:ext cx="8178753" cy="1057275"/>
          </a:xfrm>
        </p:spPr>
        <p:txBody>
          <a:bodyPr>
            <a:normAutofit/>
          </a:bodyPr>
          <a:lstStyle/>
          <a:p>
            <a:r>
              <a:rPr lang="en-US" sz="2800" b="1" dirty="0">
                <a:latin typeface="Arial" panose="020B0604020202020204" pitchFamily="34" charset="0"/>
                <a:cs typeface="Arial" panose="020B0604020202020204" pitchFamily="34" charset="0"/>
              </a:rPr>
              <a:t>D</a:t>
            </a:r>
            <a:r>
              <a:rPr lang="en-US" sz="2800" b="1" dirty="0">
                <a:effectLst/>
                <a:latin typeface="Arial" panose="020B0604020202020204" pitchFamily="34" charset="0"/>
                <a:cs typeface="Arial" panose="020B0604020202020204" pitchFamily="34" charset="0"/>
              </a:rPr>
              <a:t>étournements de biens publics 3/3 </a:t>
            </a:r>
            <a:br>
              <a:rPr lang="en-US" sz="2800" b="1" dirty="0">
                <a:latin typeface="Arial" panose="020B0604020202020204" pitchFamily="34" charset="0"/>
                <a:cs typeface="Arial" panose="020B0604020202020204" pitchFamily="34" charset="0"/>
              </a:rPr>
            </a:b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914400" y="1700212"/>
            <a:ext cx="10439399" cy="4957763"/>
          </a:xfrm>
        </p:spPr>
        <p:txBody>
          <a:bodyPr>
            <a:noAutofit/>
          </a:bodyPr>
          <a:lstStyle/>
          <a:p>
            <a:pPr algn="just"/>
            <a:r>
              <a:rPr lang="en-US" b="1" dirty="0">
                <a:effectLst/>
                <a:latin typeface="Arial" panose="020B0604020202020204" pitchFamily="34" charset="0"/>
                <a:cs typeface="Arial" panose="020B0604020202020204" pitchFamily="34" charset="0"/>
              </a:rPr>
              <a:t>Article 591 NCP</a:t>
            </a:r>
            <a:r>
              <a:rPr lang="en-US" dirty="0">
                <a:effectLst/>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a:t>
            </a:r>
            <a:r>
              <a:rPr lang="en-US" dirty="0">
                <a:effectLst/>
                <a:latin typeface="Arial" panose="020B0604020202020204" pitchFamily="34" charset="0"/>
                <a:cs typeface="Arial" panose="020B0604020202020204" pitchFamily="34" charset="0"/>
              </a:rPr>
              <a:t>’est également le fait pour « Tout agent ou préposé de l’Etat ou d’une personne morale de droit public qui, par sa négligence, son manque de soins ou de prudence a provoqué la mise hors d’usage ou l’usure prématurée d’un véhicule, d’une machine ou de tout autre matériel de service affecté à son emploi </a:t>
            </a:r>
            <a:endParaRPr lang="en-US" dirty="0">
              <a:effectLst/>
              <a:latin typeface="Arial" panose="020B0604020202020204" pitchFamily="34" charset="0"/>
              <a:cs typeface="Arial" panose="020B0604020202020204" pitchFamily="34" charset="0"/>
            </a:endParaRPr>
          </a:p>
          <a:p>
            <a:pPr algn="just"/>
            <a:r>
              <a:rPr lang="fr-FR" b="1" dirty="0">
                <a:solidFill>
                  <a:srgbClr val="C00000"/>
                </a:solidFill>
                <a:latin typeface="Arial" panose="020B0604020202020204" pitchFamily="34" charset="0"/>
                <a:cs typeface="Arial" panose="020B0604020202020204" pitchFamily="34" charset="0"/>
              </a:rPr>
              <a:t>Ex: un DG d’un CHU qui néglige de réparer un scanner en panne et qui devient inutilisable  par cette négligence</a:t>
            </a:r>
            <a:endParaRPr lang="en-US" dirty="0">
              <a:solidFill>
                <a:srgbClr val="C00000"/>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5896114" cy="1325563"/>
          </a:xfrm>
        </p:spPr>
        <p:txBody>
          <a:bodyPr>
            <a:normAutofit/>
          </a:bodyPr>
          <a:lstStyle/>
          <a:p>
            <a:pPr algn="ctr"/>
            <a:r>
              <a:rPr lang="fr-FR" sz="3200" b="1" dirty="0">
                <a:latin typeface="Arial" panose="020B0604020202020204" pitchFamily="34" charset="0"/>
                <a:cs typeface="Arial" panose="020B0604020202020204" pitchFamily="34" charset="0"/>
              </a:rPr>
              <a:t>Prise illégale d’intérêt 1/2</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1171576" y="2112963"/>
            <a:ext cx="10182224" cy="4064000"/>
          </a:xfrm>
        </p:spPr>
        <p:txBody>
          <a:bodyPr>
            <a:normAutofit lnSpcReduction="10000"/>
          </a:bodyPr>
          <a:lstStyle/>
          <a:p>
            <a:pPr algn="just"/>
            <a:r>
              <a:rPr lang="en-US" b="1" dirty="0">
                <a:effectLst/>
                <a:latin typeface="Arial" panose="020B0604020202020204" pitchFamily="34" charset="0"/>
                <a:cs typeface="Arial" panose="020B0604020202020204" pitchFamily="34" charset="0"/>
              </a:rPr>
              <a:t>Article 613 NCP: </a:t>
            </a:r>
            <a:r>
              <a:rPr lang="en-US" dirty="0">
                <a:effectLst/>
                <a:latin typeface="Arial" panose="020B0604020202020204" pitchFamily="34" charset="0"/>
                <a:cs typeface="Arial" panose="020B0604020202020204" pitchFamily="34" charset="0"/>
              </a:rPr>
              <a:t>Constitue la prise illégale d’intérêts, le fait pour une personne dépositaire de l'autori</a:t>
            </a:r>
            <a:r>
              <a:rPr lang="en-US" dirty="0">
                <a:latin typeface="Arial" panose="020B0604020202020204" pitchFamily="34" charset="0"/>
                <a:cs typeface="Arial" panose="020B0604020202020204" pitchFamily="34" charset="0"/>
              </a:rPr>
              <a:t>té</a:t>
            </a:r>
            <a:r>
              <a:rPr lang="en-US" dirty="0">
                <a:effectLst/>
                <a:latin typeface="Arial" panose="020B0604020202020204" pitchFamily="34" charset="0"/>
                <a:cs typeface="Arial" panose="020B0604020202020204" pitchFamily="34" charset="0"/>
              </a:rPr>
              <a:t> publique ou chargée d'une mission de service public ou pour une personne investie d'un mandat </a:t>
            </a:r>
            <a:r>
              <a:rPr lang="en-US" dirty="0">
                <a:latin typeface="Arial" panose="020B0604020202020204" pitchFamily="34" charset="0"/>
                <a:cs typeface="Arial" panose="020B0604020202020204" pitchFamily="34" charset="0"/>
              </a:rPr>
              <a:t>é</a:t>
            </a:r>
            <a:r>
              <a:rPr lang="en-US" dirty="0">
                <a:effectLst/>
                <a:latin typeface="Arial" panose="020B0604020202020204" pitchFamily="34" charset="0"/>
                <a:cs typeface="Arial" panose="020B0604020202020204" pitchFamily="34" charset="0"/>
              </a:rPr>
              <a:t>lectif public, de prendre, recevoir ou conserver, directement ou indirectement, un intérêt quelconque dans une entreprise ou dans une opération dont elle a, au moment de l'acte, en tout ou partie, la charge d'assurer la surveillance, l'administration, la liquidation ou le paiement. </a:t>
            </a:r>
            <a:endParaRPr lang="en-US" dirty="0">
              <a:effectLst/>
              <a:latin typeface="Arial" panose="020B0604020202020204" pitchFamily="34" charset="0"/>
              <a:cs typeface="Arial" panose="020B0604020202020204" pitchFamily="34" charset="0"/>
            </a:endParaRPr>
          </a:p>
          <a:p>
            <a:pPr algn="just"/>
            <a:r>
              <a:rPr lang="en-US" b="1" i="0" strike="noStrike" dirty="0">
                <a:solidFill>
                  <a:srgbClr val="C00000"/>
                </a:solidFill>
                <a:effectLst/>
                <a:latin typeface="Arial" panose="020B0604020202020204" pitchFamily="34" charset="0"/>
                <a:cs typeface="Arial" panose="020B0604020202020204" pitchFamily="34" charset="0"/>
              </a:rPr>
              <a:t>Ex: </a:t>
            </a:r>
            <a:r>
              <a:rPr lang="en-US" b="0" i="0" u="none" strike="noStrike" dirty="0">
                <a:solidFill>
                  <a:srgbClr val="C00000"/>
                </a:solidFill>
                <a:effectLst/>
                <a:latin typeface="Arial" panose="020B0604020202020204" pitchFamily="34" charset="0"/>
                <a:cs typeface="Arial" panose="020B0604020202020204" pitchFamily="34" charset="0"/>
              </a:rPr>
              <a:t>un maire qui conclut un contrat avec une entreprise dans laquelle lui-même ou un parent ou ami est actionnaire.</a:t>
            </a:r>
            <a:endParaRPr lang="fr-FR" b="1" dirty="0">
              <a:solidFill>
                <a:srgbClr val="C00000"/>
              </a:solidFill>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5896114" cy="1325563"/>
          </a:xfrm>
        </p:spPr>
        <p:txBody>
          <a:bodyPr>
            <a:normAutofit/>
          </a:bodyPr>
          <a:lstStyle/>
          <a:p>
            <a:pPr algn="ctr"/>
            <a:r>
              <a:rPr lang="fr-FR" sz="3200" b="1" dirty="0">
                <a:latin typeface="Arial" panose="020B0604020202020204" pitchFamily="34" charset="0"/>
                <a:cs typeface="Arial" panose="020B0604020202020204" pitchFamily="34" charset="0"/>
              </a:rPr>
              <a:t>Prise illégale d’intérêt 2/2</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557213" y="1539972"/>
            <a:ext cx="10796587" cy="5118003"/>
          </a:xfrm>
        </p:spPr>
        <p:txBody>
          <a:bodyPr>
            <a:noAutofit/>
          </a:bodyPr>
          <a:lstStyle/>
          <a:p>
            <a:pPr algn="just"/>
            <a:r>
              <a:rPr lang="en-US" b="1" dirty="0">
                <a:effectLst/>
                <a:latin typeface="Arial" panose="020B0604020202020204" pitchFamily="34" charset="0"/>
                <a:cs typeface="Arial" panose="020B0604020202020204" pitchFamily="34" charset="0"/>
              </a:rPr>
              <a:t>Article 617 NCP </a:t>
            </a:r>
            <a:r>
              <a:rPr lang="en-US" dirty="0">
                <a:effectLst/>
                <a:latin typeface="Arial" panose="020B0604020202020204" pitchFamily="34" charset="0"/>
                <a:cs typeface="Arial" panose="020B0604020202020204" pitchFamily="34" charset="0"/>
              </a:rPr>
              <a:t>: Est assimilé à une prise illégale d’intérêts, le fait pour tout agent de l’Etat, d’une collectivité locale, d’un établissement public, d’une société d’Etat ou d’une société d’</a:t>
            </a:r>
            <a:r>
              <a:rPr lang="en-US" dirty="0">
                <a:latin typeface="Arial" panose="020B0604020202020204" pitchFamily="34" charset="0"/>
                <a:cs typeface="Arial" panose="020B0604020202020204" pitchFamily="34" charset="0"/>
              </a:rPr>
              <a:t>é</a:t>
            </a:r>
            <a:r>
              <a:rPr lang="en-US" dirty="0">
                <a:effectLst/>
                <a:latin typeface="Arial" panose="020B0604020202020204" pitchFamily="34" charset="0"/>
                <a:cs typeface="Arial" panose="020B0604020202020204" pitchFamily="34" charset="0"/>
              </a:rPr>
              <a:t>conomie mixte à participation étatique majoritaire, dans une adjudication publique ou dans un contrat ou marché public, d’encourager ou d’admettre, soit directement, soit indirectement, les surfacturations ou les facturations fictives par le soumissionnaire ou le fournisseur, dans le dessein d’en tirer un quelconque profit. </a:t>
            </a:r>
            <a:endParaRPr lang="en-US" dirty="0">
              <a:latin typeface="Arial" panose="020B0604020202020204" pitchFamily="34" charset="0"/>
              <a:cs typeface="Arial" panose="020B0604020202020204" pitchFamily="34" charset="0"/>
            </a:endParaRPr>
          </a:p>
          <a:p>
            <a:pPr algn="just"/>
            <a:r>
              <a:rPr lang="en-US" b="1" i="0" strike="noStrike" dirty="0">
                <a:solidFill>
                  <a:srgbClr val="C00000"/>
                </a:solidFill>
                <a:effectLst/>
                <a:latin typeface="Arial" panose="020B0604020202020204" pitchFamily="34" charset="0"/>
                <a:cs typeface="Arial" panose="020B0604020202020204" pitchFamily="34" charset="0"/>
              </a:rPr>
              <a:t>Ex : </a:t>
            </a:r>
            <a:r>
              <a:rPr lang="en-US" dirty="0">
                <a:solidFill>
                  <a:srgbClr val="C00000"/>
                </a:solidFill>
                <a:latin typeface="Arial" panose="020B0604020202020204" pitchFamily="34" charset="0"/>
                <a:cs typeface="Arial" panose="020B0604020202020204" pitchFamily="34" charset="0"/>
              </a:rPr>
              <a:t>U</a:t>
            </a:r>
            <a:r>
              <a:rPr lang="en-US" b="0" i="0" u="none" strike="noStrike" dirty="0">
                <a:solidFill>
                  <a:srgbClr val="C00000"/>
                </a:solidFill>
                <a:effectLst/>
                <a:latin typeface="Arial" panose="020B0604020202020204" pitchFamily="34" charset="0"/>
                <a:cs typeface="Arial" panose="020B0604020202020204" pitchFamily="34" charset="0"/>
              </a:rPr>
              <a:t>n agent comptable d’un CHR qui demande à un fournisseur de matériel </a:t>
            </a:r>
            <a:r>
              <a:rPr lang="en-US" dirty="0">
                <a:solidFill>
                  <a:srgbClr val="C00000"/>
                </a:solidFill>
                <a:latin typeface="Arial" panose="020B0604020202020204" pitchFamily="34" charset="0"/>
                <a:cs typeface="Arial" panose="020B0604020202020204" pitchFamily="34" charset="0"/>
              </a:rPr>
              <a:t>médical de surfacturer le prix de vente pour partager le surplus après livraison </a:t>
            </a:r>
            <a:endParaRPr lang="en-US"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6"/>
            <a:ext cx="5873850" cy="977900"/>
          </a:xfrm>
        </p:spPr>
        <p:txBody>
          <a:bodyPr>
            <a:normAutofit/>
          </a:bodyPr>
          <a:lstStyle/>
          <a:p>
            <a:pPr algn="ctr"/>
            <a:r>
              <a:rPr lang="fr-FR" sz="3200" b="1" dirty="0">
                <a:latin typeface="Arial" panose="020B0604020202020204" pitchFamily="34" charset="0"/>
                <a:cs typeface="Arial" panose="020B0604020202020204" pitchFamily="34" charset="0"/>
              </a:rPr>
              <a:t>Trafic d’influence </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771525" y="1525588"/>
            <a:ext cx="10915650" cy="5332412"/>
          </a:xfrm>
        </p:spPr>
        <p:txBody>
          <a:bodyPr>
            <a:normAutofit lnSpcReduction="10000"/>
          </a:bodyPr>
          <a:lstStyle/>
          <a:p>
            <a:pPr marL="0" indent="0" algn="just">
              <a:buNone/>
            </a:pPr>
            <a:r>
              <a:rPr lang="en-US" b="1" dirty="0">
                <a:effectLst/>
                <a:latin typeface="Arial" panose="020B0604020202020204" pitchFamily="34" charset="0"/>
                <a:cs typeface="Arial" panose="020B0604020202020204" pitchFamily="34" charset="0"/>
              </a:rPr>
              <a:t>Trafic d’influence passif</a:t>
            </a:r>
            <a:endParaRPr lang="en-US" b="1" dirty="0">
              <a:effectLst/>
              <a:latin typeface="Arial" panose="020B0604020202020204" pitchFamily="34" charset="0"/>
              <a:cs typeface="Arial" panose="020B0604020202020204" pitchFamily="34" charset="0"/>
            </a:endParaRPr>
          </a:p>
          <a:p>
            <a:pPr marL="0" indent="0" algn="just">
              <a:buNone/>
            </a:pPr>
            <a:r>
              <a:rPr lang="en-US" b="1" dirty="0">
                <a:effectLst/>
                <a:latin typeface="Arial" panose="020B0604020202020204" pitchFamily="34" charset="0"/>
                <a:cs typeface="Arial" panose="020B0604020202020204" pitchFamily="34" charset="0"/>
              </a:rPr>
              <a:t>Article 608 point </a:t>
            </a:r>
            <a:r>
              <a:rPr lang="en-US" b="1" dirty="0">
                <a:latin typeface="Arial" panose="020B0604020202020204" pitchFamily="34" charset="0"/>
                <a:cs typeface="Arial" panose="020B0604020202020204" pitchFamily="34" charset="0"/>
              </a:rPr>
              <a:t>2) NCP  </a:t>
            </a:r>
            <a:r>
              <a:rPr lang="en-US" b="1" dirty="0">
                <a:effectLst/>
                <a:latin typeface="Arial" panose="020B0604020202020204" pitchFamily="34" charset="0"/>
                <a:cs typeface="Arial" panose="020B0604020202020204" pitchFamily="34" charset="0"/>
              </a:rPr>
              <a:t> </a:t>
            </a:r>
            <a:r>
              <a:rPr lang="en-US" dirty="0">
                <a:effectLst/>
                <a:latin typeface="Arial" panose="020B0604020202020204" pitchFamily="34" charset="0"/>
                <a:cs typeface="Arial" panose="020B0604020202020204" pitchFamily="34" charset="0"/>
              </a:rPr>
              <a:t>: Constitue un trafic d’influence le fait pour</a:t>
            </a:r>
            <a:r>
              <a:rPr lang="en-US" b="1" dirty="0">
                <a:latin typeface="Arial" panose="020B0604020202020204" pitchFamily="34" charset="0"/>
                <a:cs typeface="Arial" panose="020B0604020202020204" pitchFamily="34" charset="0"/>
              </a:rPr>
              <a:t> </a:t>
            </a:r>
            <a:r>
              <a:rPr lang="en-US" sz="2800" dirty="0">
                <a:effectLst/>
                <a:latin typeface="Arial" panose="020B0604020202020204" pitchFamily="34" charset="0"/>
                <a:cs typeface="Arial" panose="020B0604020202020204" pitchFamily="34" charset="0"/>
              </a:rPr>
              <a:t>une personne dépositaire de l'autorité publique, chargée d'une mission de service public, ou investie d'un mandat </a:t>
            </a:r>
            <a:r>
              <a:rPr lang="en-US" dirty="0">
                <a:latin typeface="Arial" panose="020B0604020202020204" pitchFamily="34" charset="0"/>
                <a:cs typeface="Arial" panose="020B0604020202020204" pitchFamily="34" charset="0"/>
              </a:rPr>
              <a:t>é</a:t>
            </a:r>
            <a:r>
              <a:rPr lang="en-US" sz="2800" dirty="0">
                <a:effectLst/>
                <a:latin typeface="Arial" panose="020B0604020202020204" pitchFamily="34" charset="0"/>
                <a:cs typeface="Arial" panose="020B0604020202020204" pitchFamily="34" charset="0"/>
              </a:rPr>
              <a:t>lectif public, de solliciter ou d’agréer, sans droit, à tout moment, directement ou indirectement, des offres, des promesses, des dons, des présents ou des avantages quelconques pour elle-même ou pour autrui pour abuser de son influence réelle ou supposée en vue de faire obtenir d'une autori</a:t>
            </a:r>
            <a:r>
              <a:rPr lang="en-US" dirty="0">
                <a:latin typeface="Arial" panose="020B0604020202020204" pitchFamily="34" charset="0"/>
                <a:cs typeface="Arial" panose="020B0604020202020204" pitchFamily="34" charset="0"/>
              </a:rPr>
              <a:t>té</a:t>
            </a:r>
            <a:r>
              <a:rPr lang="en-US" sz="2800" dirty="0">
                <a:effectLst/>
                <a:latin typeface="Arial" panose="020B0604020202020204" pitchFamily="34" charset="0"/>
                <a:cs typeface="Arial" panose="020B0604020202020204" pitchFamily="34" charset="0"/>
              </a:rPr>
              <a:t> ou d'une administration publique des distinctions, des emplois, des marchés ou toute autre décision favorable.</a:t>
            </a:r>
            <a:endParaRPr lang="en-US" sz="2800" dirty="0">
              <a:effectLst/>
              <a:latin typeface="Arial" panose="020B0604020202020204" pitchFamily="34" charset="0"/>
              <a:cs typeface="Arial" panose="020B0604020202020204" pitchFamily="34" charset="0"/>
            </a:endParaRPr>
          </a:p>
          <a:p>
            <a:pPr marL="0" indent="0" algn="just">
              <a:buNone/>
            </a:pPr>
            <a:r>
              <a:rPr lang="en-US" dirty="0">
                <a:solidFill>
                  <a:srgbClr val="C00000"/>
                </a:solidFill>
                <a:latin typeface="Arial" panose="020B0604020202020204" pitchFamily="34" charset="0"/>
                <a:cs typeface="Arial" panose="020B0604020202020204" pitchFamily="34" charset="0"/>
              </a:rPr>
              <a:t>Ex: Un préfet qui reçoit une somme d’argent d’une personne pour négocier auprès d’un maire le recrutement d’un enfant de cette personne à la mairie</a:t>
            </a:r>
            <a:r>
              <a:rPr lang="fr-FR" dirty="0">
                <a:solidFill>
                  <a:srgbClr val="C00000"/>
                </a:solidFill>
                <a:latin typeface="Arial" panose="020B0604020202020204" pitchFamily="34" charset="0"/>
                <a:cs typeface="Arial" panose="020B0604020202020204" pitchFamily="34" charset="0"/>
              </a:rPr>
              <a:t>.</a:t>
            </a:r>
            <a:endParaRPr lang="en-US" dirty="0">
              <a:solidFill>
                <a:srgbClr val="C00000"/>
              </a:solidFill>
              <a:effectLst/>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6"/>
            <a:ext cx="5873850" cy="677862"/>
          </a:xfrm>
        </p:spPr>
        <p:txBody>
          <a:bodyPr>
            <a:normAutofit/>
          </a:bodyPr>
          <a:lstStyle/>
          <a:p>
            <a:pPr algn="ctr"/>
            <a:r>
              <a:rPr lang="fr-FR" sz="3200" b="1" dirty="0">
                <a:latin typeface="Arial" panose="020B0604020202020204" pitchFamily="34" charset="0"/>
                <a:cs typeface="Arial" panose="020B0604020202020204" pitchFamily="34" charset="0"/>
              </a:rPr>
              <a:t>Trafic d’influence </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528638" y="1525588"/>
            <a:ext cx="11158537" cy="5332412"/>
          </a:xfrm>
        </p:spPr>
        <p:txBody>
          <a:bodyPr>
            <a:normAutofit lnSpcReduction="10000"/>
          </a:bodyPr>
          <a:lstStyle/>
          <a:p>
            <a:pPr marL="0" indent="0" algn="just">
              <a:buNone/>
            </a:pPr>
            <a:r>
              <a:rPr lang="en-US" b="1" dirty="0">
                <a:effectLst/>
                <a:latin typeface="Arial" panose="020B0604020202020204" pitchFamily="34" charset="0"/>
                <a:cs typeface="Arial" panose="020B0604020202020204" pitchFamily="34" charset="0"/>
              </a:rPr>
              <a:t>Trafic d’influence actif</a:t>
            </a:r>
            <a:endParaRPr lang="en-US" b="1" dirty="0">
              <a:effectLst/>
              <a:latin typeface="Arial" panose="020B0604020202020204" pitchFamily="34" charset="0"/>
              <a:cs typeface="Arial" panose="020B0604020202020204" pitchFamily="34" charset="0"/>
            </a:endParaRPr>
          </a:p>
          <a:p>
            <a:pPr marL="0" indent="0" algn="just">
              <a:buNone/>
            </a:pPr>
            <a:r>
              <a:rPr lang="en-US" b="1" dirty="0">
                <a:effectLst/>
                <a:latin typeface="Arial" panose="020B0604020202020204" pitchFamily="34" charset="0"/>
                <a:cs typeface="Arial" panose="020B0604020202020204" pitchFamily="34" charset="0"/>
              </a:rPr>
              <a:t>Article 608 point 1</a:t>
            </a:r>
            <a:r>
              <a:rPr lang="en-US" b="1" dirty="0">
                <a:latin typeface="Arial" panose="020B0604020202020204" pitchFamily="34" charset="0"/>
                <a:cs typeface="Arial" panose="020B0604020202020204" pitchFamily="34" charset="0"/>
              </a:rPr>
              <a:t>) NCP  </a:t>
            </a:r>
            <a:r>
              <a:rPr lang="en-US" b="1" dirty="0">
                <a:effectLst/>
                <a:latin typeface="Arial" panose="020B0604020202020204" pitchFamily="34" charset="0"/>
                <a:cs typeface="Arial" panose="020B0604020202020204" pitchFamily="34" charset="0"/>
              </a:rPr>
              <a:t> </a:t>
            </a:r>
            <a:r>
              <a:rPr lang="en-US" dirty="0">
                <a:effectLst/>
                <a:latin typeface="Arial" panose="020B0604020202020204" pitchFamily="34" charset="0"/>
                <a:cs typeface="Arial" panose="020B0604020202020204" pitchFamily="34" charset="0"/>
              </a:rPr>
              <a:t>: Constitue un trafic d’influence le fait pour</a:t>
            </a:r>
            <a:endParaRPr lang="en-US" b="1" dirty="0">
              <a:latin typeface="Arial" panose="020B0604020202020204" pitchFamily="34" charset="0"/>
              <a:cs typeface="Arial" panose="020B0604020202020204" pitchFamily="34" charset="0"/>
            </a:endParaRPr>
          </a:p>
          <a:p>
            <a:pPr marL="0" indent="0" algn="just">
              <a:buNone/>
            </a:pPr>
            <a:r>
              <a:rPr lang="en-US" dirty="0">
                <a:effectLst/>
                <a:latin typeface="Arial" panose="020B0604020202020204" pitchFamily="34" charset="0"/>
                <a:cs typeface="Arial" panose="020B0604020202020204" pitchFamily="34" charset="0"/>
              </a:rPr>
              <a:t>toute personne, de proposer, sans droit, à tout moment, directement ou indirectement, des offres, des promesses, des dons, des présents ou des avantages quelconques à une personne dépositaire de l'autorité publique, chargée d'une mission de service public ou investie d'un mandat électif public, pour elle-même ou pour autrui, afin qu'elle abuse de son influence réelle ou supposée en vue de faire obtenir d'une autorité ou d'une administration publique des distinctions, des emplois, des marchés ou toute autre décision favorable </a:t>
            </a:r>
            <a:endParaRPr lang="en-US" dirty="0">
              <a:effectLst/>
              <a:latin typeface="Arial" panose="020B0604020202020204" pitchFamily="34" charset="0"/>
              <a:cs typeface="Arial" panose="020B0604020202020204" pitchFamily="34" charset="0"/>
            </a:endParaRPr>
          </a:p>
          <a:p>
            <a:pPr marL="0" indent="0" algn="just">
              <a:buNone/>
            </a:pPr>
            <a:r>
              <a:rPr lang="en-US" b="1" dirty="0">
                <a:solidFill>
                  <a:srgbClr val="C00000"/>
                </a:solidFill>
                <a:latin typeface="Arial" panose="020B0604020202020204" pitchFamily="34" charset="0"/>
                <a:cs typeface="Arial" panose="020B0604020202020204" pitchFamily="34" charset="0"/>
              </a:rPr>
              <a:t>Ex: Un entrepreneur qui propose une somme d’argent à un ministre pour négocier auprès d’un maire l’attribution d’un marché de construction d’un marché de la commune.</a:t>
            </a:r>
            <a:endParaRPr lang="en-US" b="1" dirty="0">
              <a:solidFill>
                <a:srgbClr val="C00000"/>
              </a:solidFill>
              <a:effectLst/>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567186" cy="1325563"/>
          </a:xfrm>
        </p:spPr>
        <p:txBody>
          <a:bodyPr>
            <a:normAutofit/>
          </a:bodyPr>
          <a:lstStyle/>
          <a:p>
            <a:pPr algn="ctr"/>
            <a:r>
              <a:rPr lang="fr-FR" sz="3200" b="1" dirty="0">
                <a:latin typeface="Arial" panose="020B0604020202020204" pitchFamily="34" charset="0"/>
                <a:cs typeface="Arial" panose="020B0604020202020204" pitchFamily="34" charset="0"/>
              </a:rPr>
              <a:t>Abus de fonction</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771526" y="2112963"/>
            <a:ext cx="10582274" cy="4064000"/>
          </a:xfrm>
        </p:spPr>
        <p:txBody>
          <a:bodyPr>
            <a:normAutofit/>
          </a:bodyPr>
          <a:lstStyle/>
          <a:p>
            <a:pPr algn="just"/>
            <a:r>
              <a:rPr lang="en-US" b="1" dirty="0">
                <a:effectLst/>
                <a:latin typeface="Arial" panose="020B0604020202020204" pitchFamily="34" charset="0"/>
                <a:cs typeface="Arial" panose="020B0604020202020204" pitchFamily="34" charset="0"/>
              </a:rPr>
              <a:t>Article 611 NCP : </a:t>
            </a:r>
            <a:r>
              <a:rPr lang="en-US" dirty="0">
                <a:effectLst/>
                <a:latin typeface="Arial" panose="020B0604020202020204" pitchFamily="34" charset="0"/>
                <a:cs typeface="Arial" panose="020B0604020202020204" pitchFamily="34" charset="0"/>
              </a:rPr>
              <a:t>Constitue un abus de fonctions, le fait pour un agent public dans l’exercice de ses fonctions, d’accomplir ou de s’abstenir d’accomplir intentionnellement, un acte en violation des lois ou des règlements afin d’obtenir un avantage indu pour lui-même, pour une autre personne ou une entité. </a:t>
            </a:r>
            <a:endParaRPr lang="en-US" dirty="0">
              <a:latin typeface="Arial" panose="020B0604020202020204" pitchFamily="34" charset="0"/>
              <a:cs typeface="Arial" panose="020B0604020202020204" pitchFamily="34" charset="0"/>
            </a:endParaRPr>
          </a:p>
          <a:p>
            <a:pPr marL="0" indent="0" algn="just">
              <a:buNone/>
            </a:pPr>
            <a:r>
              <a:rPr lang="en-US" b="1" dirty="0">
                <a:solidFill>
                  <a:srgbClr val="C00000"/>
                </a:solidFill>
                <a:latin typeface="Arial" panose="020B0604020202020204" pitchFamily="34" charset="0"/>
                <a:cs typeface="Arial" panose="020B0604020202020204" pitchFamily="34" charset="0"/>
              </a:rPr>
              <a:t>Ex: un OPJ qui fait un constat d’un accident matériel de la circulation routière et attend de recevoir une somme d’argent des victimes avant de leur remettre le procès-verbal établi.</a:t>
            </a:r>
            <a:endParaRPr lang="fr-FR" dirty="0">
              <a:solidFill>
                <a:srgbClr val="C00000"/>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82379" y="478853"/>
            <a:ext cx="4567186" cy="1325563"/>
          </a:xfrm>
        </p:spPr>
        <p:txBody>
          <a:bodyPr>
            <a:normAutofit/>
          </a:bodyPr>
          <a:lstStyle/>
          <a:p>
            <a:pPr algn="ctr"/>
            <a:r>
              <a:rPr lang="fr-FR" sz="3200" b="1" dirty="0">
                <a:latin typeface="Arial" panose="020B0604020202020204" pitchFamily="34" charset="0"/>
                <a:cs typeface="Arial" panose="020B0604020202020204" pitchFamily="34" charset="0"/>
              </a:rPr>
              <a:t>PLAN</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792480" y="1804416"/>
            <a:ext cx="10802112" cy="4853559"/>
          </a:xfrm>
        </p:spPr>
        <p:txBody>
          <a:bodyPr>
            <a:normAutofit fontScale="92500" lnSpcReduction="20000"/>
          </a:bodyPr>
          <a:lstStyle/>
          <a:p>
            <a:pPr marL="0" indent="0" algn="just">
              <a:buNone/>
            </a:pPr>
            <a:r>
              <a:rPr lang="fr-FR" sz="3000" b="1" dirty="0">
                <a:latin typeface="Arial" panose="020B0604020202020204" pitchFamily="34" charset="0"/>
                <a:cs typeface="Arial" panose="020B0604020202020204" pitchFamily="34" charset="0"/>
              </a:rPr>
              <a:t>INTRODUCTION</a:t>
            </a:r>
            <a:endParaRPr lang="fr-FR" sz="3000" b="1" dirty="0">
              <a:latin typeface="Arial" panose="020B0604020202020204" pitchFamily="34" charset="0"/>
              <a:cs typeface="Arial" panose="020B0604020202020204" pitchFamily="34" charset="0"/>
            </a:endParaRPr>
          </a:p>
          <a:p>
            <a:pPr marL="0" indent="0" algn="just">
              <a:buNone/>
            </a:pPr>
            <a:endParaRPr lang="fr-FR" sz="3000" b="1" dirty="0">
              <a:latin typeface="Arial" panose="020B0604020202020204" pitchFamily="34" charset="0"/>
              <a:cs typeface="Arial" panose="020B0604020202020204" pitchFamily="34" charset="0"/>
            </a:endParaRPr>
          </a:p>
          <a:p>
            <a:pPr marL="0" indent="0">
              <a:lnSpc>
                <a:spcPct val="160000"/>
              </a:lnSpc>
              <a:buNone/>
            </a:pPr>
            <a:r>
              <a:rPr lang="fr-FR" sz="3000" b="1" dirty="0">
                <a:latin typeface="Arial" panose="020B0604020202020204" pitchFamily="34" charset="0"/>
                <a:cs typeface="Arial" panose="020B0604020202020204" pitchFamily="34" charset="0"/>
              </a:rPr>
              <a:t>I- LES ACTES DE CORRUPTIONS ET DES INFRACTIONS ASSIMILÉES</a:t>
            </a:r>
            <a:endParaRPr lang="fr-FR" sz="3000" b="1" dirty="0">
              <a:latin typeface="Arial" panose="020B0604020202020204" pitchFamily="34" charset="0"/>
              <a:cs typeface="Arial" panose="020B0604020202020204" pitchFamily="34" charset="0"/>
            </a:endParaRPr>
          </a:p>
          <a:p>
            <a:pPr marL="0" indent="0" algn="just">
              <a:buNone/>
            </a:pPr>
            <a:endParaRPr lang="fr-FR" sz="3000" b="1" dirty="0">
              <a:latin typeface="Arial" panose="020B0604020202020204" pitchFamily="34" charset="0"/>
              <a:cs typeface="Arial" panose="020B0604020202020204" pitchFamily="34" charset="0"/>
            </a:endParaRPr>
          </a:p>
          <a:p>
            <a:pPr marL="0" indent="0">
              <a:buNone/>
            </a:pPr>
            <a:r>
              <a:rPr lang="fr-FR" sz="3000" b="1" dirty="0">
                <a:latin typeface="Arial" panose="020B0604020202020204" pitchFamily="34" charset="0"/>
                <a:cs typeface="Arial" panose="020B0604020202020204" pitchFamily="34" charset="0"/>
              </a:rPr>
              <a:t>II- LES STRATÉGIES DE LA RÉPRESSION</a:t>
            </a:r>
            <a:endParaRPr lang="fr-FR" sz="3000" b="1" dirty="0">
              <a:latin typeface="Arial" panose="020B0604020202020204" pitchFamily="34" charset="0"/>
              <a:cs typeface="Arial" panose="020B0604020202020204" pitchFamily="34" charset="0"/>
            </a:endParaRPr>
          </a:p>
          <a:p>
            <a:pPr marL="0" indent="0" algn="just">
              <a:buNone/>
            </a:pPr>
            <a:endParaRPr lang="fr-FR" sz="3000" b="1" dirty="0">
              <a:latin typeface="Arial" panose="020B0604020202020204" pitchFamily="34" charset="0"/>
              <a:cs typeface="Arial" panose="020B0604020202020204" pitchFamily="34" charset="0"/>
            </a:endParaRPr>
          </a:p>
          <a:p>
            <a:pPr marL="0" indent="0" algn="just">
              <a:buNone/>
            </a:pPr>
            <a:r>
              <a:rPr lang="fr-FR" sz="3000" b="1" dirty="0">
                <a:latin typeface="Arial" panose="020B0604020202020204" pitchFamily="34" charset="0"/>
                <a:cs typeface="Arial" panose="020B0604020202020204" pitchFamily="34" charset="0"/>
              </a:rPr>
              <a:t>III- LES SANCTIONS</a:t>
            </a:r>
            <a:endParaRPr lang="fr-FR" sz="3000" b="1" dirty="0">
              <a:latin typeface="Arial" panose="020B0604020202020204" pitchFamily="34" charset="0"/>
              <a:cs typeface="Arial" panose="020B0604020202020204" pitchFamily="34" charset="0"/>
            </a:endParaRPr>
          </a:p>
          <a:p>
            <a:pPr marL="0" indent="0" algn="just">
              <a:buNone/>
            </a:pPr>
            <a:endParaRPr lang="fr-FR" sz="3000" b="1" dirty="0">
              <a:latin typeface="Arial" panose="020B0604020202020204" pitchFamily="34" charset="0"/>
              <a:cs typeface="Arial" panose="020B0604020202020204" pitchFamily="34" charset="0"/>
            </a:endParaRPr>
          </a:p>
          <a:p>
            <a:pPr marL="0" indent="0" algn="just">
              <a:buNone/>
            </a:pPr>
            <a:r>
              <a:rPr lang="fr-FR" sz="3000" b="1" dirty="0">
                <a:latin typeface="Arial" panose="020B0604020202020204" pitchFamily="34" charset="0"/>
                <a:cs typeface="Arial" panose="020B0604020202020204" pitchFamily="34" charset="0"/>
              </a:rPr>
              <a:t>CONCLUSION</a:t>
            </a:r>
            <a:endParaRPr lang="fr-FR" sz="3000" b="1"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3" y="365125"/>
            <a:ext cx="5647321" cy="1325563"/>
          </a:xfrm>
        </p:spPr>
        <p:txBody>
          <a:bodyPr>
            <a:normAutofit/>
          </a:bodyPr>
          <a:lstStyle/>
          <a:p>
            <a:pPr algn="ctr"/>
            <a:r>
              <a:rPr lang="fr-FR" sz="3200" b="1" dirty="0">
                <a:latin typeface="Arial" panose="020B0604020202020204" pitchFamily="34" charset="0"/>
                <a:cs typeface="Arial" panose="020B0604020202020204" pitchFamily="34" charset="0"/>
              </a:rPr>
              <a:t>Enrichissement illicite</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1114425" y="1539972"/>
            <a:ext cx="10239374" cy="5118003"/>
          </a:xfrm>
        </p:spPr>
        <p:txBody>
          <a:bodyPr>
            <a:normAutofit fontScale="92500" lnSpcReduction="10000"/>
          </a:bodyPr>
          <a:lstStyle/>
          <a:p>
            <a:pPr marL="457200" lvl="1" indent="0" algn="just">
              <a:buNone/>
            </a:pPr>
            <a:r>
              <a:rPr lang="en-US" sz="2800" b="1" dirty="0">
                <a:effectLst/>
                <a:latin typeface="Arial" panose="020B0604020202020204" pitchFamily="34" charset="0"/>
                <a:cs typeface="Arial" panose="020B0604020202020204" pitchFamily="34" charset="0"/>
              </a:rPr>
              <a:t>Article 620 NCP </a:t>
            </a:r>
            <a:r>
              <a:rPr lang="en-US" sz="2800" dirty="0">
                <a:effectLst/>
                <a:latin typeface="Arial" panose="020B0604020202020204" pitchFamily="34" charset="0"/>
                <a:cs typeface="Arial" panose="020B0604020202020204" pitchFamily="34" charset="0"/>
              </a:rPr>
              <a:t>: Est considéré comme un enrichissement illicite, toute acquisition de biens mobilier ou immobilier par un agent public ou une personne dépositaire de l'autorité publique, que celui ou celle-ci ne peut justifier par ses revenus déclarés à l'administration fiscale ou par son patrimoine légitimement acquis et dûment attesté. </a:t>
            </a:r>
            <a:endParaRPr lang="en-US" sz="2800"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Ce texte est restrictif et il importe de prendre en considération la définition de l’article 20 de la CNUCC qui considère ce délit comme </a:t>
            </a:r>
            <a:r>
              <a:rPr lang="fr-FR" b="1" i="1" dirty="0">
                <a:latin typeface="Arial" panose="020B0604020202020204" pitchFamily="34" charset="0"/>
                <a:cs typeface="Arial" panose="020B0604020202020204" pitchFamily="34" charset="0"/>
              </a:rPr>
              <a:t>« </a:t>
            </a:r>
            <a:r>
              <a:rPr lang="en-US" b="1" i="1" dirty="0">
                <a:effectLst/>
                <a:latin typeface="Arial" panose="020B0604020202020204" pitchFamily="34" charset="0"/>
                <a:ea typeface="Times New Roman" panose="02020603050405020304" pitchFamily="18" charset="0"/>
                <a:cs typeface="Arial" panose="020B0604020202020204" pitchFamily="34" charset="0"/>
              </a:rPr>
              <a:t>une augmentation substantielle du patrimoine d’un agent public que celui-ci ne peut raisonnablement justifier par rapport </a:t>
            </a:r>
            <a:r>
              <a:rPr lang="en-US" b="1" i="1" dirty="0">
                <a:latin typeface="Arial" panose="020B0604020202020204" pitchFamily="34" charset="0"/>
                <a:ea typeface="Times New Roman" panose="02020603050405020304" pitchFamily="18" charset="0"/>
                <a:cs typeface="Arial" panose="020B0604020202020204" pitchFamily="34" charset="0"/>
              </a:rPr>
              <a:t>à </a:t>
            </a:r>
            <a:r>
              <a:rPr lang="en-US" b="1" i="1" dirty="0">
                <a:effectLst/>
                <a:latin typeface="Arial" panose="020B0604020202020204" pitchFamily="34" charset="0"/>
                <a:ea typeface="Times New Roman" panose="02020603050405020304" pitchFamily="18" charset="0"/>
                <a:cs typeface="Arial" panose="020B0604020202020204" pitchFamily="34" charset="0"/>
              </a:rPr>
              <a:t>ses revenus légitimes »</a:t>
            </a:r>
            <a:endParaRPr lang="en-US" b="1" i="1"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r>
              <a:rPr lang="en-US"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Ex: </a:t>
            </a:r>
            <a:r>
              <a:rPr lang="en-US" dirty="0">
                <a:solidFill>
                  <a:srgbClr val="C00000"/>
                </a:solidFill>
                <a:latin typeface="Arial" panose="020B0604020202020204" pitchFamily="34" charset="0"/>
                <a:ea typeface="Times New Roman" panose="02020603050405020304" pitchFamily="18" charset="0"/>
                <a:cs typeface="Arial" panose="020B0604020202020204" pitchFamily="34" charset="0"/>
              </a:rPr>
              <a:t>Un maire </a:t>
            </a:r>
            <a:r>
              <a:rPr lang="en-US"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qui construit une maison d’une valeur de 200 millions après 05 ans de son mandat sans une autre source de revenus connus de l’OTR. </a:t>
            </a:r>
            <a:endParaRPr lang="fr-FR" dirty="0">
              <a:solidFill>
                <a:srgbClr val="C00000"/>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200025"/>
            <a:ext cx="7004634" cy="957263"/>
          </a:xfrm>
        </p:spPr>
        <p:txBody>
          <a:bodyPr>
            <a:normAutofit fontScale="90000"/>
          </a:bodyPr>
          <a:lstStyle/>
          <a:p>
            <a:pPr algn="ctr"/>
            <a:r>
              <a:rPr lang="fr-FR" sz="3200" b="1" dirty="0">
                <a:latin typeface="Arial" panose="020B0604020202020204" pitchFamily="34" charset="0"/>
                <a:cs typeface="Arial" panose="020B0604020202020204" pitchFamily="34" charset="0"/>
              </a:rPr>
              <a:t>Infractions aux règles de passation des marchés publics</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509587" y="1385888"/>
            <a:ext cx="11234738" cy="5472112"/>
          </a:xfrm>
        </p:spPr>
        <p:txBody>
          <a:bodyPr>
            <a:noAutofit/>
          </a:bodyPr>
          <a:lstStyle/>
          <a:p>
            <a:pPr algn="just"/>
            <a:r>
              <a:rPr lang="en-US" b="1" dirty="0">
                <a:effectLst/>
                <a:latin typeface="Arial" panose="020B0604020202020204" pitchFamily="34" charset="0"/>
                <a:cs typeface="Arial" panose="020B0604020202020204" pitchFamily="34" charset="0"/>
              </a:rPr>
              <a:t>Article 1100 NCP: </a:t>
            </a:r>
            <a:r>
              <a:rPr lang="en-US" dirty="0">
                <a:latin typeface="Arial" panose="020B0604020202020204" pitchFamily="34" charset="0"/>
                <a:cs typeface="Arial" panose="020B0604020202020204" pitchFamily="34" charset="0"/>
              </a:rPr>
              <a:t>E</a:t>
            </a:r>
            <a:r>
              <a:rPr lang="en-US" dirty="0">
                <a:effectLst/>
                <a:latin typeface="Arial" panose="020B0604020202020204" pitchFamily="34" charset="0"/>
                <a:cs typeface="Arial" panose="020B0604020202020204" pitchFamily="34" charset="0"/>
              </a:rPr>
              <a:t>nfreint aux règles de passation de marchés publics « tout agent public qui intentionnellement ne respecte pas une ou plusieurs dispositions législatives ou règlementaires ayant pour objet de garantir la liberté d’accès et l’égalité des candidats dans les marchés publics, notamment : </a:t>
            </a:r>
            <a:endParaRPr lang="en-US" dirty="0">
              <a:latin typeface="Arial" panose="020B0604020202020204" pitchFamily="34" charset="0"/>
              <a:cs typeface="Arial" panose="020B0604020202020204" pitchFamily="34" charset="0"/>
            </a:endParaRPr>
          </a:p>
          <a:p>
            <a:pPr marL="0" indent="0" algn="just">
              <a:buNone/>
            </a:pPr>
            <a:r>
              <a:rPr lang="en-US" dirty="0">
                <a:effectLst/>
                <a:latin typeface="Arial" panose="020B0604020202020204" pitchFamily="34" charset="0"/>
                <a:cs typeface="Arial" panose="020B0604020202020204" pitchFamily="34" charset="0"/>
              </a:rPr>
              <a:t>1) en œuvrant pour déclarer adjudicataire un soumissionnaire qui n’a pas respecté les règles de procédure en matière de soumission des marchés publics ou qui n’a pas rempli les conditions exigées par les dispositions législatives ou règlementaires applicables; </a:t>
            </a:r>
            <a:endParaRPr lang="en-US" dirty="0">
              <a:latin typeface="Arial" panose="020B0604020202020204" pitchFamily="34" charset="0"/>
              <a:cs typeface="Arial" panose="020B0604020202020204" pitchFamily="34" charset="0"/>
            </a:endParaRPr>
          </a:p>
          <a:p>
            <a:pPr marL="0" indent="0" algn="just">
              <a:buNone/>
            </a:pPr>
            <a:r>
              <a:rPr lang="en-US" dirty="0">
                <a:effectLst/>
                <a:latin typeface="Arial" panose="020B0604020202020204" pitchFamily="34" charset="0"/>
                <a:cs typeface="Arial" panose="020B0604020202020204" pitchFamily="34" charset="0"/>
              </a:rPr>
              <a:t>2) en créant une institution au nom de tiers en vue de soumissionner à un marché public; </a:t>
            </a:r>
            <a:endParaRPr lang="en-US" dirty="0">
              <a:latin typeface="Arial" panose="020B0604020202020204" pitchFamily="34" charset="0"/>
              <a:cs typeface="Arial" panose="020B0604020202020204" pitchFamily="34" charset="0"/>
            </a:endParaRPr>
          </a:p>
          <a:p>
            <a:pPr marL="0" indent="0" algn="just">
              <a:buNone/>
            </a:pPr>
            <a:r>
              <a:rPr lang="en-US" dirty="0">
                <a:effectLst/>
                <a:latin typeface="Arial" panose="020B0604020202020204" pitchFamily="34" charset="0"/>
                <a:cs typeface="Arial" panose="020B0604020202020204" pitchFamily="34" charset="0"/>
              </a:rPr>
              <a:t>3) en informant volontairement et préalablement à la soumission, tout adjudicataire des conditions d’attribution de marché ». </a:t>
            </a:r>
            <a:endParaRPr lang="en-US"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3" y="365125"/>
            <a:ext cx="7661860" cy="1160463"/>
          </a:xfrm>
        </p:spPr>
        <p:txBody>
          <a:bodyPr>
            <a:normAutofit/>
          </a:bodyPr>
          <a:lstStyle/>
          <a:p>
            <a:pPr algn="ctr"/>
            <a:r>
              <a:rPr lang="fr-FR" sz="3200" b="1" dirty="0">
                <a:latin typeface="Arial" panose="020B0604020202020204" pitchFamily="34" charset="0"/>
                <a:cs typeface="Arial" panose="020B0604020202020204" pitchFamily="34" charset="0"/>
              </a:rPr>
              <a:t>Blanchiment de capitaux (BC) 1/2</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657225" y="1671638"/>
            <a:ext cx="10958513" cy="5186361"/>
          </a:xfrm>
        </p:spPr>
        <p:txBody>
          <a:bodyPr>
            <a:noAutofit/>
          </a:bodyPr>
          <a:lstStyle/>
          <a:p>
            <a:pPr marL="0" indent="0">
              <a:buNone/>
            </a:pPr>
            <a:r>
              <a:rPr lang="en-US" dirty="0">
                <a:latin typeface="Arial" panose="020B0604020202020204" pitchFamily="34" charset="0"/>
                <a:cs typeface="Arial" panose="020B0604020202020204" pitchFamily="34" charset="0"/>
              </a:rPr>
              <a:t>L’a</a:t>
            </a:r>
            <a:r>
              <a:rPr lang="en-US" dirty="0">
                <a:effectLst/>
                <a:latin typeface="Arial" panose="020B0604020202020204" pitchFamily="34" charset="0"/>
                <a:cs typeface="Arial" panose="020B0604020202020204" pitchFamily="34" charset="0"/>
              </a:rPr>
              <a:t>rticle 7 de la loi</a:t>
            </a:r>
            <a:r>
              <a:rPr lang="en-US" b="1" dirty="0">
                <a:effectLst/>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a:t>
            </a:r>
            <a:r>
              <a:rPr lang="en-US" dirty="0">
                <a:effectLst/>
                <a:latin typeface="Arial" panose="020B0604020202020204" pitchFamily="34" charset="0"/>
                <a:cs typeface="Arial" panose="020B0604020202020204" pitchFamily="34" charset="0"/>
              </a:rPr>
              <a:t>niforme n° 2018 - 004 du 04 /05/2018 relative à la lutte contre le blanchiment de capitaux et le financement du terrorisme dans les États membres de l’union monétaire ouest africaine (UMOA) </a:t>
            </a:r>
            <a:r>
              <a:rPr lang="en-US" dirty="0">
                <a:latin typeface="Arial" panose="020B0604020202020204" pitchFamily="34" charset="0"/>
                <a:cs typeface="Arial" panose="020B0604020202020204" pitchFamily="34" charset="0"/>
              </a:rPr>
              <a:t>dispose : « </a:t>
            </a:r>
            <a:r>
              <a:rPr lang="en-US" dirty="0">
                <a:effectLst/>
                <a:latin typeface="Arial" panose="020B0604020202020204" pitchFamily="34" charset="0"/>
                <a:cs typeface="Arial" panose="020B0604020202020204" pitchFamily="34" charset="0"/>
              </a:rPr>
              <a:t>sont considérés comme blanchiment de capitaux, les agissements énumérés, ci-après, commis intentionnellement : </a:t>
            </a:r>
            <a:endParaRPr lang="en-US" dirty="0">
              <a:effectLst/>
              <a:latin typeface="Arial" panose="020B0604020202020204" pitchFamily="34" charset="0"/>
              <a:cs typeface="Arial" panose="020B0604020202020204" pitchFamily="34" charset="0"/>
            </a:endParaRPr>
          </a:p>
          <a:p>
            <a:r>
              <a:rPr lang="en-US" dirty="0">
                <a:effectLst/>
                <a:latin typeface="Arial" panose="020B0604020202020204" pitchFamily="34" charset="0"/>
                <a:cs typeface="Arial" panose="020B0604020202020204" pitchFamily="34" charset="0"/>
              </a:rPr>
              <a:t>a) la conversion ou le transfert de biens, par toute personne qui sait ou aurait dû savoir que ces biens proviennent d’un crime ou délit ou d’une participation à un crime ou délit, dans le but de dissimuler ou de déguiser l’origine illicite desdits biens, ou d’aider toute personne impliquée dans cette activité à échapper aux conséquences juridiques de ses actes ; </a:t>
            </a:r>
            <a:endParaRPr lang="en-US" dirty="0">
              <a:effectLst/>
              <a:latin typeface="Arial" panose="020B0604020202020204" pitchFamily="34" charset="0"/>
              <a:cs typeface="Arial" panose="020B0604020202020204" pitchFamily="34" charset="0"/>
            </a:endParaRPr>
          </a:p>
          <a:p>
            <a:pPr marL="0" indent="0">
              <a:buNone/>
            </a:pPr>
            <a:endParaRPr lang="fr-FR" b="1"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3" y="365125"/>
            <a:ext cx="7661860" cy="992187"/>
          </a:xfrm>
        </p:spPr>
        <p:txBody>
          <a:bodyPr>
            <a:normAutofit/>
          </a:bodyPr>
          <a:lstStyle/>
          <a:p>
            <a:pPr algn="ctr"/>
            <a:r>
              <a:rPr lang="fr-FR" sz="3200" b="1" dirty="0">
                <a:latin typeface="Arial" panose="020B0604020202020204" pitchFamily="34" charset="0"/>
                <a:cs typeface="Arial" panose="020B0604020202020204" pitchFamily="34" charset="0"/>
              </a:rPr>
              <a:t>Blanchiment de capitaux 2/2</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457200" y="1000126"/>
            <a:ext cx="11413871" cy="5857874"/>
          </a:xfrm>
        </p:spPr>
        <p:txBody>
          <a:bodyPr>
            <a:noAutofit/>
          </a:bodyPr>
          <a:lstStyle/>
          <a:p>
            <a:pPr marL="0" indent="0" algn="just">
              <a:buNone/>
            </a:pPr>
            <a:r>
              <a:rPr lang="en-US" dirty="0">
                <a:effectLst/>
                <a:latin typeface="ArialMT"/>
              </a:rPr>
              <a:t>	</a:t>
            </a:r>
            <a:r>
              <a:rPr lang="en-US" sz="2700" dirty="0">
                <a:effectLst/>
                <a:latin typeface="ArialMT"/>
              </a:rPr>
              <a:t>	b) la dissimulation ou le déguisement de la nature, de l’origine, de l’emplacement de la disposition, du mouvement ou de la propriété réels de biens ou des droits y relatifs, par toute personne qui sait ou aurait dû savoir que ces biens proviennent d’un crime ou délit ou d’une participation à un crime ou délit ; </a:t>
            </a:r>
            <a:endParaRPr lang="en-US" sz="2700" dirty="0"/>
          </a:p>
          <a:p>
            <a:pPr marL="0" indent="0" algn="just">
              <a:buNone/>
            </a:pPr>
            <a:r>
              <a:rPr lang="en-US" sz="2700" dirty="0">
                <a:latin typeface="ArialMT"/>
              </a:rPr>
              <a:t>c</a:t>
            </a:r>
            <a:r>
              <a:rPr lang="en-US" sz="2700" dirty="0">
                <a:effectLst/>
                <a:latin typeface="ArialMT"/>
              </a:rPr>
              <a:t>) l’acquisition, la détention ou l’utilisation de biens, dont celui qui s’y livre, sait ou aurait dû savoir, au moment où il les réceptionne que ces biens proviennent d’un crime ou délit ou d’une participation à un crime ou délit ; </a:t>
            </a:r>
            <a:endParaRPr lang="en-US" sz="2700" dirty="0">
              <a:effectLst/>
              <a:latin typeface="ArialMT"/>
            </a:endParaRPr>
          </a:p>
          <a:p>
            <a:pPr marL="0" indent="0" algn="just">
              <a:buNone/>
            </a:pPr>
            <a:r>
              <a:rPr lang="en-US" sz="2700" dirty="0">
                <a:latin typeface="Arial" panose="020B0604020202020204" pitchFamily="34" charset="0"/>
                <a:cs typeface="Arial" panose="020B0604020202020204" pitchFamily="34" charset="0"/>
              </a:rPr>
              <a:t>d</a:t>
            </a:r>
            <a:r>
              <a:rPr lang="en-US" sz="2700" dirty="0">
                <a:effectLst/>
                <a:latin typeface="Arial" panose="020B0604020202020204" pitchFamily="34" charset="0"/>
                <a:cs typeface="Arial" panose="020B0604020202020204" pitchFamily="34" charset="0"/>
              </a:rPr>
              <a:t>) la participation à l’un des actes visés aux points a), b) et c), le fait de s’associer pour le commettre, de tenter de le commettre, d’aider ou d’inciter quelqu’un à le commettre ou de le conseiller, à cet effet, ou de faciliter l’exécution d’un tel acte. </a:t>
            </a:r>
            <a:endParaRPr lang="en-US" sz="2700" dirty="0">
              <a:effectLst/>
              <a:latin typeface="Arial" panose="020B0604020202020204" pitchFamily="34" charset="0"/>
              <a:cs typeface="Arial" panose="020B0604020202020204" pitchFamily="34" charset="0"/>
            </a:endParaRPr>
          </a:p>
          <a:p>
            <a:pPr marL="0" indent="0" algn="just">
              <a:buNone/>
            </a:pPr>
            <a:r>
              <a:rPr lang="en-US" sz="2400" dirty="0">
                <a:solidFill>
                  <a:srgbClr val="C00000"/>
                </a:solidFill>
                <a:effectLst/>
                <a:latin typeface="Arial" panose="020B0604020202020204" pitchFamily="34" charset="0"/>
                <a:cs typeface="Arial" panose="020B0604020202020204" pitchFamily="34" charset="0"/>
              </a:rPr>
              <a:t>Ex: </a:t>
            </a:r>
            <a:r>
              <a:rPr lang="en-US" sz="2400" dirty="0">
                <a:solidFill>
                  <a:srgbClr val="C00000"/>
                </a:solidFill>
                <a:latin typeface="Arial" panose="020B0604020202020204" pitchFamily="34" charset="0"/>
                <a:cs typeface="Arial" panose="020B0604020202020204" pitchFamily="34" charset="0"/>
              </a:rPr>
              <a:t>dépôt par </a:t>
            </a:r>
            <a:r>
              <a:rPr lang="fr-FR" altLang="en-US" sz="2400" dirty="0">
                <a:solidFill>
                  <a:srgbClr val="C00000"/>
                </a:solidFill>
                <a:latin typeface="Arial" panose="020B0604020202020204" pitchFamily="34" charset="0"/>
                <a:cs typeface="Arial" panose="020B0604020202020204" pitchFamily="34" charset="0"/>
              </a:rPr>
              <a:t>un dirigeant d’une association </a:t>
            </a:r>
            <a:r>
              <a:rPr lang="en-US" sz="2400" dirty="0">
                <a:solidFill>
                  <a:srgbClr val="C00000"/>
                </a:solidFill>
                <a:latin typeface="Arial" panose="020B0604020202020204" pitchFamily="34" charset="0"/>
                <a:cs typeface="Arial" panose="020B0604020202020204" pitchFamily="34" charset="0"/>
              </a:rPr>
              <a:t>sur son compte bancaire d’une somme d’argent provenant </a:t>
            </a:r>
            <a:r>
              <a:rPr lang="fr-FR" altLang="en-US" sz="2400" dirty="0">
                <a:solidFill>
                  <a:srgbClr val="C00000"/>
                </a:solidFill>
                <a:latin typeface="Arial" panose="020B0604020202020204" pitchFamily="34" charset="0"/>
                <a:cs typeface="Arial" panose="020B0604020202020204" pitchFamily="34" charset="0"/>
              </a:rPr>
              <a:t>d’une activité criminelle</a:t>
            </a:r>
            <a:endParaRPr lang="fr-FR" altLang="en-US" sz="2400" b="1" dirty="0">
              <a:solidFill>
                <a:srgbClr val="C00000"/>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3" y="365126"/>
            <a:ext cx="7461835" cy="863600"/>
          </a:xfrm>
        </p:spPr>
        <p:txBody>
          <a:bodyPr>
            <a:normAutofit/>
          </a:bodyPr>
          <a:lstStyle/>
          <a:p>
            <a:pPr algn="ctr"/>
            <a:r>
              <a:rPr lang="fr-FR" sz="2800" b="1" dirty="0">
                <a:latin typeface="Arial" panose="020B0604020202020204" pitchFamily="34" charset="0"/>
                <a:cs typeface="Arial" panose="020B0604020202020204" pitchFamily="34" charset="0"/>
              </a:rPr>
              <a:t>II- LES STRATÉGIES DE LA RÉPRESSION 1/8 </a:t>
            </a: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528638" y="1100138"/>
            <a:ext cx="11187112" cy="5557837"/>
          </a:xfrm>
        </p:spPr>
        <p:txBody>
          <a:bodyPr>
            <a:noAutofit/>
          </a:bodyPr>
          <a:lstStyle/>
          <a:p>
            <a:pPr marL="0" indent="0">
              <a:buNone/>
            </a:pPr>
            <a:r>
              <a:rPr lang="fr-FR" b="1" dirty="0">
                <a:solidFill>
                  <a:srgbClr val="C00000"/>
                </a:solidFill>
                <a:latin typeface="Arial" panose="020B0604020202020204" pitchFamily="34" charset="0"/>
                <a:cs typeface="Arial" panose="020B0604020202020204" pitchFamily="34" charset="0"/>
              </a:rPr>
              <a:t>		1- L’arsenal juridique de la répression</a:t>
            </a:r>
            <a:endParaRPr lang="fr-FR" b="1" dirty="0">
              <a:solidFill>
                <a:srgbClr val="C00000"/>
              </a:solidFill>
              <a:latin typeface="Arial" panose="020B0604020202020204" pitchFamily="34" charset="0"/>
              <a:cs typeface="Arial" panose="020B0604020202020204" pitchFamily="34" charset="0"/>
            </a:endParaRPr>
          </a:p>
          <a:p>
            <a:pPr algn="just">
              <a:buFontTx/>
              <a:buChar char="-"/>
            </a:pPr>
            <a:r>
              <a:rPr lang="fr-FR" dirty="0">
                <a:latin typeface="Arial" panose="020B0604020202020204" pitchFamily="34" charset="0"/>
                <a:cs typeface="Arial" panose="020B0604020202020204" pitchFamily="34" charset="0"/>
              </a:rPr>
              <a:t>Constitution de la IVe République ;</a:t>
            </a:r>
            <a:endParaRPr lang="fr-FR" dirty="0">
              <a:latin typeface="Arial" panose="020B0604020202020204" pitchFamily="34" charset="0"/>
              <a:cs typeface="Arial" panose="020B0604020202020204" pitchFamily="34" charset="0"/>
            </a:endParaRPr>
          </a:p>
          <a:p>
            <a:pPr algn="just">
              <a:buFontTx/>
              <a:buChar char="-"/>
            </a:pPr>
            <a:r>
              <a:rPr lang="fr-FR"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loi n°1983-1 du 2 mars 1983 instituant le code de procédure pénale; </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800"/>
              </a:spcAft>
              <a:buFont typeface="Calibri" panose="020F0502020204030204" pitchFamily="34" charset="0"/>
              <a:buChar char="-"/>
            </a:pPr>
            <a:r>
              <a:rPr lang="fr-FR"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loi n°2015-010 du </a:t>
            </a:r>
            <a:r>
              <a:rPr lang="x-non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24 novembre 2015</a:t>
            </a:r>
            <a:r>
              <a:rPr lang="fr-FR"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portant nouveau c</a:t>
            </a:r>
            <a:r>
              <a:rPr lang="x-non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ode pénal </a:t>
            </a:r>
            <a:r>
              <a:rPr lang="fr-FR"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r>
              <a:rPr lang="fr-B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loi n° 2015-006 du 28 juillet 2015 portant création de la Haute Autorité de prévention et de lutte contre la corruption et les infractions assimilées (HAPLUCIA);</a:t>
            </a:r>
            <a:endParaRPr lang="fr-BE"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just">
              <a:buFontTx/>
              <a:buChar char="-"/>
            </a:pPr>
            <a:r>
              <a:rPr lang="fr-FR"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loi uniforme n°2018-004 du 4 mai 2018 relative à la lutte contre le blanchiment de capitaux et le financement du terrorisme dans les États membres de l'UMOA ;</a:t>
            </a:r>
            <a:endParaRPr lang="fr-FR"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r>
              <a:rPr lang="fr-BE"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x-none">
                <a:solidFill>
                  <a:srgbClr val="000000"/>
                </a:solidFill>
                <a:effectLst/>
                <a:latin typeface="Arial" panose="020B0604020202020204" pitchFamily="34" charset="0"/>
                <a:ea typeface="Times New Roman" panose="02020603050405020304" pitchFamily="18" charset="0"/>
                <a:cs typeface="Arial" panose="020B0604020202020204" pitchFamily="34" charset="0"/>
              </a:rPr>
              <a:t>loi n°2019-015 du 24 octobre 2019 portant code de</a:t>
            </a:r>
            <a:r>
              <a:rPr lang="fr-FR"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x-none">
                <a:solidFill>
                  <a:srgbClr val="000000"/>
                </a:solidFill>
                <a:effectLst/>
                <a:latin typeface="Arial" panose="020B0604020202020204" pitchFamily="34" charset="0"/>
                <a:ea typeface="Times New Roman" panose="02020603050405020304" pitchFamily="18" charset="0"/>
                <a:cs typeface="Arial" panose="020B0604020202020204" pitchFamily="34" charset="0"/>
              </a:rPr>
              <a:t>l'organisation judiciaire</a:t>
            </a:r>
            <a:r>
              <a:rPr lang="fr-FR"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(COJ), etc.</a:t>
            </a:r>
            <a:r>
              <a:rPr lang="x-none">
                <a:effectLst/>
                <a:latin typeface="Arial" panose="020B0604020202020204" pitchFamily="34" charset="0"/>
                <a:ea typeface="Times New Roman" panose="02020603050405020304" pitchFamily="18" charset="0"/>
                <a:cs typeface="Arial" panose="020B0604020202020204" pitchFamily="34" charset="0"/>
              </a:rPr>
              <a:t> </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800"/>
              </a:spcAft>
              <a:buFont typeface="Calibri" panose="020F0502020204030204" pitchFamily="34" charset="0"/>
              <a:buChar char="-"/>
            </a:pPr>
            <a:endParaRPr lang="en-US"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fr-B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dirty="0">
                <a:effectLst/>
                <a:latin typeface="Arial" panose="020B0604020202020204" pitchFamily="34" charset="0"/>
                <a:cs typeface="Arial" panose="020B0604020202020204" pitchFamily="34" charset="0"/>
              </a:rPr>
              <a:t> </a:t>
            </a:r>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3" y="365125"/>
            <a:ext cx="7661859" cy="1325563"/>
          </a:xfrm>
        </p:spPr>
        <p:txBody>
          <a:bodyPr>
            <a:normAutofit/>
          </a:bodyPr>
          <a:lstStyle/>
          <a:p>
            <a:pPr algn="ctr"/>
            <a:r>
              <a:rPr lang="fr-FR" sz="2800" b="1" dirty="0">
                <a:latin typeface="Arial" panose="020B0604020202020204" pitchFamily="34" charset="0"/>
                <a:cs typeface="Arial" panose="020B0604020202020204" pitchFamily="34" charset="0"/>
              </a:rPr>
              <a:t>LES STRATÉGIES DE LA RÉPRESSION 2/8</a:t>
            </a: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742950" y="1690688"/>
            <a:ext cx="10943834" cy="4967287"/>
          </a:xfrm>
        </p:spPr>
        <p:txBody>
          <a:bodyPr>
            <a:normAutofit/>
          </a:bodyPr>
          <a:lstStyle/>
          <a:p>
            <a:pPr marL="0" indent="0" algn="just">
              <a:buNone/>
            </a:pPr>
            <a:r>
              <a:rPr lang="fr-FR" b="1" dirty="0">
                <a:solidFill>
                  <a:srgbClr val="C00000"/>
                </a:solidFill>
                <a:latin typeface="Arial" panose="020B0604020202020204" pitchFamily="34" charset="0"/>
                <a:cs typeface="Arial" panose="020B0604020202020204" pitchFamily="34" charset="0"/>
              </a:rPr>
              <a:t>2- Les organes de détection et d’enquête</a:t>
            </a:r>
            <a:endParaRPr lang="fr-FR" b="1" dirty="0">
              <a:solidFill>
                <a:srgbClr val="C00000"/>
              </a:solidFill>
              <a:latin typeface="Arial" panose="020B0604020202020204" pitchFamily="34" charset="0"/>
              <a:cs typeface="Arial" panose="020B0604020202020204" pitchFamily="34" charset="0"/>
            </a:endParaRPr>
          </a:p>
          <a:p>
            <a:pPr marL="0" indent="0" algn="just">
              <a:buNone/>
            </a:pPr>
            <a:r>
              <a:rPr lang="fr-FR" b="1" dirty="0">
                <a:solidFill>
                  <a:schemeClr val="accent6"/>
                </a:solidFill>
                <a:latin typeface="Arial" panose="020B0604020202020204" pitchFamily="34" charset="0"/>
                <a:cs typeface="Arial" panose="020B0604020202020204" pitchFamily="34" charset="0"/>
              </a:rPr>
              <a:t>a- La police judiciaire</a:t>
            </a:r>
            <a:endParaRPr lang="fr-FR" b="1" dirty="0">
              <a:solidFill>
                <a:schemeClr val="accent6"/>
              </a:solidFill>
              <a:latin typeface="Arial" panose="020B0604020202020204" pitchFamily="34" charset="0"/>
              <a:cs typeface="Arial" panose="020B0604020202020204" pitchFamily="34" charset="0"/>
            </a:endParaRPr>
          </a:p>
          <a:p>
            <a:pPr marL="0" indent="0" algn="just">
              <a:spcAft>
                <a:spcPts val="1200"/>
              </a:spcAft>
              <a:buNone/>
            </a:pPr>
            <a:r>
              <a:rPr lang="fr-FR" dirty="0">
                <a:latin typeface="Arial" panose="020B0604020202020204" pitchFamily="34" charset="0"/>
                <a:cs typeface="Arial" panose="020B0604020202020204" pitchFamily="34" charset="0"/>
              </a:rPr>
              <a:t>Composée des officiers de police judiciaire de la Gendarmerie et de la Police ainsi que d’autres personnes désignées par la loi elle a pour mission de constater les infractions, d’en établir la preuve, d’en identifier les auteurs et d’exécuter, une fois l’information ouverte, les délégations des juridictions d’instruction.</a:t>
            </a:r>
            <a:endParaRPr lang="fr-FR" b="1" dirty="0">
              <a:solidFill>
                <a:schemeClr val="accent6"/>
              </a:solidFill>
              <a:latin typeface="Arial" panose="020B0604020202020204" pitchFamily="34" charset="0"/>
              <a:cs typeface="Arial" panose="020B0604020202020204" pitchFamily="34" charset="0"/>
            </a:endParaRPr>
          </a:p>
          <a:p>
            <a:pPr marL="0" indent="0">
              <a:lnSpc>
                <a:spcPct val="100000"/>
              </a:lnSpc>
              <a:spcBef>
                <a:spcPts val="0"/>
              </a:spcBef>
              <a:buNone/>
            </a:pPr>
            <a:r>
              <a:rPr lang="fr-FR" b="1" dirty="0">
                <a:solidFill>
                  <a:schemeClr val="accent6"/>
                </a:solidFill>
                <a:latin typeface="Arial" panose="020B0604020202020204" pitchFamily="34" charset="0"/>
                <a:cs typeface="Arial" panose="020B0604020202020204" pitchFamily="34" charset="0"/>
              </a:rPr>
              <a:t>b- La CENTIF</a:t>
            </a:r>
            <a:endParaRPr lang="fr-FR" b="1" dirty="0">
              <a:solidFill>
                <a:schemeClr val="accent6"/>
              </a:solidFill>
              <a:latin typeface="Arial" panose="020B0604020202020204" pitchFamily="34" charset="0"/>
              <a:cs typeface="Arial" panose="020B0604020202020204" pitchFamily="34" charset="0"/>
            </a:endParaRPr>
          </a:p>
          <a:p>
            <a:pPr marL="0" indent="0">
              <a:lnSpc>
                <a:spcPct val="100000"/>
              </a:lnSpc>
              <a:spcBef>
                <a:spcPts val="0"/>
              </a:spcBef>
              <a:buNone/>
            </a:pPr>
            <a:r>
              <a:rPr lang="fr-FR" dirty="0">
                <a:latin typeface="Arial" panose="020B0604020202020204" pitchFamily="34" charset="0"/>
                <a:cs typeface="Arial" panose="020B0604020202020204" pitchFamily="34" charset="0"/>
              </a:rPr>
              <a:t>Elle est un centre de collecte, de traitement et de dissémination des informations financières.</a:t>
            </a:r>
            <a:endParaRPr lang="fr-FR" dirty="0">
              <a:latin typeface="Arial" panose="020B0604020202020204" pitchFamily="34" charset="0"/>
              <a:cs typeface="Arial" panose="020B0604020202020204" pitchFamily="34" charset="0"/>
            </a:endParaRPr>
          </a:p>
          <a:p>
            <a:pPr marL="0" indent="0" algn="just">
              <a:buNone/>
            </a:pPr>
            <a:endParaRPr lang="fr-FR" dirty="0">
              <a:latin typeface="Arial" panose="020B0604020202020204" pitchFamily="34" charset="0"/>
              <a:cs typeface="Arial" panose="020B0604020202020204" pitchFamily="34" charset="0"/>
            </a:endParaRPr>
          </a:p>
          <a:p>
            <a:pPr marL="0" indent="0" algn="just">
              <a:buNone/>
            </a:pPr>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7676146" cy="1325563"/>
          </a:xfrm>
        </p:spPr>
        <p:txBody>
          <a:bodyPr>
            <a:normAutofit/>
          </a:bodyPr>
          <a:lstStyle/>
          <a:p>
            <a:pPr algn="ctr"/>
            <a:r>
              <a:rPr lang="fr-FR" sz="2800" b="1" dirty="0">
                <a:latin typeface="Arial" panose="020B0604020202020204" pitchFamily="34" charset="0"/>
                <a:cs typeface="Arial" panose="020B0604020202020204" pitchFamily="34" charset="0"/>
              </a:rPr>
              <a:t>LES STRATÉGIES DE LA RÉPRESSION 3/8</a:t>
            </a: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457200" y="1943100"/>
            <a:ext cx="10896599" cy="4914900"/>
          </a:xfrm>
        </p:spPr>
        <p:txBody>
          <a:bodyPr>
            <a:normAutofit/>
          </a:bodyPr>
          <a:lstStyle/>
          <a:p>
            <a:pPr marL="0" indent="0">
              <a:buNone/>
            </a:pPr>
            <a:r>
              <a:rPr lang="fr-FR" b="1" dirty="0">
                <a:solidFill>
                  <a:schemeClr val="accent6"/>
                </a:solidFill>
                <a:latin typeface="Arial" panose="020B0604020202020204" pitchFamily="34" charset="0"/>
                <a:cs typeface="Arial" panose="020B0604020202020204" pitchFamily="34" charset="0"/>
              </a:rPr>
              <a:t>c- La HAPLUCIA</a:t>
            </a:r>
            <a:endParaRPr lang="fr-FR" b="1" dirty="0">
              <a:solidFill>
                <a:schemeClr val="accent6"/>
              </a:solidFill>
              <a:latin typeface="Arial" panose="020B0604020202020204" pitchFamily="34" charset="0"/>
              <a:cs typeface="Arial" panose="020B0604020202020204" pitchFamily="34" charset="0"/>
            </a:endParaRPr>
          </a:p>
          <a:p>
            <a:pPr marL="0" indent="0" algn="just">
              <a:buNone/>
            </a:pPr>
            <a:r>
              <a:rPr lang="fr-FR" dirty="0">
                <a:latin typeface="Arial" panose="020B0604020202020204" pitchFamily="34" charset="0"/>
                <a:cs typeface="Arial" panose="020B0604020202020204" pitchFamily="34" charset="0"/>
              </a:rPr>
              <a:t>Elle reçoit les plaintes et dénonciation et procède à une pré-enquête.</a:t>
            </a:r>
            <a:endParaRPr lang="fr-FR" dirty="0">
              <a:latin typeface="Arial" panose="020B0604020202020204" pitchFamily="34" charset="0"/>
              <a:cs typeface="Arial" panose="020B0604020202020204" pitchFamily="34" charset="0"/>
            </a:endParaRPr>
          </a:p>
          <a:p>
            <a:pPr marL="0" indent="0" algn="just">
              <a:buNone/>
            </a:pPr>
            <a:r>
              <a:rPr lang="fr-FR" dirty="0">
                <a:latin typeface="Arial" panose="020B0604020202020204" pitchFamily="34" charset="0"/>
                <a:cs typeface="Arial" panose="020B0604020202020204" pitchFamily="34" charset="0"/>
              </a:rPr>
              <a:t>Elle transmet un rapport de pré-enquête contenant des informations recueillies au procureur de la République territorialement compétent qui peut saisir alors une unité de Police ou de Gendarmerie compétente pour procéder aux enquêtes proprement dites</a:t>
            </a:r>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4525" y="365125"/>
            <a:ext cx="8115299" cy="1325563"/>
          </a:xfrm>
        </p:spPr>
        <p:txBody>
          <a:bodyPr>
            <a:normAutofit/>
          </a:bodyPr>
          <a:lstStyle/>
          <a:p>
            <a:pPr algn="ctr"/>
            <a:r>
              <a:rPr lang="fr-FR" sz="2800" b="1" dirty="0">
                <a:latin typeface="Arial" panose="020B0604020202020204" pitchFamily="34" charset="0"/>
                <a:cs typeface="Arial" panose="020B0604020202020204" pitchFamily="34" charset="0"/>
              </a:rPr>
              <a:t>LES STRATÉGIES DE LA RÉPRESSION 4/8</a:t>
            </a: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657226" y="1814513"/>
            <a:ext cx="11129962" cy="4843462"/>
          </a:xfrm>
        </p:spPr>
        <p:txBody>
          <a:bodyPr>
            <a:noAutofit/>
          </a:bodyPr>
          <a:lstStyle/>
          <a:p>
            <a:pPr marL="0" indent="0" algn="just">
              <a:lnSpc>
                <a:spcPct val="100000"/>
              </a:lnSpc>
              <a:spcBef>
                <a:spcPts val="0"/>
              </a:spcBef>
              <a:buNone/>
            </a:pPr>
            <a:r>
              <a:rPr lang="fr-FR" b="1" dirty="0">
                <a:solidFill>
                  <a:srgbClr val="C00000"/>
                </a:solidFill>
                <a:latin typeface="Arial" panose="020B0604020202020204" pitchFamily="34" charset="0"/>
                <a:cs typeface="Arial" panose="020B0604020202020204" pitchFamily="34" charset="0"/>
              </a:rPr>
              <a:t>3- Les autorités de poursuite et d’instruction</a:t>
            </a:r>
            <a:endParaRPr lang="fr-FR" b="1" dirty="0">
              <a:solidFill>
                <a:srgbClr val="C00000"/>
              </a:solidFill>
              <a:latin typeface="Arial" panose="020B0604020202020204" pitchFamily="34" charset="0"/>
              <a:cs typeface="Arial" panose="020B0604020202020204" pitchFamily="34" charset="0"/>
            </a:endParaRPr>
          </a:p>
          <a:p>
            <a:pPr marL="0" indent="0" algn="just">
              <a:lnSpc>
                <a:spcPct val="100000"/>
              </a:lnSpc>
              <a:spcBef>
                <a:spcPts val="0"/>
              </a:spcBef>
              <a:buNone/>
            </a:pPr>
            <a:r>
              <a:rPr lang="fr-FR" b="1" dirty="0">
                <a:solidFill>
                  <a:schemeClr val="accent6"/>
                </a:solidFill>
                <a:latin typeface="Arial" panose="020B0604020202020204" pitchFamily="34" charset="0"/>
                <a:cs typeface="Arial" panose="020B0604020202020204" pitchFamily="34" charset="0"/>
              </a:rPr>
              <a:t>	a- Le procureur de la République (PR)</a:t>
            </a:r>
            <a:endParaRPr lang="fr-FR" b="1" dirty="0">
              <a:solidFill>
                <a:schemeClr val="accent6"/>
              </a:solidFill>
              <a:latin typeface="Arial" panose="020B0604020202020204" pitchFamily="34" charset="0"/>
              <a:cs typeface="Arial" panose="020B0604020202020204" pitchFamily="34" charset="0"/>
            </a:endParaRPr>
          </a:p>
          <a:p>
            <a:pPr algn="just">
              <a:lnSpc>
                <a:spcPct val="100000"/>
              </a:lnSpc>
              <a:spcBef>
                <a:spcPts val="0"/>
              </a:spcBef>
              <a:buClrTx/>
              <a:buFontTx/>
              <a:buNone/>
            </a:pPr>
            <a:r>
              <a:rPr lang="fr-FR" altLang="fr-FR" dirty="0">
                <a:solidFill>
                  <a:srgbClr val="000000"/>
                </a:solidFill>
                <a:latin typeface="Arial" panose="020B0604020202020204" pitchFamily="34" charset="0"/>
                <a:cs typeface="Arial" panose="020B0604020202020204" pitchFamily="34" charset="0"/>
              </a:rPr>
              <a:t>Il a pour rôle d'engager des poursuites contre les auteurs d'infractions à la loi pénale.       </a:t>
            </a:r>
            <a:endParaRPr lang="fr-FR" altLang="fr-FR" dirty="0">
              <a:solidFill>
                <a:srgbClr val="000000"/>
              </a:solidFill>
              <a:latin typeface="Arial" panose="020B0604020202020204" pitchFamily="34" charset="0"/>
              <a:cs typeface="Arial" panose="020B0604020202020204" pitchFamily="34" charset="0"/>
            </a:endParaRPr>
          </a:p>
          <a:p>
            <a:pPr algn="just">
              <a:lnSpc>
                <a:spcPct val="100000"/>
              </a:lnSpc>
              <a:spcBef>
                <a:spcPts val="0"/>
              </a:spcBef>
              <a:buClrTx/>
              <a:buFontTx/>
              <a:buNone/>
            </a:pPr>
            <a:r>
              <a:rPr lang="fr-FR" altLang="fr-FR" dirty="0">
                <a:solidFill>
                  <a:srgbClr val="000000"/>
                </a:solidFill>
                <a:latin typeface="Arial" panose="020B0604020202020204" pitchFamily="34" charset="0"/>
                <a:cs typeface="Arial" panose="020B0604020202020204" pitchFamily="34" charset="0"/>
              </a:rPr>
              <a:t> Ainsi, il procède ou fait procéder à tous actes nécessaires à la recherche et à la poursuite des infractions à la loi pénale. A cette fin, il dirige l’activité des O/APJ de son ressort (article 34 alinéa 1 &amp; 2 CPP).</a:t>
            </a:r>
            <a:endParaRPr lang="fr-FR" altLang="fr-FR" dirty="0">
              <a:solidFill>
                <a:srgbClr val="000000"/>
              </a:solidFill>
              <a:latin typeface="Arial" panose="020B0604020202020204" pitchFamily="34" charset="0"/>
              <a:cs typeface="Arial" panose="020B0604020202020204" pitchFamily="34" charset="0"/>
            </a:endParaRPr>
          </a:p>
          <a:p>
            <a:pPr algn="just">
              <a:lnSpc>
                <a:spcPct val="100000"/>
              </a:lnSpc>
              <a:spcBef>
                <a:spcPts val="0"/>
              </a:spcBef>
              <a:buClrTx/>
              <a:buFontTx/>
              <a:buNone/>
            </a:pPr>
            <a:r>
              <a:rPr lang="fr-FR" altLang="fr-FR" dirty="0">
                <a:solidFill>
                  <a:srgbClr val="000000"/>
                </a:solidFill>
                <a:latin typeface="Arial" panose="020B0604020202020204" pitchFamily="34" charset="0"/>
                <a:cs typeface="Arial" panose="020B0604020202020204" pitchFamily="34" charset="0"/>
              </a:rPr>
              <a:t>Il reçoit les plaintes et les dénonciations et apprécie la suite à leur donner. En cas de classement sans suite, il avise le plaignant et lui fait connaître le motif de ce classement (article 32 CPP).</a:t>
            </a:r>
            <a:endParaRPr lang="fr-FR" altLang="fr-FR" dirty="0">
              <a:solidFill>
                <a:srgbClr val="000000"/>
              </a:solidFill>
              <a:latin typeface="Arial" panose="020B0604020202020204" pitchFamily="34" charset="0"/>
              <a:cs typeface="Arial" panose="020B0604020202020204" pitchFamily="34" charset="0"/>
            </a:endParaRPr>
          </a:p>
          <a:p>
            <a:pPr algn="just">
              <a:lnSpc>
                <a:spcPct val="100000"/>
              </a:lnSpc>
              <a:spcBef>
                <a:spcPts val="0"/>
              </a:spcBef>
              <a:buClrTx/>
              <a:buFontTx/>
              <a:buNone/>
            </a:pPr>
            <a:r>
              <a:rPr lang="fr-FR" altLang="fr-FR" dirty="0">
                <a:solidFill>
                  <a:srgbClr val="000000"/>
                </a:solidFill>
                <a:latin typeface="Arial" panose="020B0604020202020204" pitchFamily="34" charset="0"/>
                <a:cs typeface="Arial" panose="020B0604020202020204" pitchFamily="34" charset="0"/>
              </a:rPr>
              <a:t>    </a:t>
            </a:r>
            <a:endParaRPr lang="fr-FR" b="1"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3" y="365126"/>
            <a:ext cx="7719009" cy="806450"/>
          </a:xfrm>
        </p:spPr>
        <p:txBody>
          <a:bodyPr>
            <a:normAutofit/>
          </a:bodyPr>
          <a:lstStyle/>
          <a:p>
            <a:pPr algn="ctr"/>
            <a:r>
              <a:rPr lang="fr-FR" sz="2800" b="1" dirty="0">
                <a:latin typeface="Arial" panose="020B0604020202020204" pitchFamily="34" charset="0"/>
                <a:cs typeface="Arial" panose="020B0604020202020204" pitchFamily="34" charset="0"/>
              </a:rPr>
              <a:t>LES STRATÉGIES DE LA RÉPRESSION 5/8 </a:t>
            </a: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320930" y="1300163"/>
            <a:ext cx="11594846" cy="5557837"/>
          </a:xfrm>
        </p:spPr>
        <p:txBody>
          <a:bodyPr>
            <a:normAutofit/>
          </a:bodyPr>
          <a:lstStyle/>
          <a:p>
            <a:pPr marL="0" indent="0">
              <a:buNone/>
            </a:pPr>
            <a:r>
              <a:rPr lang="fr-FR" b="1" dirty="0">
                <a:solidFill>
                  <a:srgbClr val="C00000"/>
                </a:solidFill>
                <a:latin typeface="Arial" panose="020B0604020202020204" pitchFamily="34" charset="0"/>
                <a:cs typeface="Arial" panose="020B0604020202020204" pitchFamily="34" charset="0"/>
              </a:rPr>
              <a:t>		</a:t>
            </a:r>
            <a:r>
              <a:rPr lang="fr-FR" b="1" dirty="0">
                <a:solidFill>
                  <a:schemeClr val="accent6"/>
                </a:solidFill>
                <a:latin typeface="Arial" panose="020B0604020202020204" pitchFamily="34" charset="0"/>
                <a:cs typeface="Arial" panose="020B0604020202020204" pitchFamily="34" charset="0"/>
              </a:rPr>
              <a:t>b-</a:t>
            </a:r>
            <a:r>
              <a:rPr lang="fr-FR" dirty="0">
                <a:solidFill>
                  <a:schemeClr val="accent6"/>
                </a:solidFill>
                <a:latin typeface="Arial" panose="020B0604020202020204" pitchFamily="34" charset="0"/>
                <a:cs typeface="Arial" panose="020B0604020202020204" pitchFamily="34" charset="0"/>
              </a:rPr>
              <a:t> </a:t>
            </a:r>
            <a:r>
              <a:rPr lang="fr-FR" b="1" dirty="0">
                <a:solidFill>
                  <a:schemeClr val="accent6"/>
                </a:solidFill>
                <a:latin typeface="Arial" panose="020B0604020202020204" pitchFamily="34" charset="0"/>
                <a:cs typeface="Arial" panose="020B0604020202020204" pitchFamily="34" charset="0"/>
              </a:rPr>
              <a:t>Le juge d’instruction (JI)</a:t>
            </a:r>
            <a:endParaRPr lang="fr-FR" b="1" dirty="0">
              <a:solidFill>
                <a:schemeClr val="accent6"/>
              </a:solidFill>
              <a:latin typeface="Arial" panose="020B0604020202020204" pitchFamily="34" charset="0"/>
              <a:cs typeface="Arial" panose="020B0604020202020204" pitchFamily="34" charset="0"/>
            </a:endParaRPr>
          </a:p>
          <a:p>
            <a:pPr marL="0" indent="0" algn="just">
              <a:buNone/>
            </a:pPr>
            <a:r>
              <a:rPr lang="fr-FR" sz="3000" dirty="0">
                <a:latin typeface="Arial" panose="020B0604020202020204" pitchFamily="34" charset="0"/>
                <a:cs typeface="Arial" panose="020B0604020202020204" pitchFamily="34" charset="0"/>
              </a:rPr>
              <a:t>Il procède conformément à la loi, à tous les actes nécessaires à la manifestation de la vérité : interrogatoires de l’inculpé, auditions des parties civiles et des témoins, transports, visites, perquisitions et saisies (physiques et électroniques), commission d’experts, etc.</a:t>
            </a:r>
            <a:endParaRPr lang="fr-FR" sz="3000" dirty="0">
              <a:latin typeface="Arial" panose="020B0604020202020204" pitchFamily="34" charset="0"/>
              <a:cs typeface="Arial" panose="020B0604020202020204" pitchFamily="34" charset="0"/>
            </a:endParaRPr>
          </a:p>
          <a:p>
            <a:pPr marL="0" indent="0" algn="just">
              <a:buNone/>
            </a:pPr>
            <a:r>
              <a:rPr lang="fr-FR" sz="3000" dirty="0">
                <a:latin typeface="Arial" panose="020B0604020202020204" pitchFamily="34" charset="0"/>
                <a:cs typeface="Arial" panose="020B0604020202020204" pitchFamily="34" charset="0"/>
              </a:rPr>
              <a:t>En tant que juridiction d’instruction, il rend des ordonnances de refus ou de mise en liberté, de restitution ou de refus de restitution, en cours de procédure, etc. À la fin de la procédure, il peut rendre des ordonnances de non-lieu, de non-lieu partiel, de renvoi devant le tribunal correctionnel, ou de transmission de pièces au procureur général (ou au procureur de la République).</a:t>
            </a:r>
            <a:endParaRPr lang="fr-FR" sz="3000" dirty="0">
              <a:latin typeface="Arial" panose="020B0604020202020204" pitchFamily="34" charset="0"/>
              <a:cs typeface="Arial" panose="020B0604020202020204" pitchFamily="34" charset="0"/>
            </a:endParaRPr>
          </a:p>
          <a:p>
            <a:pPr marL="0" indent="0" algn="just">
              <a:buNone/>
            </a:pPr>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3" y="365125"/>
            <a:ext cx="7819021" cy="1325563"/>
          </a:xfrm>
        </p:spPr>
        <p:txBody>
          <a:bodyPr>
            <a:normAutofit/>
          </a:bodyPr>
          <a:lstStyle/>
          <a:p>
            <a:pPr algn="ctr"/>
            <a:r>
              <a:rPr lang="fr-FR" sz="2800" b="1" dirty="0">
                <a:latin typeface="Arial" panose="020B0604020202020204" pitchFamily="34" charset="0"/>
                <a:cs typeface="Arial" panose="020B0604020202020204" pitchFamily="34" charset="0"/>
              </a:rPr>
              <a:t>LES STRATÉGIES DE LA RÉPRESSION 6/8</a:t>
            </a: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85826" y="1690688"/>
            <a:ext cx="10467974" cy="4967287"/>
          </a:xfrm>
        </p:spPr>
        <p:txBody>
          <a:bodyPr>
            <a:noAutofit/>
          </a:bodyPr>
          <a:lstStyle/>
          <a:p>
            <a:pPr marL="0" indent="0">
              <a:buNone/>
            </a:pPr>
            <a:r>
              <a:rPr lang="fr-FR" b="1" dirty="0">
                <a:solidFill>
                  <a:srgbClr val="C00000"/>
                </a:solidFill>
                <a:latin typeface="Arial" panose="020B0604020202020204" pitchFamily="34" charset="0"/>
                <a:cs typeface="Arial" panose="020B0604020202020204" pitchFamily="34" charset="0"/>
              </a:rPr>
              <a:t>4- Les juridictions de jugement de premier degré</a:t>
            </a:r>
            <a:endParaRPr lang="fr-FR" b="1" dirty="0">
              <a:solidFill>
                <a:srgbClr val="C00000"/>
              </a:solidFill>
              <a:latin typeface="Arial" panose="020B0604020202020204" pitchFamily="34" charset="0"/>
              <a:cs typeface="Arial" panose="020B0604020202020204" pitchFamily="34" charset="0"/>
            </a:endParaRPr>
          </a:p>
          <a:p>
            <a:pPr marL="0" indent="0" algn="just">
              <a:buNone/>
            </a:pPr>
            <a:r>
              <a:rPr lang="fr-FR" b="1" dirty="0">
                <a:solidFill>
                  <a:schemeClr val="accent6"/>
                </a:solidFill>
                <a:latin typeface="Arial" panose="020B0604020202020204" pitchFamily="34" charset="0"/>
                <a:cs typeface="Arial" panose="020B0604020202020204" pitchFamily="34" charset="0"/>
              </a:rPr>
              <a:t>a- Tribunal d’Instance à Compétence Correctionnelle et Civile  (TICCC): </a:t>
            </a:r>
            <a:endParaRPr lang="fr-FR" b="1" dirty="0">
              <a:solidFill>
                <a:schemeClr val="accent6"/>
              </a:solidFill>
              <a:latin typeface="Arial" panose="020B0604020202020204" pitchFamily="34" charset="0"/>
              <a:cs typeface="Arial" panose="020B0604020202020204" pitchFamily="34" charset="0"/>
            </a:endParaRPr>
          </a:p>
          <a:p>
            <a:pPr marL="0" indent="0" algn="just">
              <a:buNone/>
            </a:pPr>
            <a:r>
              <a:rPr lang="en-US" dirty="0">
                <a:effectLst/>
                <a:latin typeface="ArialMT"/>
              </a:rPr>
              <a:t>En matière pénale, il est compétent pour connaitre : </a:t>
            </a:r>
            <a:endParaRPr lang="en-US" dirty="0"/>
          </a:p>
          <a:p>
            <a:pPr marL="0" indent="0" algn="just">
              <a:buNone/>
            </a:pPr>
            <a:r>
              <a:rPr lang="en-US" dirty="0">
                <a:effectLst/>
                <a:latin typeface="ArialMT"/>
              </a:rPr>
              <a:t>- de toutes les infractions qualifiées délits ou contraventions quelles que soient les peines encourues, sauf les exceptions prévues par la loi notamment, en cas de connexité́ ; </a:t>
            </a:r>
            <a:endParaRPr lang="en-US" dirty="0"/>
          </a:p>
          <a:p>
            <a:pPr marL="0" indent="0" algn="just">
              <a:buNone/>
            </a:pPr>
            <a:r>
              <a:rPr lang="en-US" dirty="0">
                <a:effectLst/>
                <a:latin typeface="ArialMT"/>
              </a:rPr>
              <a:t>- des demandes de mise en liberté formées par toute personne détenue et poursuivie devant lui ; </a:t>
            </a:r>
            <a:endParaRPr lang="en-US" dirty="0"/>
          </a:p>
          <a:p>
            <a:pPr marL="0" indent="0" algn="just">
              <a:buNone/>
            </a:pPr>
            <a:r>
              <a:rPr lang="en-US" dirty="0">
                <a:effectLst/>
                <a:latin typeface="ArialMT"/>
              </a:rPr>
              <a:t>- de l’application des peines (article 97 COJ). </a:t>
            </a:r>
            <a:endParaRPr lang="en-US" dirty="0"/>
          </a:p>
          <a:p>
            <a:pPr marL="0" indent="0" algn="just">
              <a:buNone/>
            </a:pPr>
            <a:endParaRPr lang="fr-FR" dirty="0">
              <a:latin typeface="Arial" panose="020B0604020202020204" pitchFamily="34" charset="0"/>
              <a:cs typeface="Arial" panose="020B0604020202020204" pitchFamily="34" charset="0"/>
            </a:endParaRPr>
          </a:p>
          <a:p>
            <a:pPr marL="0" indent="0">
              <a:buNone/>
            </a:pPr>
            <a:endParaRPr lang="fr-FR" b="1"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567186" cy="1325563"/>
          </a:xfrm>
        </p:spPr>
        <p:txBody>
          <a:bodyPr>
            <a:normAutofit/>
          </a:bodyPr>
          <a:lstStyle/>
          <a:p>
            <a:pPr algn="ctr"/>
            <a:r>
              <a:rPr lang="fr-FR" sz="3200" b="1">
                <a:latin typeface="Arial" panose="020B0604020202020204" pitchFamily="34" charset="0"/>
                <a:cs typeface="Arial" panose="020B0604020202020204" pitchFamily="34" charset="0"/>
              </a:rPr>
              <a:t>INTRODUCTION  1/5</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700088" y="1539972"/>
            <a:ext cx="10653711" cy="5118003"/>
          </a:xfrm>
        </p:spPr>
        <p:txBody>
          <a:bodyPr>
            <a:normAutofit/>
          </a:bodyPr>
          <a:lstStyle/>
          <a:p>
            <a:pPr marL="0" indent="0" algn="just">
              <a:buNone/>
            </a:pPr>
            <a:r>
              <a:rPr lang="fr-FR" b="1" dirty="0">
                <a:solidFill>
                  <a:srgbClr val="C00000"/>
                </a:solidFill>
                <a:latin typeface="Arial" panose="020B0604020202020204" pitchFamily="34" charset="0"/>
                <a:cs typeface="Arial" panose="020B0604020202020204" pitchFamily="34" charset="0"/>
              </a:rPr>
              <a:t>Définition des notions</a:t>
            </a:r>
            <a:endParaRPr lang="fr-FR" b="1" dirty="0">
              <a:solidFill>
                <a:srgbClr val="C00000"/>
              </a:solidFill>
              <a:latin typeface="Arial" panose="020B0604020202020204" pitchFamily="34" charset="0"/>
              <a:cs typeface="Arial" panose="020B0604020202020204" pitchFamily="34" charset="0"/>
            </a:endParaRPr>
          </a:p>
          <a:p>
            <a:pPr marL="0" indent="0" algn="just">
              <a:buNone/>
            </a:pPr>
            <a:r>
              <a:rPr lang="fr-FR" dirty="0">
                <a:latin typeface="Arial" panose="020B0604020202020204" pitchFamily="34" charset="0"/>
                <a:cs typeface="Arial" panose="020B0604020202020204" pitchFamily="34" charset="0"/>
              </a:rPr>
              <a:t>- Selon le vocabulaire juridique de Gérard Cornu, la répression (</a:t>
            </a:r>
            <a:r>
              <a:rPr lang="fr-FR" i="1" dirty="0">
                <a:latin typeface="Arial" panose="020B0604020202020204" pitchFamily="34" charset="0"/>
                <a:cs typeface="Arial" panose="020B0604020202020204" pitchFamily="34" charset="0"/>
              </a:rPr>
              <a:t>du latin médiéval </a:t>
            </a:r>
            <a:r>
              <a:rPr lang="fr-FR" i="1" dirty="0" err="1">
                <a:latin typeface="Arial" panose="020B0604020202020204" pitchFamily="34" charset="0"/>
                <a:cs typeface="Arial" panose="020B0604020202020204" pitchFamily="34" charset="0"/>
              </a:rPr>
              <a:t>repressio</a:t>
            </a:r>
            <a:r>
              <a:rPr lang="fr-FR" i="1" dirty="0">
                <a:latin typeface="Arial" panose="020B0604020202020204" pitchFamily="34" charset="0"/>
                <a:cs typeface="Arial" panose="020B0604020202020204" pitchFamily="34" charset="0"/>
              </a:rPr>
              <a:t>, de </a:t>
            </a:r>
            <a:r>
              <a:rPr lang="fr-FR" i="1" dirty="0" err="1">
                <a:latin typeface="Arial" panose="020B0604020202020204" pitchFamily="34" charset="0"/>
                <a:cs typeface="Arial" panose="020B0604020202020204" pitchFamily="34" charset="0"/>
              </a:rPr>
              <a:t>reprimere</a:t>
            </a:r>
            <a:r>
              <a:rPr lang="fr-FR" i="1" dirty="0">
                <a:latin typeface="Arial" panose="020B0604020202020204" pitchFamily="34" charset="0"/>
                <a:cs typeface="Arial" panose="020B0604020202020204" pitchFamily="34" charset="0"/>
              </a:rPr>
              <a:t>: réprimer, contenir refouler) </a:t>
            </a:r>
            <a:r>
              <a:rPr lang="fr-FR" dirty="0">
                <a:latin typeface="Arial" panose="020B0604020202020204" pitchFamily="34" charset="0"/>
                <a:cs typeface="Arial" panose="020B0604020202020204" pitchFamily="34" charset="0"/>
              </a:rPr>
              <a:t>est l’action de réprimer incluant l’incrimination des faits délictueux, la poursuite de leurs auteurs et l’infliction des peines.</a:t>
            </a:r>
            <a:endParaRPr lang="fr-FR" dirty="0">
              <a:latin typeface="Arial" panose="020B0604020202020204" pitchFamily="34" charset="0"/>
              <a:cs typeface="Arial" panose="020B0604020202020204" pitchFamily="34" charset="0"/>
            </a:endParaRPr>
          </a:p>
          <a:p>
            <a:pPr marL="0" indent="0" algn="just">
              <a:buNone/>
            </a:pPr>
            <a:r>
              <a:rPr lang="fr-FR" dirty="0">
                <a:latin typeface="Arial" panose="020B0604020202020204" pitchFamily="34" charset="0"/>
                <a:cs typeface="Arial" panose="020B0604020202020204" pitchFamily="34" charset="0"/>
              </a:rPr>
              <a:t>- La corruption </a:t>
            </a:r>
            <a:r>
              <a:rPr lang="en-US" dirty="0">
                <a:effectLst/>
                <a:latin typeface="Arial" panose="020B0604020202020204" pitchFamily="34" charset="0"/>
                <a:ea typeface="Calibri" panose="020F0502020204030204" pitchFamily="34" charset="0"/>
                <a:cs typeface="Arial" panose="020B0604020202020204" pitchFamily="34" charset="0"/>
              </a:rPr>
              <a:t>vient du latin </a:t>
            </a:r>
            <a:r>
              <a:rPr lang="en-US" i="1" dirty="0" err="1">
                <a:effectLst/>
                <a:latin typeface="Arial" panose="020B0604020202020204" pitchFamily="34" charset="0"/>
                <a:ea typeface="Calibri" panose="020F0502020204030204" pitchFamily="34" charset="0"/>
                <a:cs typeface="Arial" panose="020B0604020202020204" pitchFamily="34" charset="0"/>
              </a:rPr>
              <a:t>corrumpere</a:t>
            </a:r>
            <a:r>
              <a:rPr lang="en-US" dirty="0">
                <a:effectLst/>
                <a:latin typeface="Arial" panose="020B0604020202020204" pitchFamily="34" charset="0"/>
                <a:ea typeface="Calibri" panose="020F0502020204030204" pitchFamily="34" charset="0"/>
                <a:cs typeface="Arial" panose="020B0604020202020204" pitchFamily="34" charset="0"/>
              </a:rPr>
              <a:t>, qui signifie briser complètement, détériorer physiquement ou moralement. </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en-US" dirty="0">
                <a:effectLst/>
                <a:latin typeface="Arial" panose="020B0604020202020204" pitchFamily="34" charset="0"/>
                <a:ea typeface="Times New Roman" panose="02020603050405020304" pitchFamily="18" charset="0"/>
                <a:cs typeface="Arial" panose="020B0604020202020204" pitchFamily="34" charset="0"/>
              </a:rPr>
              <a:t>Selon la Banque mondiale, la corruption est l’</a:t>
            </a:r>
            <a:r>
              <a:rPr lang="en-US" i="1" dirty="0">
                <a:effectLst/>
                <a:latin typeface="Arial" panose="020B0604020202020204" pitchFamily="34" charset="0"/>
                <a:ea typeface="Times New Roman" panose="02020603050405020304" pitchFamily="18" charset="0"/>
                <a:cs typeface="Arial" panose="020B0604020202020204" pitchFamily="34" charset="0"/>
              </a:rPr>
              <a:t>abus de la fonction pour en retirer un avantage personnel</a:t>
            </a:r>
            <a:r>
              <a:rPr lang="en-US" dirty="0">
                <a:effectLst/>
                <a:latin typeface="Arial" panose="020B0604020202020204" pitchFamily="34" charset="0"/>
                <a:ea typeface="Times New Roman" panose="02020603050405020304" pitchFamily="18" charset="0"/>
                <a:cs typeface="Arial" panose="020B0604020202020204" pitchFamily="34" charset="0"/>
              </a:rPr>
              <a:t>.</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r>
              <a:rPr lang="en-US" dirty="0">
                <a:effectLst/>
                <a:latin typeface="Arial" panose="020B0604020202020204" pitchFamily="34" charset="0"/>
                <a:ea typeface="Times New Roman" panose="02020603050405020304" pitchFamily="18" charset="0"/>
                <a:cs typeface="Arial" panose="020B0604020202020204" pitchFamily="34" charset="0"/>
              </a:rPr>
              <a:t>- Les infractions assimilées sont des infractions qui s’apparentent à la corruption tout en ayant des spécificités propres.</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4525" y="365125"/>
            <a:ext cx="8043863" cy="1325563"/>
          </a:xfrm>
        </p:spPr>
        <p:txBody>
          <a:bodyPr>
            <a:normAutofit/>
          </a:bodyPr>
          <a:lstStyle/>
          <a:p>
            <a:pPr algn="ctr"/>
            <a:r>
              <a:rPr lang="fr-FR" sz="2800" b="1" dirty="0">
                <a:latin typeface="Arial" panose="020B0604020202020204" pitchFamily="34" charset="0"/>
                <a:cs typeface="Arial" panose="020B0604020202020204" pitchFamily="34" charset="0"/>
              </a:rPr>
              <a:t>II- LES STRATÉGIES DE LA RÉPRESSION 7/8</a:t>
            </a: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320930" y="1414462"/>
            <a:ext cx="11409108" cy="5443537"/>
          </a:xfrm>
        </p:spPr>
        <p:txBody>
          <a:bodyPr>
            <a:noAutofit/>
          </a:bodyPr>
          <a:lstStyle/>
          <a:p>
            <a:pPr marL="0" indent="0" algn="just">
              <a:buNone/>
            </a:pPr>
            <a:r>
              <a:rPr lang="fr-FR" b="1" dirty="0">
                <a:solidFill>
                  <a:schemeClr val="accent6"/>
                </a:solidFill>
                <a:latin typeface="Arial" panose="020B0604020202020204" pitchFamily="34" charset="0"/>
                <a:cs typeface="Arial" panose="020B0604020202020204" pitchFamily="34" charset="0"/>
              </a:rPr>
              <a:t>	b- Tribunal de grande instance (TGI)</a:t>
            </a:r>
            <a:endParaRPr lang="fr-FR" b="1" dirty="0">
              <a:solidFill>
                <a:schemeClr val="accent6"/>
              </a:solidFill>
              <a:latin typeface="Arial" panose="020B0604020202020204" pitchFamily="34" charset="0"/>
              <a:cs typeface="Arial" panose="020B0604020202020204" pitchFamily="34" charset="0"/>
            </a:endParaRPr>
          </a:p>
          <a:p>
            <a:pPr marL="0" indent="0" algn="just">
              <a:buNone/>
            </a:pPr>
            <a:r>
              <a:rPr lang="en-US" dirty="0">
                <a:effectLst/>
                <a:latin typeface="Arial" panose="020B0604020202020204" pitchFamily="34" charset="0"/>
                <a:cs typeface="Arial" panose="020B0604020202020204" pitchFamily="34" charset="0"/>
              </a:rPr>
              <a:t>En matière pénale, il connait :</a:t>
            </a:r>
            <a:endParaRPr lang="en-US" dirty="0">
              <a:effectLst/>
              <a:latin typeface="Arial" panose="020B0604020202020204" pitchFamily="34" charset="0"/>
              <a:cs typeface="Arial" panose="020B0604020202020204" pitchFamily="34" charset="0"/>
            </a:endParaRPr>
          </a:p>
          <a:p>
            <a:pPr marL="0" indent="0" algn="just">
              <a:buNone/>
            </a:pPr>
            <a:r>
              <a:rPr lang="en-US" dirty="0">
                <a:latin typeface="Arial" panose="020B0604020202020204" pitchFamily="34" charset="0"/>
                <a:cs typeface="Arial" panose="020B0604020202020204" pitchFamily="34" charset="0"/>
              </a:rPr>
              <a:t>- </a:t>
            </a:r>
            <a:r>
              <a:rPr lang="en-US" dirty="0">
                <a:effectLst/>
                <a:latin typeface="Arial" panose="020B0604020202020204" pitchFamily="34" charset="0"/>
                <a:cs typeface="Arial" panose="020B0604020202020204" pitchFamily="34" charset="0"/>
              </a:rPr>
              <a:t>de toutes les infractions de droit commun ; </a:t>
            </a:r>
            <a:endParaRPr lang="en-US" dirty="0">
              <a:latin typeface="Arial" panose="020B0604020202020204" pitchFamily="34" charset="0"/>
              <a:cs typeface="Arial" panose="020B0604020202020204" pitchFamily="34" charset="0"/>
            </a:endParaRPr>
          </a:p>
          <a:p>
            <a:pPr marL="0" indent="0" algn="just">
              <a:buNone/>
            </a:pPr>
            <a:r>
              <a:rPr lang="en-US" dirty="0">
                <a:effectLst/>
                <a:latin typeface="Arial" panose="020B0604020202020204" pitchFamily="34" charset="0"/>
                <a:cs typeface="Arial" panose="020B0604020202020204" pitchFamily="34" charset="0"/>
              </a:rPr>
              <a:t>- des demandes de mise en liberté formées par toute personne détenue et poursuivie devant lui ; </a:t>
            </a:r>
            <a:endParaRPr lang="en-US" dirty="0">
              <a:latin typeface="Arial" panose="020B0604020202020204" pitchFamily="34" charset="0"/>
              <a:cs typeface="Arial" panose="020B0604020202020204" pitchFamily="34" charset="0"/>
            </a:endParaRPr>
          </a:p>
          <a:p>
            <a:pPr marL="0" indent="0" algn="just">
              <a:buNone/>
            </a:pPr>
            <a:r>
              <a:rPr lang="en-US" dirty="0">
                <a:effectLst/>
                <a:latin typeface="Arial" panose="020B0604020202020204" pitchFamily="34" charset="0"/>
                <a:cs typeface="Arial" panose="020B0604020202020204" pitchFamily="34" charset="0"/>
              </a:rPr>
              <a:t>- de l’action en réparation du dommage causé par l’infraction, sauf dispositions contraires ; </a:t>
            </a:r>
            <a:endParaRPr lang="en-US" dirty="0">
              <a:latin typeface="Arial" panose="020B0604020202020204" pitchFamily="34" charset="0"/>
              <a:cs typeface="Arial" panose="020B0604020202020204" pitchFamily="34" charset="0"/>
            </a:endParaRPr>
          </a:p>
          <a:p>
            <a:pPr algn="just">
              <a:buFontTx/>
              <a:buChar char="-"/>
            </a:pPr>
            <a:r>
              <a:rPr lang="en-US" dirty="0">
                <a:effectLst/>
                <a:latin typeface="Arial" panose="020B0604020202020204" pitchFamily="34" charset="0"/>
                <a:cs typeface="Arial" panose="020B0604020202020204" pitchFamily="34" charset="0"/>
              </a:rPr>
              <a:t>de l’application des peines</a:t>
            </a:r>
            <a:r>
              <a:rPr lang="en-US" dirty="0">
                <a:latin typeface="Arial" panose="020B0604020202020204" pitchFamily="34" charset="0"/>
                <a:cs typeface="Arial" panose="020B0604020202020204" pitchFamily="34" charset="0"/>
              </a:rPr>
              <a:t> (article 76 du COJ).</a:t>
            </a:r>
            <a:endParaRPr lang="en-US" dirty="0">
              <a:latin typeface="Arial" panose="020B0604020202020204" pitchFamily="34" charset="0"/>
              <a:cs typeface="Arial" panose="020B0604020202020204" pitchFamily="34" charset="0"/>
            </a:endParaRPr>
          </a:p>
          <a:p>
            <a:pPr algn="just">
              <a:buFontTx/>
              <a:buChar char="-"/>
            </a:pPr>
            <a:r>
              <a:rPr lang="fr-FR" b="1" dirty="0">
                <a:solidFill>
                  <a:schemeClr val="accent6"/>
                </a:solidFill>
                <a:latin typeface="Arial" panose="020B0604020202020204" pitchFamily="34" charset="0"/>
                <a:cs typeface="Arial" panose="020B0604020202020204" pitchFamily="34" charset="0"/>
              </a:rPr>
              <a:t>Tribunal criminel </a:t>
            </a:r>
            <a:r>
              <a:rPr lang="en-US" dirty="0">
                <a:effectLst/>
                <a:latin typeface="Arial" panose="020B0604020202020204" pitchFamily="34" charset="0"/>
                <a:cs typeface="Arial" panose="020B0604020202020204" pitchFamily="34" charset="0"/>
              </a:rPr>
              <a:t>est une formation permanente du tribunal de grande instance compétente pour juger toutes les infractions qualifiées crimes au sens des dispositions du code pénal (article 88 COJ)</a:t>
            </a:r>
            <a:endParaRPr lang="en-US" dirty="0">
              <a:latin typeface="Arial" panose="020B0604020202020204" pitchFamily="34" charset="0"/>
              <a:cs typeface="Arial" panose="020B0604020202020204" pitchFamily="34" charset="0"/>
            </a:endParaRPr>
          </a:p>
          <a:p>
            <a:pPr algn="just">
              <a:buFontTx/>
              <a:buChar char="-"/>
            </a:pPr>
            <a:endParaRPr lang="fr-FR" b="1" dirty="0">
              <a:latin typeface="Arial" panose="020B0604020202020204" pitchFamily="34" charset="0"/>
              <a:cs typeface="Arial" panose="020B0604020202020204" pitchFamily="34" charset="0"/>
            </a:endParaRPr>
          </a:p>
          <a:p>
            <a:pPr marL="0" indent="0" algn="just">
              <a:buNone/>
            </a:pPr>
            <a:endParaRPr lang="fr-FR" dirty="0">
              <a:latin typeface="Arial" panose="020B0604020202020204" pitchFamily="34" charset="0"/>
              <a:cs typeface="Arial" panose="020B0604020202020204" pitchFamily="34" charset="0"/>
            </a:endParaRPr>
          </a:p>
          <a:p>
            <a:pPr marL="0" indent="0" algn="just">
              <a:buNone/>
            </a:pPr>
            <a:endParaRPr lang="fr-FR" b="1"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3" y="365126"/>
            <a:ext cx="8239664" cy="806450"/>
          </a:xfrm>
        </p:spPr>
        <p:txBody>
          <a:bodyPr>
            <a:normAutofit/>
          </a:bodyPr>
          <a:lstStyle/>
          <a:p>
            <a:r>
              <a:rPr lang="fr-FR" sz="2800" b="1" dirty="0">
                <a:latin typeface="Arial" panose="020B0604020202020204" pitchFamily="34" charset="0"/>
                <a:cs typeface="Arial" panose="020B0604020202020204" pitchFamily="34" charset="0"/>
              </a:rPr>
              <a:t>LES STRATÉGIES DE LA RÉPRESSION 8/8</a:t>
            </a: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320929" y="1400174"/>
            <a:ext cx="11637709" cy="5586413"/>
          </a:xfrm>
        </p:spPr>
        <p:txBody>
          <a:bodyPr>
            <a:noAutofit/>
          </a:bodyPr>
          <a:lstStyle/>
          <a:p>
            <a:pPr marL="0" indent="0" algn="just">
              <a:buNone/>
            </a:pPr>
            <a:r>
              <a:rPr lang="en-US" b="1" dirty="0">
                <a:effectLst/>
                <a:latin typeface="Arial" panose="020B0604020202020204" pitchFamily="34" charset="0"/>
                <a:cs typeface="Arial" panose="020B0604020202020204" pitchFamily="34" charset="0"/>
              </a:rPr>
              <a:t> 		</a:t>
            </a:r>
            <a:r>
              <a:rPr lang="en-US" b="1" dirty="0">
                <a:solidFill>
                  <a:srgbClr val="C00000"/>
                </a:solidFill>
                <a:effectLst/>
                <a:latin typeface="Arial" panose="020B0604020202020204" pitchFamily="34" charset="0"/>
                <a:cs typeface="Arial" panose="020B0604020202020204" pitchFamily="34" charset="0"/>
              </a:rPr>
              <a:t>5 -</a:t>
            </a:r>
            <a:r>
              <a:rPr lang="en-US" b="1" dirty="0">
                <a:solidFill>
                  <a:srgbClr val="C00000"/>
                </a:solidFill>
                <a:latin typeface="Arial" panose="020B0604020202020204" pitchFamily="34" charset="0"/>
                <a:cs typeface="Arial" panose="020B0604020202020204" pitchFamily="34" charset="0"/>
              </a:rPr>
              <a:t>Coopération</a:t>
            </a:r>
            <a:endParaRPr lang="en-US" b="1" dirty="0">
              <a:solidFill>
                <a:srgbClr val="C00000"/>
              </a:solidFill>
              <a:latin typeface="Arial" panose="020B0604020202020204" pitchFamily="34" charset="0"/>
              <a:cs typeface="Arial" panose="020B0604020202020204" pitchFamily="34" charset="0"/>
            </a:endParaRPr>
          </a:p>
          <a:p>
            <a:pPr marL="0" indent="0" algn="just">
              <a:buNone/>
            </a:pPr>
            <a:r>
              <a:rPr lang="en-US" b="1" dirty="0">
                <a:solidFill>
                  <a:schemeClr val="accent6"/>
                </a:solidFill>
                <a:latin typeface="Arial" panose="020B0604020202020204" pitchFamily="34" charset="0"/>
                <a:cs typeface="Arial" panose="020B0604020202020204" pitchFamily="34" charset="0"/>
              </a:rPr>
              <a:t>a- La coopération nationale</a:t>
            </a:r>
            <a:endParaRPr lang="en-US" b="1" dirty="0">
              <a:solidFill>
                <a:schemeClr val="accent6"/>
              </a:solidFill>
              <a:latin typeface="Arial" panose="020B0604020202020204" pitchFamily="34" charset="0"/>
              <a:cs typeface="Arial" panose="020B0604020202020204" pitchFamily="34" charset="0"/>
            </a:endParaRPr>
          </a:p>
          <a:p>
            <a:pPr marL="0" indent="0" algn="just">
              <a:buNone/>
            </a:pPr>
            <a:r>
              <a:rPr lang="en-US" b="1" dirty="0">
                <a:solidFill>
                  <a:schemeClr val="accent6"/>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La coopération nationale entre les autorités impliquées dans la détection, les investigations, les enquêtes, les poursuites et la répression est nécessaire pour le partage d’informations, de renseignements financiers dans le cadre des enquêtes, de l’identification et d’appréhension des délinquants, de traçage et de recouvrement des avoirs. Ce sont: CENTIF, Police judiciaire, les autorités judiciaires, OTR, ARCOP, Cour des Comptes, IGF, IGT, IGE, etc.</a:t>
            </a:r>
            <a:endParaRPr lang="en-US" dirty="0">
              <a:latin typeface="Arial" panose="020B0604020202020204" pitchFamily="34" charset="0"/>
              <a:cs typeface="Arial" panose="020B0604020202020204" pitchFamily="34" charset="0"/>
            </a:endParaRPr>
          </a:p>
          <a:p>
            <a:pPr marL="0" indent="0" algn="just">
              <a:buNone/>
            </a:pPr>
            <a:r>
              <a:rPr lang="en-US" b="1" dirty="0">
                <a:solidFill>
                  <a:schemeClr val="accent6"/>
                </a:solidFill>
                <a:latin typeface="Arial" panose="020B0604020202020204" pitchFamily="34" charset="0"/>
                <a:cs typeface="Arial" panose="020B0604020202020204" pitchFamily="34" charset="0"/>
              </a:rPr>
              <a:t>b- La coopération internationale </a:t>
            </a:r>
            <a:r>
              <a:rPr lang="en-US" dirty="0">
                <a:latin typeface="Arial" panose="020B0604020202020204" pitchFamily="34" charset="0"/>
                <a:cs typeface="Arial" panose="020B0604020202020204" pitchFamily="34" charset="0"/>
              </a:rPr>
              <a:t>porte essentiellement sur l’entraide judiciaire et l’extradition</a:t>
            </a:r>
            <a:endParaRPr lang="en-US"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567186" cy="1325563"/>
          </a:xfrm>
        </p:spPr>
        <p:txBody>
          <a:bodyPr>
            <a:normAutofit/>
          </a:bodyPr>
          <a:lstStyle/>
          <a:p>
            <a:pPr algn="ctr"/>
            <a:r>
              <a:rPr lang="fr-FR" sz="3200" b="1" dirty="0">
                <a:latin typeface="Arial" panose="020B0604020202020204" pitchFamily="34" charset="0"/>
                <a:cs typeface="Arial" panose="020B0604020202020204" pitchFamily="34" charset="0"/>
              </a:rPr>
              <a:t>III- SANCTIONS 1/7</a:t>
            </a:r>
            <a:endParaRPr lang="fr-FR" sz="3200" b="1" dirty="0">
              <a:latin typeface="Arial" panose="020B0604020202020204" pitchFamily="34" charset="0"/>
              <a:cs typeface="Arial" panose="020B0604020202020204" pitchFamily="34" charset="0"/>
            </a:endParaRPr>
          </a:p>
        </p:txBody>
      </p:sp>
      <p:graphicFrame>
        <p:nvGraphicFramePr>
          <p:cNvPr id="5" name="Tableau 5"/>
          <p:cNvGraphicFramePr>
            <a:graphicFrameLocks noGrp="1"/>
          </p:cNvGraphicFramePr>
          <p:nvPr>
            <p:ph idx="1"/>
          </p:nvPr>
        </p:nvGraphicFramePr>
        <p:xfrm>
          <a:off x="838200" y="1525590"/>
          <a:ext cx="10515600" cy="4991308"/>
        </p:xfrm>
        <a:graphic>
          <a:graphicData uri="http://schemas.openxmlformats.org/drawingml/2006/table">
            <a:tbl>
              <a:tblPr firstRow="1" bandRow="1">
                <a:tableStyleId>{22838BEF-8BB2-4498-84A7-C5851F593DF1}</a:tableStyleId>
              </a:tblPr>
              <a:tblGrid>
                <a:gridCol w="2219325"/>
                <a:gridCol w="1943100"/>
                <a:gridCol w="3286125"/>
                <a:gridCol w="3067050"/>
              </a:tblGrid>
              <a:tr h="616057">
                <a:tc>
                  <a:txBody>
                    <a:bodyPr/>
                    <a:lstStyle/>
                    <a:p>
                      <a:r>
                        <a:rPr lang="fr-FR" dirty="0"/>
                        <a:t>INFRACTIONS</a:t>
                      </a:r>
                      <a:endParaRPr lang="fr-FR" dirty="0"/>
                    </a:p>
                  </a:txBody>
                  <a:tcPr/>
                </a:tc>
                <a:tc>
                  <a:txBody>
                    <a:bodyPr/>
                    <a:lstStyle/>
                    <a:p>
                      <a:r>
                        <a:rPr lang="fr-FR" dirty="0"/>
                        <a:t>Peines privatives de liberté</a:t>
                      </a:r>
                      <a:endParaRPr lang="fr-FR" dirty="0"/>
                    </a:p>
                  </a:txBody>
                  <a:tcPr/>
                </a:tc>
                <a:tc>
                  <a:txBody>
                    <a:bodyPr/>
                    <a:lstStyle/>
                    <a:p>
                      <a:r>
                        <a:rPr lang="fr-FR" dirty="0"/>
                        <a:t>Peines pécuniaire</a:t>
                      </a:r>
                      <a:endParaRPr lang="fr-FR" dirty="0"/>
                    </a:p>
                  </a:txBody>
                  <a:tcPr/>
                </a:tc>
                <a:tc>
                  <a:txBody>
                    <a:bodyPr/>
                    <a:lstStyle/>
                    <a:p>
                      <a:r>
                        <a:rPr lang="fr-FR" dirty="0"/>
                        <a:t>Peines complémentaires</a:t>
                      </a:r>
                      <a:endParaRPr lang="fr-FR" dirty="0"/>
                    </a:p>
                  </a:txBody>
                  <a:tcPr/>
                </a:tc>
              </a:tr>
              <a:tr h="4351228">
                <a:tc>
                  <a:txBody>
                    <a:bodyPr/>
                    <a:lstStyle/>
                    <a:p>
                      <a:r>
                        <a:rPr lang="fr-FR" b="1" dirty="0">
                          <a:latin typeface="Arial" panose="020B0604020202020204" pitchFamily="34" charset="0"/>
                          <a:cs typeface="Arial" panose="020B0604020202020204" pitchFamily="34" charset="0"/>
                        </a:rPr>
                        <a:t>Corruption des agents publics nationaux</a:t>
                      </a:r>
                      <a:endParaRPr lang="fr-FR" b="1"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Articles 594 à 596</a:t>
                      </a:r>
                      <a:endParaRPr lang="fr-FR"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5 à 20 ans de réclusion criminelle</a:t>
                      </a:r>
                      <a:endParaRPr lang="en-US"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Et d’une amende allant du double au quintuple de la valeur des promesses agréées ou des choses reçues ou demandées, sans que ladite amende puisse être inferieure à deux millions (2.000.000) de francs CFA. </a:t>
                      </a:r>
                      <a:endParaRPr lang="en-US"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txBody>
                  <a:tcPr/>
                </a:tc>
                <a:tc>
                  <a:txBody>
                    <a:bodyPr/>
                    <a:lstStyle/>
                    <a:p>
                      <a:r>
                        <a:rPr lang="en-US" sz="1800" kern="1200" dirty="0">
                          <a:solidFill>
                            <a:schemeClr val="dk1"/>
                          </a:solidFill>
                          <a:effectLst/>
                          <a:latin typeface="Arial" panose="020B0604020202020204" pitchFamily="34" charset="0"/>
                          <a:ea typeface="+mn-ea"/>
                          <a:cs typeface="Arial" panose="020B0604020202020204" pitchFamily="34" charset="0"/>
                        </a:rPr>
                        <a:t>1)  la déchéance civique; </a:t>
                      </a:r>
                      <a:endParaRPr lang="en-US" dirty="0">
                        <a:effectLst/>
                        <a:latin typeface="Arial" panose="020B0604020202020204" pitchFamily="34" charset="0"/>
                        <a:cs typeface="Arial" panose="020B0604020202020204" pitchFamily="34" charset="0"/>
                      </a:endParaRPr>
                    </a:p>
                    <a:p>
                      <a:r>
                        <a:rPr lang="en-US" sz="1800" kern="1200" dirty="0">
                          <a:solidFill>
                            <a:schemeClr val="dk1"/>
                          </a:solidFill>
                          <a:effectLst/>
                          <a:latin typeface="Arial" panose="020B0604020202020204" pitchFamily="34" charset="0"/>
                          <a:ea typeface="+mn-ea"/>
                          <a:cs typeface="Arial" panose="020B0604020202020204" pitchFamily="34" charset="0"/>
                        </a:rPr>
                        <a:t>2)  la confiscation des sommes ou objets irrégulièrement reçues par l’auteur de </a:t>
                      </a:r>
                      <a:endParaRPr lang="en-US" dirty="0">
                        <a:effectLst/>
                        <a:latin typeface="Arial" panose="020B0604020202020204" pitchFamily="34" charset="0"/>
                        <a:cs typeface="Arial" panose="020B0604020202020204" pitchFamily="34" charset="0"/>
                      </a:endParaRPr>
                    </a:p>
                    <a:p>
                      <a:r>
                        <a:rPr lang="en-US" sz="1800" kern="1200" dirty="0">
                          <a:solidFill>
                            <a:schemeClr val="dk1"/>
                          </a:solidFill>
                          <a:effectLst/>
                          <a:latin typeface="Arial" panose="020B0604020202020204" pitchFamily="34" charset="0"/>
                          <a:ea typeface="+mn-ea"/>
                          <a:cs typeface="Arial" panose="020B0604020202020204" pitchFamily="34" charset="0"/>
                        </a:rPr>
                        <a:t>l’infraction, à l’exception des objets susceptibles de restitution. Si la chose n’a pas été  saisie ou ne peut pas être représentée, la confiscation est ordonnée en valeur; </a:t>
                      </a:r>
                      <a:endParaRPr lang="en-US" dirty="0">
                        <a:effectLst/>
                        <a:latin typeface="Arial" panose="020B0604020202020204" pitchFamily="34" charset="0"/>
                        <a:cs typeface="Arial" panose="020B0604020202020204" pitchFamily="34" charset="0"/>
                      </a:endParaRPr>
                    </a:p>
                    <a:p>
                      <a:r>
                        <a:rPr lang="en-US" sz="1800" kern="1200" dirty="0">
                          <a:solidFill>
                            <a:schemeClr val="dk1"/>
                          </a:solidFill>
                          <a:effectLst/>
                          <a:latin typeface="Arial" panose="020B0604020202020204" pitchFamily="34" charset="0"/>
                          <a:ea typeface="+mn-ea"/>
                          <a:cs typeface="Arial" panose="020B0604020202020204" pitchFamily="34" charset="0"/>
                        </a:rPr>
                        <a:t>3)  l’affichage ou la diffusion de la décision prononcée. </a:t>
                      </a:r>
                      <a:endParaRPr lang="en-US" dirty="0">
                        <a:effectLst/>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txBody>
                  <a:tcPr/>
                </a:tc>
              </a:tr>
            </a:tbl>
          </a:graphicData>
        </a:graphic>
      </p:graphicFrame>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567186" cy="1325563"/>
          </a:xfrm>
        </p:spPr>
        <p:txBody>
          <a:bodyPr>
            <a:normAutofit/>
          </a:bodyPr>
          <a:lstStyle/>
          <a:p>
            <a:pPr algn="ctr"/>
            <a:r>
              <a:rPr lang="fr-FR" sz="3200" b="1" dirty="0">
                <a:latin typeface="Arial" panose="020B0604020202020204" pitchFamily="34" charset="0"/>
                <a:cs typeface="Arial" panose="020B0604020202020204" pitchFamily="34" charset="0"/>
              </a:rPr>
              <a:t>III- SANCTIONS 2/7</a:t>
            </a:r>
            <a:endParaRPr lang="fr-FR" sz="3200" b="1" dirty="0">
              <a:latin typeface="Arial" panose="020B0604020202020204" pitchFamily="34" charset="0"/>
              <a:cs typeface="Arial" panose="020B0604020202020204" pitchFamily="34" charset="0"/>
            </a:endParaRPr>
          </a:p>
        </p:txBody>
      </p:sp>
      <p:graphicFrame>
        <p:nvGraphicFramePr>
          <p:cNvPr id="5" name="Tableau 5"/>
          <p:cNvGraphicFramePr>
            <a:graphicFrameLocks noGrp="1"/>
          </p:cNvGraphicFramePr>
          <p:nvPr>
            <p:ph idx="1"/>
          </p:nvPr>
        </p:nvGraphicFramePr>
        <p:xfrm>
          <a:off x="657225" y="1690688"/>
          <a:ext cx="10851651" cy="5017943"/>
        </p:xfrm>
        <a:graphic>
          <a:graphicData uri="http://schemas.openxmlformats.org/drawingml/2006/table">
            <a:tbl>
              <a:tblPr firstRow="1" bandRow="1">
                <a:tableStyleId>{22838BEF-8BB2-4498-84A7-C5851F593DF1}</a:tableStyleId>
              </a:tblPr>
              <a:tblGrid>
                <a:gridCol w="2712913"/>
                <a:gridCol w="2712913"/>
                <a:gridCol w="3572985"/>
                <a:gridCol w="1852840"/>
              </a:tblGrid>
              <a:tr h="903143">
                <a:tc>
                  <a:txBody>
                    <a:bodyPr/>
                    <a:lstStyle/>
                    <a:p>
                      <a:r>
                        <a:rPr lang="fr-FR" dirty="0"/>
                        <a:t>INFRACTIONS</a:t>
                      </a:r>
                      <a:endParaRPr lang="fr-FR" dirty="0"/>
                    </a:p>
                  </a:txBody>
                  <a:tcPr/>
                </a:tc>
                <a:tc>
                  <a:txBody>
                    <a:bodyPr/>
                    <a:lstStyle/>
                    <a:p>
                      <a:r>
                        <a:rPr lang="fr-FR" dirty="0"/>
                        <a:t>Peines privatives de liberté</a:t>
                      </a:r>
                      <a:endParaRPr lang="fr-FR" dirty="0"/>
                    </a:p>
                  </a:txBody>
                  <a:tcPr/>
                </a:tc>
                <a:tc>
                  <a:txBody>
                    <a:bodyPr/>
                    <a:lstStyle/>
                    <a:p>
                      <a:r>
                        <a:rPr lang="fr-FR" dirty="0"/>
                        <a:t>Peines pécuniaire</a:t>
                      </a:r>
                      <a:endParaRPr lang="fr-FR" dirty="0"/>
                    </a:p>
                  </a:txBody>
                  <a:tcPr/>
                </a:tc>
                <a:tc>
                  <a:txBody>
                    <a:bodyPr/>
                    <a:lstStyle/>
                    <a:p>
                      <a:r>
                        <a:rPr lang="fr-FR" dirty="0"/>
                        <a:t>Peines complémentaires</a:t>
                      </a:r>
                      <a:endParaRPr lang="fr-FR" dirty="0"/>
                    </a:p>
                  </a:txBody>
                  <a:tcPr/>
                </a:tc>
              </a:tr>
              <a:tr h="1174086">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fr-FR" b="1" dirty="0"/>
                        <a:t>Soustraction et détournement de deniers publics </a:t>
                      </a:r>
                      <a:endParaRPr lang="fr-FR" b="1" dirty="0"/>
                    </a:p>
                    <a:p>
                      <a:pPr marL="0" marR="0" lvl="0" indent="0" algn="l" defTabSz="914400" rtl="0" eaLnBrk="1" fontAlgn="auto" latinLnBrk="0" hangingPunct="1">
                        <a:lnSpc>
                          <a:spcPct val="100000"/>
                        </a:lnSpc>
                        <a:spcBef>
                          <a:spcPts val="0"/>
                        </a:spcBef>
                        <a:spcAft>
                          <a:spcPts val="0"/>
                        </a:spcAft>
                        <a:buClrTx/>
                        <a:buSzTx/>
                        <a:buFontTx/>
                        <a:buNone/>
                        <a:defRPr/>
                      </a:pPr>
                      <a:r>
                        <a:rPr lang="fr-FR" b="1" dirty="0"/>
                        <a:t>Article 586 bis al. 1 NCP</a:t>
                      </a:r>
                      <a:endParaRPr lang="fr-FR"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dirty="0">
                          <a:effectLst/>
                          <a:latin typeface="Arial" panose="020B0604020202020204" pitchFamily="34" charset="0"/>
                          <a:cs typeface="Arial" panose="020B0604020202020204" pitchFamily="34" charset="0"/>
                        </a:rPr>
                        <a:t>cinq (05) à dix (10) ans de réclusion criminelle. </a:t>
                      </a: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fr-FR" dirty="0"/>
                    </a:p>
                  </a:txBody>
                  <a:tcPr/>
                </a:tc>
                <a:tc>
                  <a:txBody>
                    <a:bodyPr/>
                    <a:lstStyle/>
                    <a:p>
                      <a:endParaRPr lang="fr-FR" dirty="0"/>
                    </a:p>
                  </a:txBody>
                  <a:tcPr/>
                </a:tc>
                <a:tc>
                  <a:txBody>
                    <a:bodyPr/>
                    <a:lstStyle/>
                    <a:p>
                      <a:endParaRPr lang="fr-FR" dirty="0"/>
                    </a:p>
                  </a:txBody>
                  <a:tcPr/>
                </a:tc>
              </a:tr>
              <a:tr h="1445029">
                <a:tc>
                  <a:txBody>
                    <a:bodyPr/>
                    <a:lstStyle/>
                    <a:p>
                      <a:r>
                        <a:rPr lang="fr-FR" b="1" dirty="0"/>
                        <a:t>Détournement de biens publics</a:t>
                      </a:r>
                      <a:endParaRPr lang="fr-FR" b="1" dirty="0"/>
                    </a:p>
                    <a:p>
                      <a:r>
                        <a:rPr lang="fr-FR" b="1" dirty="0"/>
                        <a:t>Article 590 NCP</a:t>
                      </a:r>
                      <a:endParaRPr lang="fr-FR"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mn-lt"/>
                          <a:ea typeface="+mn-ea"/>
                          <a:cs typeface="+mn-cs"/>
                        </a:rPr>
                        <a:t>(01) à trois (03) an(s) d’emprisonnement </a:t>
                      </a:r>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mn-lt"/>
                          <a:ea typeface="+mn-ea"/>
                          <a:cs typeface="+mn-cs"/>
                        </a:rPr>
                        <a:t>et d’une amende de cinq cent mille (500.000) à trois millions (3.000.000) de francs CFA ou de l’une de ces deux peines. </a:t>
                      </a:r>
                      <a:endParaRPr lang="en-US" dirty="0"/>
                    </a:p>
                    <a:p>
                      <a:endParaRPr lang="fr-FR" dirty="0"/>
                    </a:p>
                  </a:txBody>
                  <a:tcPr/>
                </a:tc>
                <a:tc>
                  <a:txBody>
                    <a:bodyPr/>
                    <a:lstStyle/>
                    <a:p>
                      <a:endParaRPr lang="fr-FR" dirty="0"/>
                    </a:p>
                  </a:txBody>
                  <a:tcPr/>
                </a:tc>
              </a:tr>
              <a:tr h="1445029">
                <a:tc>
                  <a:txBody>
                    <a:bodyPr/>
                    <a:lstStyle/>
                    <a:p>
                      <a:r>
                        <a:rPr lang="fr-FR" sz="1800" b="1" dirty="0">
                          <a:latin typeface="Arial" panose="020B0604020202020204" pitchFamily="34" charset="0"/>
                          <a:cs typeface="Arial" panose="020B0604020202020204" pitchFamily="34" charset="0"/>
                        </a:rPr>
                        <a:t>Concussion </a:t>
                      </a:r>
                      <a:r>
                        <a:rPr lang="fr-FR" sz="1800" dirty="0">
                          <a:latin typeface="Arial" panose="020B0604020202020204" pitchFamily="34" charset="0"/>
                          <a:cs typeface="Arial" panose="020B0604020202020204" pitchFamily="34" charset="0"/>
                        </a:rPr>
                        <a:t>: </a:t>
                      </a:r>
                      <a:endParaRPr lang="fr-FR" sz="1800" dirty="0">
                        <a:latin typeface="Arial" panose="020B0604020202020204" pitchFamily="34" charset="0"/>
                        <a:cs typeface="Arial" panose="020B0604020202020204" pitchFamily="34" charset="0"/>
                      </a:endParaRPr>
                    </a:p>
                    <a:p>
                      <a:r>
                        <a:rPr lang="fr-FR" sz="1800" b="1" dirty="0">
                          <a:latin typeface="Arial" panose="020B0604020202020204" pitchFamily="34" charset="0"/>
                          <a:cs typeface="Arial" panose="020B0604020202020204" pitchFamily="34" charset="0"/>
                        </a:rPr>
                        <a:t>articles 592&amp;593 NCP</a:t>
                      </a:r>
                      <a:endParaRPr lang="fr-FR" sz="1800" b="1" dirty="0">
                        <a:latin typeface="Arial" panose="020B0604020202020204" pitchFamily="34" charset="0"/>
                        <a:cs typeface="Arial" panose="020B0604020202020204" pitchFamily="34" charset="0"/>
                      </a:endParaRPr>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Un (01) à cinq (05) an(s) d’emprisonnement</a:t>
                      </a:r>
                      <a:endParaRPr lang="en-US" sz="1800" dirty="0">
                        <a:latin typeface="Arial" panose="020B0604020202020204" pitchFamily="34" charset="0"/>
                        <a:cs typeface="Arial" panose="020B0604020202020204" pitchFamily="34" charset="0"/>
                      </a:endParaRPr>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et d’une amende d'un million (1.000.000) à cinq millions (5.000.000) de francs CFA ou de l’une de ces deux peines. </a:t>
                      </a:r>
                      <a:endParaRPr lang="fr-FR" sz="1800" dirty="0">
                        <a:latin typeface="Arial" panose="020B0604020202020204" pitchFamily="34" charset="0"/>
                        <a:cs typeface="Arial" panose="020B0604020202020204" pitchFamily="34" charset="0"/>
                      </a:endParaRPr>
                    </a:p>
                    <a:p>
                      <a:endParaRPr lang="fr-FR" dirty="0"/>
                    </a:p>
                  </a:txBody>
                  <a:tcPr/>
                </a:tc>
                <a:tc>
                  <a:txBody>
                    <a:bodyPr/>
                    <a:lstStyle/>
                    <a:p>
                      <a:endParaRPr lang="fr-FR" dirty="0"/>
                    </a:p>
                  </a:txBody>
                  <a:tcPr/>
                </a:tc>
              </a:tr>
            </a:tbl>
          </a:graphicData>
        </a:graphic>
      </p:graphicFrame>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6"/>
            <a:ext cx="6304546" cy="735012"/>
          </a:xfrm>
        </p:spPr>
        <p:txBody>
          <a:bodyPr>
            <a:normAutofit/>
          </a:bodyPr>
          <a:lstStyle/>
          <a:p>
            <a:pPr algn="ctr"/>
            <a:r>
              <a:rPr lang="fr-FR" sz="3200" b="1" dirty="0">
                <a:latin typeface="Arial" panose="020B0604020202020204" pitchFamily="34" charset="0"/>
                <a:cs typeface="Arial" panose="020B0604020202020204" pitchFamily="34" charset="0"/>
              </a:rPr>
              <a:t>III- SANCTIONS 3/7</a:t>
            </a:r>
            <a:endParaRPr lang="fr-FR" sz="3200" b="1" dirty="0">
              <a:latin typeface="Arial" panose="020B0604020202020204" pitchFamily="34" charset="0"/>
              <a:cs typeface="Arial" panose="020B0604020202020204" pitchFamily="34" charset="0"/>
            </a:endParaRPr>
          </a:p>
        </p:txBody>
      </p:sp>
      <p:graphicFrame>
        <p:nvGraphicFramePr>
          <p:cNvPr id="5" name="Tableau 5"/>
          <p:cNvGraphicFramePr>
            <a:graphicFrameLocks noGrp="1"/>
          </p:cNvGraphicFramePr>
          <p:nvPr>
            <p:ph idx="1"/>
          </p:nvPr>
        </p:nvGraphicFramePr>
        <p:xfrm>
          <a:off x="1032753" y="1657262"/>
          <a:ext cx="10396539" cy="4267200"/>
        </p:xfrm>
        <a:graphic>
          <a:graphicData uri="http://schemas.openxmlformats.org/drawingml/2006/table">
            <a:tbl>
              <a:tblPr firstRow="1" bandRow="1">
                <a:tableStyleId>{22838BEF-8BB2-4498-84A7-C5851F593DF1}</a:tableStyleId>
              </a:tblPr>
              <a:tblGrid>
                <a:gridCol w="1778394"/>
                <a:gridCol w="2051099"/>
                <a:gridCol w="2247080"/>
                <a:gridCol w="4319966"/>
              </a:tblGrid>
              <a:tr h="460044">
                <a:tc>
                  <a:txBody>
                    <a:bodyPr/>
                    <a:lstStyle/>
                    <a:p>
                      <a:r>
                        <a:rPr lang="fr-FR" dirty="0"/>
                        <a:t>INFRACTIONS</a:t>
                      </a:r>
                      <a:endParaRPr lang="fr-FR" dirty="0"/>
                    </a:p>
                  </a:txBody>
                  <a:tcPr/>
                </a:tc>
                <a:tc>
                  <a:txBody>
                    <a:bodyPr/>
                    <a:lstStyle/>
                    <a:p>
                      <a:r>
                        <a:rPr lang="fr-FR" dirty="0"/>
                        <a:t>PEINES PRIVATIVES DE LIBERTÉ</a:t>
                      </a:r>
                      <a:endParaRPr lang="fr-FR" dirty="0"/>
                    </a:p>
                  </a:txBody>
                  <a:tcPr/>
                </a:tc>
                <a:tc>
                  <a:txBody>
                    <a:bodyPr/>
                    <a:lstStyle/>
                    <a:p>
                      <a:r>
                        <a:rPr lang="fr-FR" dirty="0"/>
                        <a:t>PEINES PÉCUNIAIRES</a:t>
                      </a:r>
                      <a:endParaRPr lang="fr-FR" dirty="0"/>
                    </a:p>
                  </a:txBody>
                  <a:tcPr/>
                </a:tc>
                <a:tc>
                  <a:txBody>
                    <a:bodyPr/>
                    <a:lstStyle/>
                    <a:p>
                      <a:r>
                        <a:rPr lang="fr-FR" dirty="0"/>
                        <a:t>PEINES COMPLÉMENTAIRES</a:t>
                      </a:r>
                      <a:endParaRPr lang="fr-FR" dirty="0"/>
                    </a:p>
                  </a:txBody>
                  <a:tcPr/>
                </a:tc>
              </a:tr>
              <a:tr h="2606918">
                <a:tc>
                  <a:txBody>
                    <a:bodyPr/>
                    <a:lstStyle/>
                    <a:p>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Corruption passive des agents du secteur privé</a:t>
                      </a:r>
                      <a:endPar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Article 601 NCP</a:t>
                      </a:r>
                      <a:endParaRPr lang="fr-FR" sz="1800" b="1" dirty="0">
                        <a:latin typeface="Arial" panose="020B0604020202020204" pitchFamily="34" charset="0"/>
                        <a:cs typeface="Arial" panose="020B0604020202020204" pitchFamily="34" charset="0"/>
                      </a:endParaRPr>
                    </a:p>
                  </a:txBody>
                  <a:tcPr/>
                </a:tc>
                <a:tc>
                  <a:txBody>
                    <a:bodyPr/>
                    <a:lstStyle/>
                    <a:p>
                      <a:r>
                        <a:rPr lang="fr-FR" sz="1800" dirty="0">
                          <a:latin typeface="Arial" panose="020B0604020202020204" pitchFamily="34" charset="0"/>
                          <a:cs typeface="Arial" panose="020B0604020202020204" pitchFamily="34" charset="0"/>
                        </a:rPr>
                        <a:t>5 à10 ans de réclusion criminelle</a:t>
                      </a:r>
                      <a:endParaRPr lang="fr-FR" sz="1800" dirty="0">
                        <a:latin typeface="Arial" panose="020B0604020202020204" pitchFamily="34" charset="0"/>
                        <a:cs typeface="Arial" panose="020B0604020202020204" pitchFamily="34" charset="0"/>
                      </a:endParaRPr>
                    </a:p>
                  </a:txBody>
                  <a:tcPr/>
                </a:tc>
                <a:tc>
                  <a:txBody>
                    <a:bodyPr/>
                    <a:lstStyle/>
                    <a:p>
                      <a:r>
                        <a:rPr lang="fr-FR" sz="1800" dirty="0">
                          <a:latin typeface="Arial" panose="020B0604020202020204" pitchFamily="34" charset="0"/>
                          <a:cs typeface="Arial" panose="020B0604020202020204" pitchFamily="34" charset="0"/>
                        </a:rPr>
                        <a:t>Amende égale au quintuple de la valeur  des promesses agréées</a:t>
                      </a:r>
                      <a:endParaRPr lang="fr-FR" sz="18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la confiscation des sommes, objets ou valeurs irrégulièrement acquis ou détenus. Si la chose n’a pas été saisie ou ne peut être représentée, la confiscation est ordonnée en valeur; </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l’affichage ou la diffusion de la décision prononcée aux frais du condamné; </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  l’interdiction de séjourner au Togo pendant une période ne pouvant excéder dix (10) ans après l’exécution de la peine, si le condamné est étranger. </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endParaRPr lang="fr-FR" sz="1600" dirty="0"/>
                    </a:p>
                  </a:txBody>
                  <a:tcPr/>
                </a:tc>
              </a:tr>
            </a:tbl>
          </a:graphicData>
        </a:graphic>
      </p:graphicFrame>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3" y="365125"/>
            <a:ext cx="5433009" cy="1325563"/>
          </a:xfrm>
        </p:spPr>
        <p:txBody>
          <a:bodyPr>
            <a:normAutofit/>
          </a:bodyPr>
          <a:lstStyle/>
          <a:p>
            <a:pPr algn="ctr"/>
            <a:r>
              <a:rPr lang="fr-FR" sz="3200" b="1" dirty="0">
                <a:latin typeface="Arial" panose="020B0604020202020204" pitchFamily="34" charset="0"/>
                <a:cs typeface="Arial" panose="020B0604020202020204" pitchFamily="34" charset="0"/>
              </a:rPr>
              <a:t>III- SANCTIONS 4/7</a:t>
            </a:r>
            <a:endParaRPr lang="fr-FR" sz="3200" b="1" dirty="0">
              <a:latin typeface="Arial" panose="020B0604020202020204" pitchFamily="34" charset="0"/>
              <a:cs typeface="Arial" panose="020B0604020202020204" pitchFamily="34" charset="0"/>
            </a:endParaRPr>
          </a:p>
        </p:txBody>
      </p:sp>
      <p:graphicFrame>
        <p:nvGraphicFramePr>
          <p:cNvPr id="5" name="Tableau 5"/>
          <p:cNvGraphicFramePr>
            <a:graphicFrameLocks noGrp="1"/>
          </p:cNvGraphicFramePr>
          <p:nvPr>
            <p:ph idx="1"/>
          </p:nvPr>
        </p:nvGraphicFramePr>
        <p:xfrm>
          <a:off x="838200" y="1825625"/>
          <a:ext cx="10876724" cy="4632960"/>
        </p:xfrm>
        <a:graphic>
          <a:graphicData uri="http://schemas.openxmlformats.org/drawingml/2006/table">
            <a:tbl>
              <a:tblPr firstRow="1" bandRow="1">
                <a:tableStyleId>{22838BEF-8BB2-4498-84A7-C5851F593DF1}</a:tableStyleId>
              </a:tblPr>
              <a:tblGrid>
                <a:gridCol w="2276061"/>
                <a:gridCol w="2239617"/>
                <a:gridCol w="2822713"/>
                <a:gridCol w="3538333"/>
              </a:tblGrid>
              <a:tr h="665784">
                <a:tc>
                  <a:txBody>
                    <a:bodyPr/>
                    <a:lstStyle/>
                    <a:p>
                      <a:r>
                        <a:rPr lang="fr-FR" sz="2000" dirty="0"/>
                        <a:t>INFRACTIONS</a:t>
                      </a:r>
                      <a:endParaRPr lang="fr-FR" sz="2000" dirty="0"/>
                    </a:p>
                  </a:txBody>
                  <a:tcPr/>
                </a:tc>
                <a:tc>
                  <a:txBody>
                    <a:bodyPr/>
                    <a:lstStyle/>
                    <a:p>
                      <a:r>
                        <a:rPr lang="fr-FR" sz="2000" dirty="0"/>
                        <a:t>Peines privatives de liberté</a:t>
                      </a:r>
                      <a:endParaRPr lang="fr-FR" sz="2000" dirty="0"/>
                    </a:p>
                  </a:txBody>
                  <a:tcPr/>
                </a:tc>
                <a:tc>
                  <a:txBody>
                    <a:bodyPr/>
                    <a:lstStyle/>
                    <a:p>
                      <a:r>
                        <a:rPr lang="fr-FR" sz="2000" dirty="0"/>
                        <a:t>Peines pécuniaire</a:t>
                      </a:r>
                      <a:endParaRPr lang="fr-FR" sz="2000" dirty="0"/>
                    </a:p>
                  </a:txBody>
                  <a:tcPr/>
                </a:tc>
                <a:tc>
                  <a:txBody>
                    <a:bodyPr/>
                    <a:lstStyle/>
                    <a:p>
                      <a:r>
                        <a:rPr lang="fr-FR" sz="2000" dirty="0"/>
                        <a:t>Peines complémentaires</a:t>
                      </a:r>
                      <a:endParaRPr lang="fr-FR" sz="2000" dirty="0"/>
                    </a:p>
                  </a:txBody>
                  <a:tcPr/>
                </a:tc>
              </a:tr>
              <a:tr h="534865">
                <a:tc>
                  <a:txBody>
                    <a:bodyPr/>
                    <a:lstStyle/>
                    <a:p>
                      <a:r>
                        <a:rPr lang="fr-FR" sz="1800" b="1" dirty="0">
                          <a:latin typeface="Arial" panose="020B0604020202020204" pitchFamily="34" charset="0"/>
                          <a:cs typeface="Arial" panose="020B0604020202020204" pitchFamily="34" charset="0"/>
                        </a:rPr>
                        <a:t>Prise illégale d’intérêts</a:t>
                      </a:r>
                      <a:endParaRPr lang="fr-FR" sz="1800" b="1" dirty="0">
                        <a:latin typeface="Arial" panose="020B0604020202020204" pitchFamily="34" charset="0"/>
                        <a:cs typeface="Arial" panose="020B0604020202020204" pitchFamily="34" charset="0"/>
                      </a:endParaRPr>
                    </a:p>
                    <a:p>
                      <a:r>
                        <a:rPr lang="fr-FR" sz="1800" b="1" dirty="0">
                          <a:latin typeface="Arial" panose="020B0604020202020204" pitchFamily="34" charset="0"/>
                          <a:cs typeface="Arial" panose="020B0604020202020204" pitchFamily="34" charset="0"/>
                        </a:rPr>
                        <a:t>Articles 613 à 619 NCP</a:t>
                      </a:r>
                      <a:endParaRPr lang="fr-FR" sz="1800"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Un (01) à trois (03) an(s)d’emprisonnement</a:t>
                      </a:r>
                      <a:endParaRPr lang="en-US" sz="1800" kern="1200" dirty="0">
                        <a:solidFill>
                          <a:schemeClr val="dk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 ou de cinq (05) à dix (10) ans de réclusion criminelle </a:t>
                      </a: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fr-FR" sz="18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et d’une amende de cinq millions (5.000.000) à vingt millions (20.000.000) de francs CFA. </a:t>
                      </a:r>
                      <a:endParaRPr lang="en-US" sz="18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1) la confiscation des sommes, objets ou valeurs irrégulièrement acquis ou détenus. Si la chose n’a pas été saisie ou ne peut être représentée, la confiscation est ordonnée en valeur; </a:t>
                      </a:r>
                      <a:endParaRPr lang="en-US" sz="1800" dirty="0">
                        <a:effectLst/>
                        <a:latin typeface="Arial" panose="020B0604020202020204" pitchFamily="34" charset="0"/>
                        <a:cs typeface="Arial" panose="020B0604020202020204" pitchFamily="34" charset="0"/>
                      </a:endParaRPr>
                    </a:p>
                    <a:p>
                      <a:r>
                        <a:rPr lang="en-US" sz="1800" kern="1200" dirty="0">
                          <a:solidFill>
                            <a:schemeClr val="dk1"/>
                          </a:solidFill>
                          <a:effectLst/>
                          <a:latin typeface="Arial" panose="020B0604020202020204" pitchFamily="34" charset="0"/>
                          <a:ea typeface="+mn-ea"/>
                          <a:cs typeface="Arial" panose="020B0604020202020204" pitchFamily="34" charset="0"/>
                        </a:rPr>
                        <a:t>2)  l’affichage ou la diffusion de la décision prononcée aux frais du condamné; </a:t>
                      </a:r>
                      <a:endParaRPr lang="en-US" sz="1800" dirty="0">
                        <a:effectLst/>
                        <a:latin typeface="Arial" panose="020B0604020202020204" pitchFamily="34" charset="0"/>
                        <a:cs typeface="Arial" panose="020B0604020202020204" pitchFamily="34" charset="0"/>
                      </a:endParaRPr>
                    </a:p>
                    <a:p>
                      <a:r>
                        <a:rPr lang="en-US" sz="1800" kern="1200" dirty="0">
                          <a:solidFill>
                            <a:schemeClr val="dk1"/>
                          </a:solidFill>
                          <a:effectLst/>
                          <a:latin typeface="Arial" panose="020B0604020202020204" pitchFamily="34" charset="0"/>
                          <a:ea typeface="+mn-ea"/>
                          <a:cs typeface="Arial" panose="020B0604020202020204" pitchFamily="34" charset="0"/>
                        </a:rPr>
                        <a:t>3)  l’interdiction de séjourner au Togo pendant une période ne pouvant excéder dix (10) ans après l’exécution de la peine, si le condamné est étranger. </a:t>
                      </a:r>
                      <a:endParaRPr lang="en-US" sz="1800" dirty="0">
                        <a:effectLst/>
                        <a:latin typeface="Arial" panose="020B0604020202020204" pitchFamily="34" charset="0"/>
                        <a:cs typeface="Arial" panose="020B0604020202020204" pitchFamily="34" charset="0"/>
                      </a:endParaRPr>
                    </a:p>
                  </a:txBody>
                  <a:tcPr/>
                </a:tc>
              </a:tr>
            </a:tbl>
          </a:graphicData>
        </a:graphic>
      </p:graphicFrame>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567186" cy="1325563"/>
          </a:xfrm>
        </p:spPr>
        <p:txBody>
          <a:bodyPr>
            <a:normAutofit/>
          </a:bodyPr>
          <a:lstStyle/>
          <a:p>
            <a:pPr algn="ctr"/>
            <a:r>
              <a:rPr lang="fr-FR" sz="3200" b="1" dirty="0">
                <a:latin typeface="Arial" panose="020B0604020202020204" pitchFamily="34" charset="0"/>
                <a:cs typeface="Arial" panose="020B0604020202020204" pitchFamily="34" charset="0"/>
              </a:rPr>
              <a:t>III- SANCTIONS 5/7</a:t>
            </a:r>
            <a:endParaRPr lang="fr-FR" sz="3200" b="1" dirty="0">
              <a:latin typeface="Arial" panose="020B0604020202020204" pitchFamily="34" charset="0"/>
              <a:cs typeface="Arial" panose="020B0604020202020204" pitchFamily="34" charset="0"/>
            </a:endParaRPr>
          </a:p>
        </p:txBody>
      </p:sp>
      <p:graphicFrame>
        <p:nvGraphicFramePr>
          <p:cNvPr id="5" name="Tableau 5"/>
          <p:cNvGraphicFramePr>
            <a:graphicFrameLocks noGrp="1"/>
          </p:cNvGraphicFramePr>
          <p:nvPr>
            <p:ph idx="1"/>
          </p:nvPr>
        </p:nvGraphicFramePr>
        <p:xfrm>
          <a:off x="642938" y="1539971"/>
          <a:ext cx="10865938" cy="5066569"/>
        </p:xfrm>
        <a:graphic>
          <a:graphicData uri="http://schemas.openxmlformats.org/drawingml/2006/table">
            <a:tbl>
              <a:tblPr firstRow="1" bandRow="1">
                <a:tableStyleId>{22838BEF-8BB2-4498-84A7-C5851F593DF1}</a:tableStyleId>
              </a:tblPr>
              <a:tblGrid>
                <a:gridCol w="1743075"/>
                <a:gridCol w="1914525"/>
                <a:gridCol w="3286125"/>
                <a:gridCol w="3922213"/>
              </a:tblGrid>
              <a:tr h="860329">
                <a:tc>
                  <a:txBody>
                    <a:bodyPr/>
                    <a:lstStyle/>
                    <a:p>
                      <a:r>
                        <a:rPr lang="fr-FR" dirty="0"/>
                        <a:t>INFRACTIONS</a:t>
                      </a:r>
                      <a:endParaRPr lang="fr-FR" dirty="0"/>
                    </a:p>
                  </a:txBody>
                  <a:tcPr/>
                </a:tc>
                <a:tc>
                  <a:txBody>
                    <a:bodyPr/>
                    <a:lstStyle/>
                    <a:p>
                      <a:r>
                        <a:rPr lang="fr-FR" dirty="0"/>
                        <a:t>Peines privatives de liberté</a:t>
                      </a:r>
                      <a:endParaRPr lang="fr-FR" dirty="0"/>
                    </a:p>
                  </a:txBody>
                  <a:tcPr/>
                </a:tc>
                <a:tc>
                  <a:txBody>
                    <a:bodyPr/>
                    <a:lstStyle/>
                    <a:p>
                      <a:r>
                        <a:rPr lang="fr-FR" dirty="0"/>
                        <a:t>Peines pécuniaire</a:t>
                      </a:r>
                      <a:endParaRPr lang="fr-FR" dirty="0"/>
                    </a:p>
                  </a:txBody>
                  <a:tcPr/>
                </a:tc>
                <a:tc>
                  <a:txBody>
                    <a:bodyPr/>
                    <a:lstStyle/>
                    <a:p>
                      <a:r>
                        <a:rPr lang="fr-FR" dirty="0"/>
                        <a:t>Peines complémentaires</a:t>
                      </a:r>
                      <a:endParaRPr lang="fr-FR" dirty="0"/>
                    </a:p>
                  </a:txBody>
                  <a:tcPr/>
                </a:tc>
              </a:tr>
              <a:tr h="3827156">
                <a:tc>
                  <a:txBody>
                    <a:bodyPr/>
                    <a:lstStyle/>
                    <a:p>
                      <a:r>
                        <a:rPr lang="fr-FR" b="1" dirty="0">
                          <a:latin typeface="Arial" panose="020B0604020202020204" pitchFamily="34" charset="0"/>
                          <a:cs typeface="Arial" panose="020B0604020202020204" pitchFamily="34" charset="0"/>
                        </a:rPr>
                        <a:t>Trafic d’influence</a:t>
                      </a:r>
                      <a:endParaRPr lang="fr-FR" b="1"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Article 608 à 610 NCP</a:t>
                      </a:r>
                      <a:endParaRPr lang="fr-FR"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Une peine de réclusion de cinq (05) à dix (10) ans  </a:t>
                      </a:r>
                      <a:endParaRPr lang="en-US"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txBody>
                  <a:tcPr/>
                </a:tc>
                <a:tc>
                  <a:txBody>
                    <a:bodyPr/>
                    <a:lstStyle/>
                    <a:p>
                      <a:r>
                        <a:rPr lang="en-US" sz="1800" kern="1200" dirty="0">
                          <a:solidFill>
                            <a:schemeClr val="dk1"/>
                          </a:solidFill>
                          <a:effectLst/>
                          <a:latin typeface="Arial" panose="020B0604020202020204" pitchFamily="34" charset="0"/>
                          <a:ea typeface="+mn-ea"/>
                          <a:cs typeface="Arial" panose="020B0604020202020204" pitchFamily="34" charset="0"/>
                        </a:rPr>
                        <a:t> et d’une amende égale au double de la valeur des promesses agréées ou des choses reçues ou demandées, sans que ladite amende puisse être inferieure à un million (1.000.000) de francs CFA</a:t>
                      </a:r>
                      <a:endParaRPr lang="fr-FR"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b="1" kern="1200" dirty="0">
                          <a:solidFill>
                            <a:schemeClr val="dk1"/>
                          </a:solidFill>
                          <a:effectLst/>
                          <a:latin typeface="Arial" panose="020B0604020202020204" pitchFamily="34" charset="0"/>
                          <a:ea typeface="+mn-ea"/>
                          <a:cs typeface="Arial" panose="020B0604020202020204" pitchFamily="34" charset="0"/>
                        </a:rPr>
                        <a:t>Article 599 :</a:t>
                      </a:r>
                      <a:endParaRPr lang="en-US" b="1" dirty="0">
                        <a:latin typeface="Arial" panose="020B0604020202020204" pitchFamily="34" charset="0"/>
                        <a:cs typeface="Arial" panose="020B0604020202020204" pitchFamily="34" charset="0"/>
                      </a:endParaRPr>
                    </a:p>
                    <a:p>
                      <a:r>
                        <a:rPr lang="en-US" sz="1800" kern="1200" dirty="0">
                          <a:solidFill>
                            <a:schemeClr val="dk1"/>
                          </a:solidFill>
                          <a:effectLst/>
                          <a:latin typeface="Arial" panose="020B0604020202020204" pitchFamily="34" charset="0"/>
                          <a:ea typeface="+mn-ea"/>
                          <a:cs typeface="Arial" panose="020B0604020202020204" pitchFamily="34" charset="0"/>
                        </a:rPr>
                        <a:t>1)  la confiscation des sommes, objets ou valeurs irrégulièrement acquis ou détenus.</a:t>
                      </a:r>
                      <a:endParaRPr lang="en-US" sz="1800" kern="1200" dirty="0">
                        <a:solidFill>
                          <a:schemeClr val="dk1"/>
                        </a:solidFill>
                        <a:effectLst/>
                        <a:latin typeface="Arial" panose="020B0604020202020204" pitchFamily="34" charset="0"/>
                        <a:ea typeface="+mn-ea"/>
                        <a:cs typeface="Arial" panose="020B0604020202020204" pitchFamily="34" charset="0"/>
                      </a:endParaRPr>
                    </a:p>
                    <a:p>
                      <a:r>
                        <a:rPr lang="en-US" sz="1800" kern="1200" dirty="0">
                          <a:solidFill>
                            <a:schemeClr val="dk1"/>
                          </a:solidFill>
                          <a:effectLst/>
                          <a:latin typeface="Arial" panose="020B0604020202020204" pitchFamily="34" charset="0"/>
                          <a:ea typeface="+mn-ea"/>
                          <a:cs typeface="Arial" panose="020B0604020202020204" pitchFamily="34" charset="0"/>
                        </a:rPr>
                        <a:t>Si la chose n’a pas été saisie ou ne peut être représentée, la confiscation est ordonnée en valeur; </a:t>
                      </a:r>
                      <a:endParaRPr lang="en-US" dirty="0">
                        <a:effectLst/>
                        <a:latin typeface="Arial" panose="020B0604020202020204" pitchFamily="34" charset="0"/>
                        <a:cs typeface="Arial" panose="020B0604020202020204" pitchFamily="34" charset="0"/>
                      </a:endParaRPr>
                    </a:p>
                    <a:p>
                      <a:r>
                        <a:rPr lang="en-US" sz="1800" kern="1200" dirty="0">
                          <a:solidFill>
                            <a:schemeClr val="dk1"/>
                          </a:solidFill>
                          <a:effectLst/>
                          <a:latin typeface="Arial" panose="020B0604020202020204" pitchFamily="34" charset="0"/>
                          <a:ea typeface="+mn-ea"/>
                          <a:cs typeface="Arial" panose="020B0604020202020204" pitchFamily="34" charset="0"/>
                        </a:rPr>
                        <a:t>2)  l’affichage ou la diffusion de la décision prononcée aux frais du condamné; </a:t>
                      </a:r>
                      <a:endParaRPr lang="en-US" dirty="0">
                        <a:effectLst/>
                        <a:latin typeface="Arial" panose="020B0604020202020204" pitchFamily="34" charset="0"/>
                        <a:cs typeface="Arial" panose="020B0604020202020204" pitchFamily="34" charset="0"/>
                      </a:endParaRPr>
                    </a:p>
                    <a:p>
                      <a:r>
                        <a:rPr lang="en-US" sz="1800" kern="1200" dirty="0">
                          <a:solidFill>
                            <a:schemeClr val="dk1"/>
                          </a:solidFill>
                          <a:effectLst/>
                          <a:latin typeface="Arial" panose="020B0604020202020204" pitchFamily="34" charset="0"/>
                          <a:ea typeface="+mn-ea"/>
                          <a:cs typeface="Arial" panose="020B0604020202020204" pitchFamily="34" charset="0"/>
                        </a:rPr>
                        <a:t>3)  l’interdiction de séjourner au Togo pendant une période ne pouvant excéder dix (10) </a:t>
                      </a:r>
                      <a:endParaRPr lang="en-US" dirty="0">
                        <a:effectLst/>
                        <a:latin typeface="Arial" panose="020B0604020202020204" pitchFamily="34" charset="0"/>
                        <a:cs typeface="Arial" panose="020B0604020202020204" pitchFamily="34" charset="0"/>
                      </a:endParaRPr>
                    </a:p>
                    <a:p>
                      <a:r>
                        <a:rPr lang="en-US" sz="1800" kern="1200" dirty="0">
                          <a:solidFill>
                            <a:schemeClr val="dk1"/>
                          </a:solidFill>
                          <a:effectLst/>
                          <a:latin typeface="Arial" panose="020B0604020202020204" pitchFamily="34" charset="0"/>
                          <a:ea typeface="+mn-ea"/>
                          <a:cs typeface="Arial" panose="020B0604020202020204" pitchFamily="34" charset="0"/>
                        </a:rPr>
                        <a:t>ans après l’exécution de la peine. </a:t>
                      </a:r>
                      <a:endParaRPr lang="en-US" dirty="0">
                        <a:effectLst/>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txBody>
                  <a:tcPr/>
                </a:tc>
              </a:tr>
            </a:tbl>
          </a:graphicData>
        </a:graphic>
      </p:graphicFrame>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567186" cy="1325563"/>
          </a:xfrm>
        </p:spPr>
        <p:txBody>
          <a:bodyPr>
            <a:normAutofit/>
          </a:bodyPr>
          <a:lstStyle/>
          <a:p>
            <a:pPr algn="ctr"/>
            <a:r>
              <a:rPr lang="fr-FR" sz="3200" b="1" dirty="0">
                <a:latin typeface="Arial" panose="020B0604020202020204" pitchFamily="34" charset="0"/>
                <a:cs typeface="Arial" panose="020B0604020202020204" pitchFamily="34" charset="0"/>
              </a:rPr>
              <a:t>III- SANCTIONS 6/7</a:t>
            </a:r>
            <a:endParaRPr lang="fr-FR" sz="3200" b="1" dirty="0">
              <a:latin typeface="Arial" panose="020B0604020202020204" pitchFamily="34" charset="0"/>
              <a:cs typeface="Arial" panose="020B0604020202020204" pitchFamily="34" charset="0"/>
            </a:endParaRPr>
          </a:p>
        </p:txBody>
      </p:sp>
      <p:graphicFrame>
        <p:nvGraphicFramePr>
          <p:cNvPr id="5" name="Tableau 5"/>
          <p:cNvGraphicFramePr>
            <a:graphicFrameLocks noGrp="1"/>
          </p:cNvGraphicFramePr>
          <p:nvPr>
            <p:ph idx="1"/>
          </p:nvPr>
        </p:nvGraphicFramePr>
        <p:xfrm>
          <a:off x="838200" y="1825625"/>
          <a:ext cx="10515600" cy="4397912"/>
        </p:xfrm>
        <a:graphic>
          <a:graphicData uri="http://schemas.openxmlformats.org/drawingml/2006/table">
            <a:tbl>
              <a:tblPr firstRow="1" bandRow="1">
                <a:tableStyleId>{22838BEF-8BB2-4498-84A7-C5851F593DF1}</a:tableStyleId>
              </a:tblPr>
              <a:tblGrid>
                <a:gridCol w="2628900"/>
                <a:gridCol w="2628900"/>
                <a:gridCol w="3333750"/>
                <a:gridCol w="1924050"/>
              </a:tblGrid>
              <a:tr h="923192">
                <a:tc>
                  <a:txBody>
                    <a:bodyPr/>
                    <a:lstStyle/>
                    <a:p>
                      <a:r>
                        <a:rPr lang="fr-FR" dirty="0"/>
                        <a:t>INFRACTIONS</a:t>
                      </a:r>
                      <a:endParaRPr lang="fr-FR" dirty="0"/>
                    </a:p>
                  </a:txBody>
                  <a:tcPr/>
                </a:tc>
                <a:tc>
                  <a:txBody>
                    <a:bodyPr/>
                    <a:lstStyle/>
                    <a:p>
                      <a:r>
                        <a:rPr lang="fr-FR" dirty="0"/>
                        <a:t>Peines privatives de liberté</a:t>
                      </a:r>
                      <a:endParaRPr lang="fr-FR" dirty="0"/>
                    </a:p>
                  </a:txBody>
                  <a:tcPr/>
                </a:tc>
                <a:tc>
                  <a:txBody>
                    <a:bodyPr/>
                    <a:lstStyle/>
                    <a:p>
                      <a:r>
                        <a:rPr lang="fr-FR" dirty="0"/>
                        <a:t>Peines pécuniaire</a:t>
                      </a:r>
                      <a:endParaRPr lang="fr-FR" dirty="0"/>
                    </a:p>
                  </a:txBody>
                  <a:tcPr/>
                </a:tc>
                <a:tc>
                  <a:txBody>
                    <a:bodyPr/>
                    <a:lstStyle/>
                    <a:p>
                      <a:r>
                        <a:rPr lang="fr-FR" dirty="0"/>
                        <a:t>Peines complémentaires</a:t>
                      </a:r>
                      <a:endParaRPr lang="fr-FR" dirty="0"/>
                    </a:p>
                  </a:txBody>
                  <a:tcPr/>
                </a:tc>
              </a:tr>
              <a:tr h="5348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fr-FR" sz="1800" b="1" dirty="0">
                          <a:latin typeface="Arial" panose="020B0604020202020204" pitchFamily="34" charset="0"/>
                          <a:cs typeface="Arial" panose="020B0604020202020204" pitchFamily="34" charset="0"/>
                        </a:rPr>
                        <a:t>Abus de fonction</a:t>
                      </a:r>
                      <a:endParaRPr lang="fr-FR" sz="1800" b="1" dirty="0">
                        <a:latin typeface="Arial" panose="020B0604020202020204" pitchFamily="34" charset="0"/>
                        <a:cs typeface="Arial" panose="020B0604020202020204" pitchFamily="34" charset="0"/>
                      </a:endParaRPr>
                    </a:p>
                    <a:p>
                      <a:r>
                        <a:rPr lang="en-US" b="1" dirty="0">
                          <a:effectLst/>
                          <a:latin typeface="Arial" panose="020B0604020202020204" pitchFamily="34" charset="0"/>
                          <a:cs typeface="Arial" panose="020B0604020202020204" pitchFamily="34" charset="0"/>
                        </a:rPr>
                        <a:t>Article 611 NCP </a:t>
                      </a:r>
                      <a:endParaRPr lang="fr-FR"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six (06) mois à deux (02) ans d’emprisonnement</a:t>
                      </a:r>
                      <a:endParaRPr lang="fr-FR" sz="18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fr-FR"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et d’une amende cinq cent mille (500.000) à deux millions (2.000.000) de francs CFA ou de l’une de ces deux peines. </a:t>
                      </a:r>
                      <a:endParaRPr lang="en-US" sz="1800"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txBody>
                  <a:tcPr/>
                </a:tc>
                <a:tc>
                  <a:txBody>
                    <a:bodyPr/>
                    <a:lstStyle/>
                    <a:p>
                      <a:endParaRPr lang="fr-FR" dirty="0">
                        <a:latin typeface="Arial" panose="020B0604020202020204" pitchFamily="34" charset="0"/>
                        <a:cs typeface="Arial" panose="020B0604020202020204" pitchFamily="34" charset="0"/>
                      </a:endParaRPr>
                    </a:p>
                  </a:txBody>
                  <a:tcPr/>
                </a:tc>
              </a:tr>
              <a:tr h="5348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b="1" kern="1200" dirty="0">
                          <a:solidFill>
                            <a:schemeClr val="dk1"/>
                          </a:solidFill>
                          <a:effectLst/>
                          <a:latin typeface="Arial" panose="020B0604020202020204" pitchFamily="34" charset="0"/>
                          <a:ea typeface="+mn-ea"/>
                          <a:cs typeface="Arial" panose="020B0604020202020204" pitchFamily="34" charset="0"/>
                        </a:rPr>
                        <a:t>Enrichissement illicite </a:t>
                      </a:r>
                      <a:endParaRPr lang="en-US" b="1"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Article 620 et 621 NCP</a:t>
                      </a:r>
                      <a:endParaRPr lang="fr-FR"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une peine d’emprisonnement d'un (01) à cinq (05) an(s)</a:t>
                      </a:r>
                      <a:endParaRPr lang="fr-FR"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et d’une amende correspondant au double de la valeur jugée excédentaire par rapport à la valeur des biens que le prévenu est susceptible de posséder. </a:t>
                      </a:r>
                      <a:endParaRPr lang="en-US"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txBody>
                  <a:tcPr/>
                </a:tc>
                <a:tc>
                  <a:txBody>
                    <a:bodyPr/>
                    <a:lstStyle/>
                    <a:p>
                      <a:endParaRPr lang="fr-FR" dirty="0">
                        <a:latin typeface="Arial" panose="020B0604020202020204" pitchFamily="34" charset="0"/>
                        <a:cs typeface="Arial" panose="020B0604020202020204" pitchFamily="34" charset="0"/>
                      </a:endParaRPr>
                    </a:p>
                  </a:txBody>
                  <a:tcPr/>
                </a:tc>
              </a:tr>
            </a:tbl>
          </a:graphicData>
        </a:graphic>
      </p:graphicFrame>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567186" cy="1325563"/>
          </a:xfrm>
        </p:spPr>
        <p:txBody>
          <a:bodyPr>
            <a:normAutofit/>
          </a:bodyPr>
          <a:lstStyle/>
          <a:p>
            <a:pPr algn="ctr"/>
            <a:r>
              <a:rPr lang="fr-FR" sz="3200" b="1" dirty="0">
                <a:latin typeface="Arial" panose="020B0604020202020204" pitchFamily="34" charset="0"/>
                <a:cs typeface="Arial" panose="020B0604020202020204" pitchFamily="34" charset="0"/>
              </a:rPr>
              <a:t>III- SANCTIONS 7/7</a:t>
            </a:r>
            <a:endParaRPr lang="fr-FR" sz="3200" b="1" dirty="0">
              <a:latin typeface="Arial" panose="020B0604020202020204" pitchFamily="34" charset="0"/>
              <a:cs typeface="Arial" panose="020B0604020202020204" pitchFamily="34" charset="0"/>
            </a:endParaRPr>
          </a:p>
        </p:txBody>
      </p:sp>
      <p:graphicFrame>
        <p:nvGraphicFramePr>
          <p:cNvPr id="5" name="Tableau 5"/>
          <p:cNvGraphicFramePr>
            <a:graphicFrameLocks noGrp="1"/>
          </p:cNvGraphicFramePr>
          <p:nvPr>
            <p:ph idx="1"/>
          </p:nvPr>
        </p:nvGraphicFramePr>
        <p:xfrm>
          <a:off x="838200" y="1825625"/>
          <a:ext cx="10515600" cy="4397912"/>
        </p:xfrm>
        <a:graphic>
          <a:graphicData uri="http://schemas.openxmlformats.org/drawingml/2006/table">
            <a:tbl>
              <a:tblPr firstRow="1" bandRow="1">
                <a:tableStyleId>{22838BEF-8BB2-4498-84A7-C5851F593DF1}</a:tableStyleId>
              </a:tblPr>
              <a:tblGrid>
                <a:gridCol w="2628900"/>
                <a:gridCol w="2628900"/>
                <a:gridCol w="2628900"/>
                <a:gridCol w="2628900"/>
              </a:tblGrid>
              <a:tr h="923192">
                <a:tc>
                  <a:txBody>
                    <a:bodyPr/>
                    <a:lstStyle/>
                    <a:p>
                      <a:r>
                        <a:rPr lang="fr-FR" dirty="0"/>
                        <a:t>INFRACTIONS</a:t>
                      </a:r>
                      <a:endParaRPr lang="fr-FR" dirty="0"/>
                    </a:p>
                  </a:txBody>
                  <a:tcPr/>
                </a:tc>
                <a:tc>
                  <a:txBody>
                    <a:bodyPr/>
                    <a:lstStyle/>
                    <a:p>
                      <a:r>
                        <a:rPr lang="fr-FR" dirty="0"/>
                        <a:t>Peines privatives de liberté</a:t>
                      </a:r>
                      <a:endParaRPr lang="fr-FR" dirty="0"/>
                    </a:p>
                  </a:txBody>
                  <a:tcPr/>
                </a:tc>
                <a:tc>
                  <a:txBody>
                    <a:bodyPr/>
                    <a:lstStyle/>
                    <a:p>
                      <a:r>
                        <a:rPr lang="fr-FR" dirty="0"/>
                        <a:t>Peines pécuniaire</a:t>
                      </a:r>
                      <a:endParaRPr lang="fr-FR" dirty="0"/>
                    </a:p>
                  </a:txBody>
                  <a:tcPr/>
                </a:tc>
                <a:tc>
                  <a:txBody>
                    <a:bodyPr/>
                    <a:lstStyle/>
                    <a:p>
                      <a:r>
                        <a:rPr lang="fr-FR" dirty="0"/>
                        <a:t>Peines complémentaires</a:t>
                      </a:r>
                      <a:endParaRPr lang="fr-FR" dirty="0"/>
                    </a:p>
                  </a:txBody>
                  <a:tcPr/>
                </a:tc>
              </a:tr>
              <a:tr h="5348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fr-FR" sz="1800" b="1" dirty="0">
                          <a:latin typeface="Arial" panose="020B0604020202020204" pitchFamily="34" charset="0"/>
                          <a:cs typeface="Arial" panose="020B0604020202020204" pitchFamily="34" charset="0"/>
                        </a:rPr>
                        <a:t>Infraction aux règles de passation des marchés publics</a:t>
                      </a:r>
                      <a:endParaRPr lang="fr-FR" sz="1800"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fr-FR" sz="1800" b="1" dirty="0">
                          <a:latin typeface="Arial" panose="020B0604020202020204" pitchFamily="34" charset="0"/>
                          <a:cs typeface="Arial" panose="020B0604020202020204" pitchFamily="34" charset="0"/>
                        </a:rPr>
                        <a:t>Article 1100 al. 1 NCP</a:t>
                      </a:r>
                      <a:endParaRPr lang="fr-FR"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fr-FR"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cinq (05) à dix (10) ans de réclusion </a:t>
                      </a: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fr-FR" dirty="0">
                        <a:latin typeface="Arial" panose="020B0604020202020204" pitchFamily="34" charset="0"/>
                        <a:cs typeface="Arial" panose="020B0604020202020204" pitchFamily="34" charset="0"/>
                      </a:endParaRPr>
                    </a:p>
                  </a:txBody>
                  <a:tcPr/>
                </a:tc>
                <a:tc>
                  <a:txBody>
                    <a:bodyPr/>
                    <a:lstStyle/>
                    <a:p>
                      <a:endParaRPr lang="fr-FR" dirty="0">
                        <a:latin typeface="Arial" panose="020B0604020202020204" pitchFamily="34" charset="0"/>
                        <a:cs typeface="Arial" panose="020B0604020202020204" pitchFamily="34" charset="0"/>
                      </a:endParaRPr>
                    </a:p>
                  </a:txBody>
                  <a:tcPr/>
                </a:tc>
                <a:tc>
                  <a:txBody>
                    <a:bodyPr/>
                    <a:lstStyle/>
                    <a:p>
                      <a:endParaRPr lang="fr-FR" dirty="0">
                        <a:latin typeface="Arial" panose="020B0604020202020204" pitchFamily="34" charset="0"/>
                        <a:cs typeface="Arial" panose="020B0604020202020204" pitchFamily="34" charset="0"/>
                      </a:endParaRPr>
                    </a:p>
                  </a:txBody>
                  <a:tcPr/>
                </a:tc>
              </a:tr>
              <a:tr h="5348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fr-FR" b="1" dirty="0">
                          <a:latin typeface="Arial" panose="020B0604020202020204" pitchFamily="34" charset="0"/>
                          <a:cs typeface="Arial" panose="020B0604020202020204" pitchFamily="34" charset="0"/>
                        </a:rPr>
                        <a:t>Blanchiment de capitaux</a:t>
                      </a:r>
                      <a:endParaRPr lang="fr-FR"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fr-FR" b="1" dirty="0">
                          <a:latin typeface="Arial" panose="020B0604020202020204" pitchFamily="34" charset="0"/>
                          <a:cs typeface="Arial" panose="020B0604020202020204" pitchFamily="34" charset="0"/>
                        </a:rPr>
                        <a:t>Article 7, 13 à 117</a:t>
                      </a:r>
                      <a:endParaRPr lang="fr-FR"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trois (3) à sept (7) ans d’emprisonnement</a:t>
                      </a:r>
                      <a:endParaRPr lang="fr-FR"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kern="1200" dirty="0">
                          <a:solidFill>
                            <a:schemeClr val="dk1"/>
                          </a:solidFill>
                          <a:effectLst/>
                          <a:latin typeface="Arial" panose="020B0604020202020204" pitchFamily="34" charset="0"/>
                          <a:ea typeface="+mn-ea"/>
                          <a:cs typeface="Arial" panose="020B0604020202020204" pitchFamily="34" charset="0"/>
                        </a:rPr>
                        <a:t>et d’une amende égale au triple de la valeur des biens ou des fonds sur lesquels ont porté les opérations de blanchiment. </a:t>
                      </a:r>
                      <a:endParaRPr lang="en-US"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txBody>
                  <a:tcPr/>
                </a:tc>
                <a:tc>
                  <a:txBody>
                    <a:bodyPr/>
                    <a:lstStyle/>
                    <a:p>
                      <a:r>
                        <a:rPr lang="fr-FR" dirty="0">
                          <a:latin typeface="Arial" panose="020B0604020202020204" pitchFamily="34" charset="0"/>
                          <a:cs typeface="Arial" panose="020B0604020202020204" pitchFamily="34" charset="0"/>
                        </a:rPr>
                        <a:t>Voir article 117 loi LBC/FT</a:t>
                      </a:r>
                      <a:endParaRPr lang="fr-FR" dirty="0">
                        <a:latin typeface="Arial" panose="020B0604020202020204" pitchFamily="34" charset="0"/>
                        <a:cs typeface="Arial" panose="020B0604020202020204" pitchFamily="34" charset="0"/>
                      </a:endParaRPr>
                    </a:p>
                  </a:txBody>
                  <a:tcPr/>
                </a:tc>
              </a:tr>
            </a:tbl>
          </a:graphicData>
        </a:graphic>
      </p:graphicFrame>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567186" cy="1325563"/>
          </a:xfrm>
        </p:spPr>
        <p:txBody>
          <a:bodyPr>
            <a:normAutofit/>
          </a:bodyPr>
          <a:lstStyle/>
          <a:p>
            <a:pPr algn="ctr"/>
            <a:r>
              <a:rPr lang="fr-FR" sz="3200" b="1" dirty="0">
                <a:latin typeface="Arial" panose="020B0604020202020204" pitchFamily="34" charset="0"/>
                <a:cs typeface="Arial" panose="020B0604020202020204" pitchFamily="34" charset="0"/>
              </a:rPr>
              <a:t>CONCLUSION</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1171576" y="1690688"/>
            <a:ext cx="10182224" cy="4802187"/>
          </a:xfrm>
        </p:spPr>
        <p:txBody>
          <a:bodyPr>
            <a:normAutofit lnSpcReduction="10000"/>
          </a:bodyPr>
          <a:lstStyle/>
          <a:p>
            <a:pPr algn="just"/>
            <a:r>
              <a:rPr lang="fr-FR" dirty="0">
                <a:latin typeface="Arial" panose="020B0604020202020204" pitchFamily="34" charset="0"/>
                <a:cs typeface="Arial" panose="020B0604020202020204" pitchFamily="34" charset="0"/>
              </a:rPr>
              <a:t>La révision de la loi N°2015-006 du 28 juillet 2015 portant création de la  HAPLUCIA est nécessaire pour lui conférer les pouvoirs d’investigations et lui permettre de contribuer efficacement à la lutte contre la corruption et les infractions assimilées.</a:t>
            </a:r>
            <a:endParaRPr lang="fr-FR"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La création d’autres institutions telles qu’un Parquet National Financier ou une cour spécialisée en matière de crimes économiques et financiers est nécessaire pour renforcer la lutte contre la corruption dans notre pays.</a:t>
            </a:r>
            <a:endParaRPr lang="fr-FR"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La répression des actes de corruption et d’infractions assimilées est une œuvre complexe et nécessite une coopération entre les acteurs nationaux et internationaux.</a:t>
            </a:r>
            <a:endParaRPr lang="fr-FR"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567186" cy="1325563"/>
          </a:xfrm>
        </p:spPr>
        <p:txBody>
          <a:bodyPr>
            <a:normAutofit/>
          </a:bodyPr>
          <a:lstStyle/>
          <a:p>
            <a:pPr algn="ctr"/>
            <a:r>
              <a:rPr lang="fr-FR" sz="3200" b="1" dirty="0">
                <a:latin typeface="Arial" panose="020B0604020202020204" pitchFamily="34" charset="0"/>
                <a:cs typeface="Arial" panose="020B0604020202020204" pitchFamily="34" charset="0"/>
              </a:rPr>
              <a:t>INTRODUCTION 2/5 </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700088" y="1539972"/>
            <a:ext cx="10653711" cy="5118003"/>
          </a:xfrm>
        </p:spPr>
        <p:txBody>
          <a:bodyPr>
            <a:normAutofit/>
          </a:bodyPr>
          <a:lstStyle/>
          <a:p>
            <a:pPr marL="0" indent="0" algn="just">
              <a:buNone/>
            </a:pPr>
            <a:r>
              <a:rPr lang="fr-FR" b="1" dirty="0">
                <a:solidFill>
                  <a:srgbClr val="C00000"/>
                </a:solidFill>
                <a:latin typeface="Arial" panose="020B0604020202020204" pitchFamily="34" charset="0"/>
                <a:cs typeface="Arial" panose="020B0604020202020204" pitchFamily="34" charset="0"/>
              </a:rPr>
              <a:t>Définition des notions</a:t>
            </a:r>
            <a:endParaRPr lang="fr-FR" b="1" dirty="0">
              <a:solidFill>
                <a:srgbClr val="C00000"/>
              </a:solidFill>
              <a:latin typeface="Arial" panose="020B0604020202020204" pitchFamily="34" charset="0"/>
              <a:cs typeface="Arial" panose="020B0604020202020204" pitchFamily="34" charset="0"/>
            </a:endParaRPr>
          </a:p>
          <a:p>
            <a:pPr algn="just">
              <a:lnSpc>
                <a:spcPct val="115000"/>
              </a:lnSpc>
              <a:buFontTx/>
              <a:buChar char="-"/>
            </a:pPr>
            <a:r>
              <a:rPr lang="en-US" b="1" dirty="0">
                <a:latin typeface="Arial" panose="020B0604020202020204" pitchFamily="34" charset="0"/>
                <a:cs typeface="Arial" panose="020B0604020202020204" pitchFamily="34" charset="0"/>
              </a:rPr>
              <a:t>P</a:t>
            </a:r>
            <a:r>
              <a:rPr lang="en-US" b="1" dirty="0">
                <a:effectLst/>
                <a:latin typeface="Arial" panose="020B0604020202020204" pitchFamily="34" charset="0"/>
                <a:ea typeface="Times New Roman" panose="02020603050405020304" pitchFamily="18" charset="0"/>
                <a:cs typeface="Arial" panose="020B0604020202020204" pitchFamily="34" charset="0"/>
              </a:rPr>
              <a:t>ersonne dépositaire de l'autorité publique</a:t>
            </a:r>
            <a:r>
              <a:rPr lang="en-US" b="1" dirty="0">
                <a:latin typeface="Arial" panose="020B0604020202020204" pitchFamily="34" charset="0"/>
                <a:ea typeface="Times New Roman" panose="02020603050405020304" pitchFamily="18" charset="0"/>
                <a:cs typeface="Arial" panose="020B0604020202020204" pitchFamily="34" charset="0"/>
              </a:rPr>
              <a:t>:</a:t>
            </a:r>
            <a:endParaRPr lang="en-US" b="1" dirty="0">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15000"/>
              </a:lnSpc>
              <a:buNone/>
            </a:pPr>
            <a:r>
              <a:rPr lang="en-US" dirty="0">
                <a:latin typeface="Arial" panose="020B0604020202020204" pitchFamily="34" charset="0"/>
                <a:ea typeface="Times New Roman" panose="02020603050405020304" pitchFamily="18" charset="0"/>
                <a:cs typeface="Arial" panose="020B0604020202020204" pitchFamily="34" charset="0"/>
              </a:rPr>
              <a:t>est une </a:t>
            </a:r>
            <a:r>
              <a:rPr lang="en-US" dirty="0">
                <a:effectLst/>
                <a:latin typeface="Arial" panose="020B0604020202020204" pitchFamily="34" charset="0"/>
                <a:ea typeface="Calibri" panose="020F0502020204030204" pitchFamily="34" charset="0"/>
                <a:cs typeface="Arial" panose="020B0604020202020204" pitchFamily="34" charset="0"/>
              </a:rPr>
              <a:t>personne qui est investie par délégation de la puissance publique, d'un pouvoir de décision et de contrainte sur les individus et sur les choses, pouvoir qu'elle exerce de façon permanente ou temporaire. </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en-US"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Ex : ministres, préfets, maire, etc.</a:t>
            </a:r>
            <a:endParaRPr lang="en-US"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fr-FR" b="1"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851666" cy="1325563"/>
          </a:xfrm>
        </p:spPr>
        <p:txBody>
          <a:bodyPr>
            <a:normAutofit/>
          </a:bodyPr>
          <a:lstStyle/>
          <a:p>
            <a:r>
              <a:rPr lang="fr-FR" sz="2800" b="1" dirty="0"/>
              <a:t> </a:t>
            </a:r>
            <a:endParaRPr lang="fr-FR" sz="2800" b="1" dirty="0"/>
          </a:p>
        </p:txBody>
      </p:sp>
      <p:sp>
        <p:nvSpPr>
          <p:cNvPr id="3" name="Espace réservé du contenu 2"/>
          <p:cNvSpPr>
            <a:spLocks noGrp="1"/>
          </p:cNvSpPr>
          <p:nvPr>
            <p:ph idx="1"/>
          </p:nvPr>
        </p:nvSpPr>
        <p:spPr>
          <a:xfrm>
            <a:off x="679767" y="1925053"/>
            <a:ext cx="10674032" cy="4567822"/>
          </a:xfrm>
        </p:spPr>
        <p:txBody>
          <a:bodyPr>
            <a:normAutofit/>
          </a:bodyPr>
          <a:lstStyle/>
          <a:p>
            <a:pPr marL="0" lvl="0" indent="0" defTabSz="914400">
              <a:lnSpc>
                <a:spcPct val="90000"/>
              </a:lnSpc>
              <a:spcBef>
                <a:spcPts val="1200"/>
              </a:spcBef>
              <a:spcAft>
                <a:spcPts val="200"/>
              </a:spcAft>
              <a:buClr>
                <a:srgbClr val="63A537"/>
              </a:buClr>
              <a:buSzPct val="100000"/>
              <a:buNone/>
            </a:pPr>
            <a:endParaRPr lang="fr-FR" sz="3200" dirty="0"/>
          </a:p>
          <a:p>
            <a:pPr marL="0" lvl="0" indent="0" defTabSz="914400">
              <a:lnSpc>
                <a:spcPct val="90000"/>
              </a:lnSpc>
              <a:spcBef>
                <a:spcPts val="1200"/>
              </a:spcBef>
              <a:spcAft>
                <a:spcPts val="200"/>
              </a:spcAft>
              <a:buClr>
                <a:srgbClr val="63A537"/>
              </a:buClr>
              <a:buSzPct val="100000"/>
              <a:buNone/>
            </a:pPr>
            <a:endParaRPr lang="fr-FR" sz="3200" dirty="0"/>
          </a:p>
          <a:p>
            <a:pPr marL="0" lvl="0" indent="0" defTabSz="914400">
              <a:lnSpc>
                <a:spcPct val="90000"/>
              </a:lnSpc>
              <a:spcBef>
                <a:spcPts val="1200"/>
              </a:spcBef>
              <a:spcAft>
                <a:spcPts val="200"/>
              </a:spcAft>
              <a:buClr>
                <a:srgbClr val="63A537"/>
              </a:buClr>
              <a:buSzPct val="100000"/>
              <a:buNone/>
            </a:pPr>
            <a:r>
              <a:rPr lang="fr-FR" sz="3600" b="1" dirty="0">
                <a:latin typeface="Arial" panose="020B0604020202020204" pitchFamily="34" charset="0"/>
                <a:cs typeface="Arial" panose="020B0604020202020204" pitchFamily="34" charset="0"/>
              </a:rPr>
              <a:t>ENSEMBLE, DISONS</a:t>
            </a:r>
            <a:endParaRPr lang="fr-FR" sz="3600" b="1" dirty="0">
              <a:latin typeface="Arial" panose="020B0604020202020204" pitchFamily="34" charset="0"/>
              <a:cs typeface="Arial" panose="020B0604020202020204" pitchFamily="34" charset="0"/>
            </a:endParaRPr>
          </a:p>
          <a:p>
            <a:pPr marL="0" lvl="0" indent="0" defTabSz="914400">
              <a:lnSpc>
                <a:spcPct val="90000"/>
              </a:lnSpc>
              <a:spcBef>
                <a:spcPts val="1200"/>
              </a:spcBef>
              <a:spcAft>
                <a:spcPts val="200"/>
              </a:spcAft>
              <a:buClr>
                <a:srgbClr val="63A537"/>
              </a:buClr>
              <a:buSzPct val="100000"/>
              <a:buNone/>
            </a:pPr>
            <a:r>
              <a:rPr lang="fr-FR" sz="3600" dirty="0">
                <a:latin typeface="Arial" panose="020B0604020202020204" pitchFamily="34" charset="0"/>
                <a:cs typeface="Arial" panose="020B0604020202020204" pitchFamily="34" charset="0"/>
              </a:rPr>
              <a:t>	             </a:t>
            </a:r>
            <a:r>
              <a:rPr lang="fr-FR" sz="3600" b="1" dirty="0">
                <a:solidFill>
                  <a:srgbClr val="FF0000"/>
                </a:solidFill>
                <a:latin typeface="Arial" panose="020B0604020202020204" pitchFamily="34" charset="0"/>
                <a:cs typeface="Arial" panose="020B0604020202020204" pitchFamily="34" charset="0"/>
              </a:rPr>
              <a:t>NON</a:t>
            </a:r>
            <a:r>
              <a:rPr lang="fr-FR" sz="3600" dirty="0">
                <a:latin typeface="Arial" panose="020B0604020202020204" pitchFamily="34" charset="0"/>
                <a:cs typeface="Arial" panose="020B0604020202020204" pitchFamily="34" charset="0"/>
              </a:rPr>
              <a:t> </a:t>
            </a:r>
            <a:r>
              <a:rPr lang="fr-FR" sz="3600" b="1" dirty="0">
                <a:solidFill>
                  <a:srgbClr val="FF0000"/>
                </a:solidFill>
                <a:latin typeface="Arial" panose="020B0604020202020204" pitchFamily="34" charset="0"/>
                <a:cs typeface="Arial" panose="020B0604020202020204" pitchFamily="34" charset="0"/>
              </a:rPr>
              <a:t>À LA CORRUPTION,</a:t>
            </a:r>
            <a:endParaRPr lang="fr-FR" sz="3600" b="1" dirty="0">
              <a:solidFill>
                <a:srgbClr val="FF0000"/>
              </a:solidFill>
              <a:latin typeface="Arial" panose="020B0604020202020204" pitchFamily="34" charset="0"/>
              <a:cs typeface="Arial" panose="020B0604020202020204" pitchFamily="34" charset="0"/>
            </a:endParaRPr>
          </a:p>
          <a:p>
            <a:pPr marL="0" lvl="0" indent="0" defTabSz="914400">
              <a:lnSpc>
                <a:spcPct val="90000"/>
              </a:lnSpc>
              <a:spcBef>
                <a:spcPts val="1200"/>
              </a:spcBef>
              <a:spcAft>
                <a:spcPts val="200"/>
              </a:spcAft>
              <a:buClr>
                <a:srgbClr val="63A537"/>
              </a:buClr>
              <a:buSzPct val="100000"/>
              <a:buNone/>
            </a:pPr>
            <a:r>
              <a:rPr lang="fr-FR" sz="3600" dirty="0">
                <a:latin typeface="Arial" panose="020B0604020202020204" pitchFamily="34" charset="0"/>
                <a:cs typeface="Arial" panose="020B0604020202020204" pitchFamily="34" charset="0"/>
              </a:rPr>
              <a:t>				                 </a:t>
            </a:r>
            <a:r>
              <a:rPr lang="fr-FR" sz="3600" b="1" dirty="0">
                <a:solidFill>
                  <a:srgbClr val="00B050"/>
                </a:solidFill>
                <a:latin typeface="Arial" panose="020B0604020202020204" pitchFamily="34" charset="0"/>
                <a:cs typeface="Arial" panose="020B0604020202020204" pitchFamily="34" charset="0"/>
              </a:rPr>
              <a:t>OUI À L’INTÉGRITÉ</a:t>
            </a:r>
            <a:endParaRPr lang="fr-FR" sz="3600" b="1" dirty="0">
              <a:solidFill>
                <a:srgbClr val="00B050"/>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79767" y="269291"/>
            <a:ext cx="1269348" cy="1224229"/>
          </a:xfrm>
          <a:prstGeom prst="rect">
            <a:avLst/>
          </a:prstGeom>
          <a:noFill/>
          <a:ln>
            <a:noFill/>
          </a:ln>
        </p:spPr>
      </p:pic>
      <p:pic>
        <p:nvPicPr>
          <p:cNvPr id="8" name="Image 7" descr="Image associÃ©e"/>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09747" y="60643"/>
            <a:ext cx="1702486" cy="1981517"/>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851666" cy="1325563"/>
          </a:xfrm>
        </p:spPr>
        <p:txBody>
          <a:bodyPr>
            <a:normAutofit/>
          </a:bodyPr>
          <a:lstStyle/>
          <a:p>
            <a:r>
              <a:rPr lang="fr-FR" sz="2800" b="1" dirty="0"/>
              <a:t> </a:t>
            </a:r>
            <a:endParaRPr lang="fr-FR" sz="2800" b="1" dirty="0"/>
          </a:p>
        </p:txBody>
      </p:sp>
      <p:sp>
        <p:nvSpPr>
          <p:cNvPr id="3" name="Espace réservé du contenu 2"/>
          <p:cNvSpPr>
            <a:spLocks noGrp="1"/>
          </p:cNvSpPr>
          <p:nvPr>
            <p:ph idx="1"/>
          </p:nvPr>
        </p:nvSpPr>
        <p:spPr>
          <a:xfrm>
            <a:off x="679767" y="1925053"/>
            <a:ext cx="10674032" cy="4567822"/>
          </a:xfrm>
        </p:spPr>
        <p:txBody>
          <a:bodyPr>
            <a:normAutofit/>
          </a:bodyPr>
          <a:lstStyle/>
          <a:p>
            <a:pPr marL="0" lvl="0" indent="0" defTabSz="914400">
              <a:lnSpc>
                <a:spcPct val="90000"/>
              </a:lnSpc>
              <a:spcBef>
                <a:spcPts val="1200"/>
              </a:spcBef>
              <a:spcAft>
                <a:spcPts val="200"/>
              </a:spcAft>
              <a:buClr>
                <a:srgbClr val="63A537"/>
              </a:buClr>
              <a:buSzPct val="100000"/>
              <a:buNone/>
            </a:pPr>
            <a:endParaRPr lang="fr-FR" sz="3200" dirty="0"/>
          </a:p>
          <a:p>
            <a:pPr marL="0" lvl="0" indent="0" defTabSz="914400">
              <a:lnSpc>
                <a:spcPct val="90000"/>
              </a:lnSpc>
              <a:spcBef>
                <a:spcPts val="1200"/>
              </a:spcBef>
              <a:spcAft>
                <a:spcPts val="200"/>
              </a:spcAft>
              <a:buClr>
                <a:srgbClr val="63A537"/>
              </a:buClr>
              <a:buSzPct val="100000"/>
              <a:buNone/>
            </a:pPr>
            <a:endParaRPr lang="fr-FR" sz="3200" dirty="0"/>
          </a:p>
          <a:p>
            <a:pPr marL="0" lvl="0" indent="0" defTabSz="914400">
              <a:lnSpc>
                <a:spcPct val="90000"/>
              </a:lnSpc>
              <a:spcBef>
                <a:spcPts val="1200"/>
              </a:spcBef>
              <a:spcAft>
                <a:spcPts val="200"/>
              </a:spcAft>
              <a:buClr>
                <a:srgbClr val="63A537"/>
              </a:buClr>
              <a:buSzPct val="100000"/>
              <a:buNone/>
            </a:pPr>
            <a:r>
              <a:rPr lang="fr-FR" sz="3600" b="1" dirty="0">
                <a:latin typeface="Arial" panose="020B0604020202020204" pitchFamily="34" charset="0"/>
                <a:cs typeface="Arial" panose="020B0604020202020204" pitchFamily="34" charset="0"/>
              </a:rPr>
              <a:t>Je vous remercie de votre aimable attention</a:t>
            </a:r>
            <a:endParaRPr lang="fr-FR" sz="3600" b="1" dirty="0">
              <a:solidFill>
                <a:srgbClr val="00B050"/>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79767" y="269291"/>
            <a:ext cx="1269348" cy="1224229"/>
          </a:xfrm>
          <a:prstGeom prst="rect">
            <a:avLst/>
          </a:prstGeom>
          <a:noFill/>
          <a:ln>
            <a:noFill/>
          </a:ln>
        </p:spPr>
      </p:pic>
      <p:pic>
        <p:nvPicPr>
          <p:cNvPr id="8" name="Image 7" descr="Image associÃ©e"/>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09747" y="60643"/>
            <a:ext cx="1702486" cy="1981517"/>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79767" y="269291"/>
            <a:ext cx="1269348" cy="1224229"/>
          </a:xfrm>
          <a:prstGeom prst="rect">
            <a:avLst/>
          </a:prstGeom>
          <a:noFill/>
          <a:ln>
            <a:noFill/>
          </a:ln>
        </p:spPr>
      </p:pic>
      <p:pic>
        <p:nvPicPr>
          <p:cNvPr id="8" name="Image 7" descr="Image associÃ©e"/>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09747" y="60643"/>
            <a:ext cx="1702486" cy="1981517"/>
          </a:xfrm>
          <a:prstGeom prst="rect">
            <a:avLst/>
          </a:prstGeom>
          <a:noFill/>
          <a:ln>
            <a:noFill/>
          </a:ln>
        </p:spPr>
      </p:pic>
      <p:sp>
        <p:nvSpPr>
          <p:cNvPr id="7" name="ZoneTexte 6"/>
          <p:cNvSpPr txBox="1"/>
          <p:nvPr/>
        </p:nvSpPr>
        <p:spPr>
          <a:xfrm>
            <a:off x="972273" y="1493520"/>
            <a:ext cx="10539959" cy="4996240"/>
          </a:xfrm>
          <a:prstGeom prst="rect">
            <a:avLst/>
          </a:prstGeom>
          <a:solidFill>
            <a:schemeClr val="accent6">
              <a:lumMod val="40000"/>
              <a:lumOff val="60000"/>
            </a:schemeClr>
          </a:solidFill>
        </p:spPr>
        <p:txBody>
          <a:bodyPr wrap="square" rtlCol="0">
            <a:spAutoFit/>
          </a:bodyPr>
          <a:lstStyle/>
          <a:p>
            <a:pPr algn="ctr">
              <a:spcAft>
                <a:spcPts val="1000"/>
              </a:spcAft>
              <a:tabLst>
                <a:tab pos="4606290" algn="r"/>
              </a:tabLst>
            </a:pPr>
            <a:r>
              <a:rPr lang="fr-FR" sz="2800" b="1" dirty="0">
                <a:effectLst/>
                <a:latin typeface="Arial" panose="020B0604020202020204" pitchFamily="34" charset="0"/>
                <a:ea typeface="Calibri" panose="020F0502020204030204" pitchFamily="34" charset="0"/>
                <a:cs typeface="Times New Roman" panose="02020603050405020304" pitchFamily="18" charset="0"/>
              </a:rPr>
              <a:t>HAPLUCIA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tabLst>
                <a:tab pos="4606290" algn="r"/>
              </a:tabLst>
            </a:pPr>
            <a:r>
              <a:rPr lang="fr-FR" sz="2800" b="1" dirty="0">
                <a:effectLst/>
                <a:latin typeface="Arial" panose="020B0604020202020204" pitchFamily="34" charset="0"/>
                <a:ea typeface="Calibri" panose="020F0502020204030204" pitchFamily="34" charset="0"/>
                <a:cs typeface="Times New Roman" panose="02020603050405020304" pitchFamily="18" charset="0"/>
              </a:rPr>
              <a:t>Blvd Jean Paul II prolongé, en face du stade de Kégué,</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tabLst>
                <a:tab pos="4606290" algn="r"/>
              </a:tabLst>
            </a:pPr>
            <a:r>
              <a:rPr lang="fr-FR" sz="2800" b="1" dirty="0">
                <a:effectLst/>
                <a:latin typeface="Arial" panose="020B0604020202020204" pitchFamily="34" charset="0"/>
                <a:ea typeface="Calibri" panose="020F0502020204030204" pitchFamily="34" charset="0"/>
                <a:cs typeface="Times New Roman" panose="02020603050405020304" pitchFamily="18" charset="0"/>
              </a:rPr>
              <a:t>Site web : www.haplucia-togo.org</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fr-FR" sz="2800" b="1" dirty="0">
                <a:effectLst/>
                <a:latin typeface="Arial" panose="020B0604020202020204" pitchFamily="34" charset="0"/>
                <a:ea typeface="Calibri" panose="020F0502020204030204" pitchFamily="34" charset="0"/>
                <a:cs typeface="Times New Roman" panose="02020603050405020304" pitchFamily="18" charset="0"/>
              </a:rPr>
              <a:t>Email: </a:t>
            </a:r>
            <a:r>
              <a:rPr lang="fr-FR" sz="2800" b="1" u="sng" dirty="0">
                <a:effectLst/>
                <a:latin typeface="Arial" panose="020B0604020202020204" pitchFamily="34" charset="0"/>
                <a:ea typeface="Calibri" panose="020F0502020204030204" pitchFamily="34" charset="0"/>
                <a:cs typeface="Times New Roman" panose="02020603050405020304" pitchFamily="18" charset="0"/>
                <a:hlinkClick r:id="rId3"/>
              </a:rPr>
              <a:t>haplucia2015@gmail.com</a:t>
            </a:r>
            <a:endParaRPr lang="fr-FR" sz="2800" b="1" u="sng" dirty="0">
              <a:effectLst/>
              <a:latin typeface="Arial" panose="020B0604020202020204" pitchFamily="34" charset="0"/>
              <a:ea typeface="Calibri" panose="020F0502020204030204" pitchFamily="34" charset="0"/>
              <a:cs typeface="Times New Roman" panose="02020603050405020304" pitchFamily="18" charset="0"/>
            </a:endParaRPr>
          </a:p>
          <a:p>
            <a:pPr>
              <a:spcAft>
                <a:spcPts val="1000"/>
              </a:spcAft>
            </a:pPr>
            <a:r>
              <a:rPr lang="fr-FR" sz="2800" b="1" dirty="0">
                <a:effectLst/>
                <a:latin typeface="Arial" panose="020B0604020202020204" pitchFamily="34" charset="0"/>
                <a:ea typeface="Calibri" panose="020F0502020204030204" pitchFamily="34" charset="0"/>
                <a:cs typeface="Times New Roman" panose="02020603050405020304" pitchFamily="18" charset="0"/>
              </a:rPr>
              <a:t>BP : 16 BP 177 Lomé-Kégué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fr-FR" sz="2800" b="1" dirty="0">
                <a:effectLst/>
                <a:latin typeface="Arial" panose="020B0604020202020204" pitchFamily="34" charset="0"/>
                <a:ea typeface="Calibri" panose="020F0502020204030204" pitchFamily="34" charset="0"/>
                <a:cs typeface="Times New Roman" panose="02020603050405020304" pitchFamily="18" charset="0"/>
              </a:rPr>
              <a:t>Téléphone : (+228) 22 61 20 15, 			</a:t>
            </a:r>
            <a:endParaRPr lang="fr-FR" sz="2800" b="1" dirty="0">
              <a:effectLst/>
              <a:latin typeface="Arial" panose="020B0604020202020204" pitchFamily="34" charset="0"/>
              <a:ea typeface="Calibri" panose="020F0502020204030204" pitchFamily="34" charset="0"/>
              <a:cs typeface="Times New Roman" panose="02020603050405020304" pitchFamily="18" charset="0"/>
            </a:endParaRPr>
          </a:p>
          <a:p>
            <a:pPr>
              <a:spcAft>
                <a:spcPts val="1000"/>
              </a:spcAft>
            </a:pPr>
            <a:r>
              <a:rPr lang="fr-FR" sz="2800" b="1" dirty="0">
                <a:solidFill>
                  <a:schemeClr val="accent6">
                    <a:lumMod val="75000"/>
                  </a:schemeClr>
                </a:solidFill>
                <a:effectLst/>
                <a:latin typeface="Arial" panose="020B0604020202020204" pitchFamily="34" charset="0"/>
                <a:ea typeface="Calibri" panose="020F0502020204030204" pitchFamily="34" charset="0"/>
                <a:cs typeface="Times New Roman" panose="02020603050405020304" pitchFamily="18" charset="0"/>
              </a:rPr>
              <a:t>Numéro vert 8277</a:t>
            </a:r>
            <a:endParaRPr lang="fr-FR" sz="2800" b="1" dirty="0">
              <a:solidFill>
                <a:schemeClr val="accent6">
                  <a:lumMod val="75000"/>
                </a:schemeClr>
              </a:solidFill>
              <a:effectLst/>
              <a:latin typeface="Arial" panose="020B0604020202020204" pitchFamily="34" charset="0"/>
              <a:ea typeface="Calibri" panose="020F0502020204030204" pitchFamily="34" charset="0"/>
              <a:cs typeface="Times New Roman" panose="02020603050405020304" pitchFamily="18" charset="0"/>
            </a:endParaRPr>
          </a:p>
          <a:p>
            <a:pPr>
              <a:spcAft>
                <a:spcPts val="1000"/>
              </a:spcAft>
            </a:pPr>
            <a:r>
              <a:rPr lang="fr-FR" sz="2800" b="1" dirty="0">
                <a:solidFill>
                  <a:srgbClr val="C00000"/>
                </a:solidFill>
                <a:latin typeface="Arial" panose="020B0604020202020204" pitchFamily="34" charset="0"/>
                <a:ea typeface="Calibri" panose="020F0502020204030204" pitchFamily="34" charset="0"/>
                <a:cs typeface="Times New Roman" panose="02020603050405020304" pitchFamily="18" charset="0"/>
              </a:rPr>
              <a:t>Numéro WhatsApp : (+228) 90 06 25 60</a:t>
            </a:r>
            <a:endPar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GB" sz="2800" b="1" dirty="0" err="1">
                <a:effectLst/>
                <a:latin typeface="Arial" panose="020B0604020202020204" pitchFamily="34" charset="0"/>
                <a:ea typeface="Calibri" panose="020F0502020204030204" pitchFamily="34" charset="0"/>
                <a:cs typeface="Times New Roman" panose="02020603050405020304" pitchFamily="18" charset="0"/>
              </a:rPr>
              <a:t>Togocel</a:t>
            </a:r>
            <a:r>
              <a:rPr lang="en-GB" sz="2800" b="1" dirty="0">
                <a:effectLst/>
                <a:latin typeface="Arial" panose="020B0604020202020204" pitchFamily="34" charset="0"/>
                <a:ea typeface="Calibri" panose="020F0502020204030204" pitchFamily="34" charset="0"/>
                <a:cs typeface="Times New Roman" panose="02020603050405020304" pitchFamily="18" charset="0"/>
              </a:rPr>
              <a:t> : (+228) 93 10 84 84, </a:t>
            </a:r>
            <a:r>
              <a:rPr lang="en-GB" sz="2800" b="1" dirty="0" err="1">
                <a:effectLst/>
                <a:latin typeface="Arial" panose="020B0604020202020204" pitchFamily="34" charset="0"/>
                <a:ea typeface="Calibri" panose="020F0502020204030204" pitchFamily="34" charset="0"/>
                <a:cs typeface="Times New Roman" panose="02020603050405020304" pitchFamily="18" charset="0"/>
              </a:rPr>
              <a:t>Moov</a:t>
            </a:r>
            <a:r>
              <a:rPr lang="en-GB" sz="2800" b="1" dirty="0">
                <a:effectLst/>
                <a:latin typeface="Arial" panose="020B0604020202020204" pitchFamily="34" charset="0"/>
                <a:ea typeface="Calibri" panose="020F0502020204030204" pitchFamily="34" charset="0"/>
                <a:cs typeface="Times New Roman" panose="02020603050405020304" pitchFamily="18" charset="0"/>
              </a:rPr>
              <a:t> : (+228) 96 61 12 12,</a:t>
            </a:r>
            <a:r>
              <a:rPr lang="en-GB" sz="2800" i="1" dirty="0">
                <a:effectLst/>
                <a:latin typeface="Arial" panose="020B0604020202020204" pitchFamily="34" charset="0"/>
                <a:ea typeface="Calibri" panose="020F0502020204030204" pitchFamily="34" charset="0"/>
                <a:cs typeface="Times New Roman" panose="02020603050405020304" pitchFamily="18" charset="0"/>
              </a:rPr>
              <a: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567186" cy="1325563"/>
          </a:xfrm>
        </p:spPr>
        <p:txBody>
          <a:bodyPr>
            <a:normAutofit/>
          </a:bodyPr>
          <a:lstStyle/>
          <a:p>
            <a:pPr algn="ctr"/>
            <a:r>
              <a:rPr lang="fr-FR" sz="3200" b="1" dirty="0">
                <a:latin typeface="Arial" panose="020B0604020202020204" pitchFamily="34" charset="0"/>
                <a:cs typeface="Arial" panose="020B0604020202020204" pitchFamily="34" charset="0"/>
              </a:rPr>
              <a:t>INTRODUCTION 3/5 </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700088" y="1539972"/>
            <a:ext cx="10653711" cy="5118003"/>
          </a:xfrm>
        </p:spPr>
        <p:txBody>
          <a:bodyPr>
            <a:normAutofit/>
          </a:bodyPr>
          <a:lstStyle/>
          <a:p>
            <a:pPr marL="0" indent="0" algn="just">
              <a:buNone/>
            </a:pPr>
            <a:r>
              <a:rPr lang="fr-FR" b="1" dirty="0">
                <a:solidFill>
                  <a:srgbClr val="C00000"/>
                </a:solidFill>
                <a:latin typeface="Arial" panose="020B0604020202020204" pitchFamily="34" charset="0"/>
                <a:cs typeface="Arial" panose="020B0604020202020204" pitchFamily="34" charset="0"/>
              </a:rPr>
              <a:t>Définition des notions</a:t>
            </a:r>
            <a:endParaRPr lang="fr-FR" b="1" dirty="0">
              <a:solidFill>
                <a:srgbClr val="C00000"/>
              </a:solidFill>
              <a:latin typeface="Arial" panose="020B0604020202020204" pitchFamily="34" charset="0"/>
              <a:cs typeface="Arial" panose="020B0604020202020204" pitchFamily="34" charset="0"/>
            </a:endParaRPr>
          </a:p>
          <a:p>
            <a:pPr marL="0" indent="0" algn="just">
              <a:lnSpc>
                <a:spcPct val="115000"/>
              </a:lnSpc>
              <a:buNone/>
            </a:pPr>
            <a:r>
              <a:rPr lang="fr-FR" b="1" dirty="0">
                <a:latin typeface="Arial" panose="020B0604020202020204" pitchFamily="34" charset="0"/>
                <a:cs typeface="Arial" panose="020B0604020202020204" pitchFamily="34" charset="0"/>
              </a:rPr>
              <a:t>- </a:t>
            </a:r>
            <a:r>
              <a:rPr lang="en-US" b="1" dirty="0">
                <a:effectLst/>
                <a:latin typeface="Arial" panose="020B0604020202020204" pitchFamily="34" charset="0"/>
                <a:ea typeface="Times New Roman" panose="02020603050405020304" pitchFamily="18" charset="0"/>
                <a:cs typeface="Arial" panose="020B0604020202020204" pitchFamily="34" charset="0"/>
              </a:rPr>
              <a:t>Une personne chargée d’une mission de service public:</a:t>
            </a:r>
            <a:br>
              <a:rPr lang="en-US" b="1" dirty="0">
                <a:effectLst/>
                <a:latin typeface="Arial" panose="020B0604020202020204" pitchFamily="34" charset="0"/>
                <a:ea typeface="Times New Roman" panose="02020603050405020304" pitchFamily="18" charset="0"/>
                <a:cs typeface="Arial" panose="020B0604020202020204" pitchFamily="34" charset="0"/>
              </a:rPr>
            </a:br>
            <a:r>
              <a:rPr lang="en-US" dirty="0">
                <a:effectLst/>
                <a:latin typeface="Arial" panose="020B0604020202020204" pitchFamily="34" charset="0"/>
                <a:ea typeface="Times New Roman" panose="02020603050405020304" pitchFamily="18" charset="0"/>
                <a:cs typeface="Arial" panose="020B0604020202020204" pitchFamily="34" charset="0"/>
              </a:rPr>
              <a:t>est</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dirty="0">
                <a:effectLst/>
                <a:latin typeface="Arial" panose="020B0604020202020204" pitchFamily="34" charset="0"/>
                <a:ea typeface="Times New Roman" panose="02020603050405020304" pitchFamily="18" charset="0"/>
                <a:cs typeface="Arial" panose="020B0604020202020204" pitchFamily="34" charset="0"/>
              </a:rPr>
              <a:t>une personne qui, sans avoir reçu un pouvoir de décision ou de commandement dérivant de l’exercice de l’autorité publique, est chargée d’accomplir des actes ou d’exercer une fonction dont la finalité est de satisfaire un intérêt général.  </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r>
              <a:rPr lang="en-US" dirty="0">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Ex: </a:t>
            </a:r>
            <a:r>
              <a:rPr lang="en-US"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séquestres, interprètes, clercs d'huissiers, etc.</a:t>
            </a:r>
            <a:endParaRPr lang="en-US" dirty="0">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fr-FR" b="1"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4" y="365125"/>
            <a:ext cx="4567186" cy="1325563"/>
          </a:xfrm>
        </p:spPr>
        <p:txBody>
          <a:bodyPr>
            <a:normAutofit/>
          </a:bodyPr>
          <a:lstStyle/>
          <a:p>
            <a:pPr algn="ctr"/>
            <a:r>
              <a:rPr lang="fr-FR" sz="3200" b="1" dirty="0">
                <a:latin typeface="Arial" panose="020B0604020202020204" pitchFamily="34" charset="0"/>
                <a:cs typeface="Arial" panose="020B0604020202020204" pitchFamily="34" charset="0"/>
              </a:rPr>
              <a:t>INTRODUCTION 4/5</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700088" y="1539972"/>
            <a:ext cx="10653711" cy="5118003"/>
          </a:xfrm>
        </p:spPr>
        <p:txBody>
          <a:bodyPr>
            <a:normAutofit/>
          </a:bodyPr>
          <a:lstStyle/>
          <a:p>
            <a:pPr marL="0" indent="0" algn="just">
              <a:buNone/>
            </a:pPr>
            <a:r>
              <a:rPr lang="fr-FR" b="1" dirty="0">
                <a:solidFill>
                  <a:srgbClr val="C00000"/>
                </a:solidFill>
                <a:latin typeface="Arial" panose="020B0604020202020204" pitchFamily="34" charset="0"/>
                <a:cs typeface="Arial" panose="020B0604020202020204" pitchFamily="34" charset="0"/>
              </a:rPr>
              <a:t>Définition des notions</a:t>
            </a:r>
            <a:endParaRPr lang="fr-FR" b="1" dirty="0">
              <a:solidFill>
                <a:srgbClr val="C00000"/>
              </a:solidFill>
              <a:latin typeface="Arial" panose="020B0604020202020204" pitchFamily="34" charset="0"/>
              <a:cs typeface="Arial" panose="020B0604020202020204" pitchFamily="34" charset="0"/>
            </a:endParaRPr>
          </a:p>
          <a:p>
            <a:pPr algn="just">
              <a:lnSpc>
                <a:spcPct val="115000"/>
              </a:lnSpc>
            </a:pPr>
            <a:r>
              <a:rPr lang="en-US" b="1" dirty="0">
                <a:effectLst/>
                <a:latin typeface="Arial" panose="020B0604020202020204" pitchFamily="34" charset="0"/>
                <a:ea typeface="Times New Roman" panose="02020603050405020304" pitchFamily="18" charset="0"/>
                <a:cs typeface="Arial" panose="020B0604020202020204" pitchFamily="34" charset="0"/>
              </a:rPr>
              <a:t>Une personne investie d'un mandat électif: </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15000"/>
              </a:lnSpc>
              <a:buNone/>
            </a:pPr>
            <a:r>
              <a:rPr lang="en-US" dirty="0">
                <a:latin typeface="Arial" panose="020B0604020202020204" pitchFamily="34" charset="0"/>
                <a:ea typeface="Times New Roman" panose="02020603050405020304" pitchFamily="18" charset="0"/>
                <a:cs typeface="Arial" panose="020B0604020202020204" pitchFamily="34" charset="0"/>
              </a:rPr>
              <a:t>e</a:t>
            </a:r>
            <a:r>
              <a:rPr lang="en-US" dirty="0">
                <a:effectLst/>
                <a:latin typeface="Arial" panose="020B0604020202020204" pitchFamily="34" charset="0"/>
                <a:ea typeface="Times New Roman" panose="02020603050405020304" pitchFamily="18" charset="0"/>
                <a:cs typeface="Arial" panose="020B0604020202020204" pitchFamily="34" charset="0"/>
              </a:rPr>
              <a:t>st une personne élue chargée d'agir au nom et pour le compte de ses électeurs, qu'elle soit ou non investie d'un pouvoir de contrainte. </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15000"/>
              </a:lnSpc>
              <a:buNone/>
            </a:pPr>
            <a:r>
              <a:rPr lang="en-US" dirty="0">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Ex : députés, sénateurs</a:t>
            </a:r>
            <a:r>
              <a:rPr lang="en-US" dirty="0">
                <a:solidFill>
                  <a:schemeClr val="accent2">
                    <a:lumMod val="50000"/>
                  </a:schemeClr>
                </a:solidFill>
                <a:latin typeface="Arial" panose="020B0604020202020204" pitchFamily="34" charset="0"/>
                <a:ea typeface="Times New Roman" panose="02020603050405020304" pitchFamily="18" charset="0"/>
                <a:cs typeface="Arial" panose="020B0604020202020204" pitchFamily="34" charset="0"/>
              </a:rPr>
              <a:t>, </a:t>
            </a:r>
            <a:r>
              <a:rPr lang="en-US" dirty="0">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élus locaux (conseillers municipaux, régionaux et les exécutifs de ces collectivités territoriales). </a:t>
            </a:r>
            <a:endParaRPr lang="en-US" dirty="0">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fr-FR" b="1"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2253" y="365125"/>
            <a:ext cx="7663621" cy="1020763"/>
          </a:xfrm>
        </p:spPr>
        <p:txBody>
          <a:bodyPr>
            <a:normAutofit/>
          </a:bodyPr>
          <a:lstStyle/>
          <a:p>
            <a:pPr algn="ctr"/>
            <a:r>
              <a:rPr lang="fr-FR" sz="3200" b="1" dirty="0">
                <a:latin typeface="Arial" panose="020B0604020202020204" pitchFamily="34" charset="0"/>
                <a:cs typeface="Arial" panose="020B0604020202020204" pitchFamily="34" charset="0"/>
              </a:rPr>
              <a:t>INTRODUCTION 5/5</a:t>
            </a:r>
            <a:endParaRPr lang="fr-FR" sz="32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785814" y="1385888"/>
            <a:ext cx="10567986" cy="5272087"/>
          </a:xfrm>
        </p:spPr>
        <p:txBody>
          <a:bodyPr>
            <a:normAutofit lnSpcReduction="10000"/>
          </a:bodyPr>
          <a:lstStyle/>
          <a:p>
            <a:pPr marL="0" indent="0" algn="just">
              <a:buNone/>
            </a:pPr>
            <a:r>
              <a:rPr lang="en-US" b="1" dirty="0">
                <a:latin typeface="Arial" panose="020B0604020202020204" pitchFamily="34" charset="0"/>
                <a:ea typeface="Times New Roman" panose="02020603050405020304" pitchFamily="18" charset="0"/>
                <a:cs typeface="Arial" panose="020B0604020202020204" pitchFamily="34" charset="0"/>
              </a:rPr>
              <a:t>	Un agent public: </a:t>
            </a:r>
            <a:r>
              <a:rPr lang="en-US" dirty="0">
                <a:effectLst/>
                <a:latin typeface="Arial" panose="020B0604020202020204" pitchFamily="34" charset="0"/>
                <a:cs typeface="Arial" panose="020B0604020202020204" pitchFamily="34" charset="0"/>
              </a:rPr>
              <a:t>- toute personne qui détient un mandat électif, exécutif, administratif ou judiciaire, qu’elle ait été nommée ou élue à titre permanent ou temporaire, qu’elle soit rémunérée ou non et quel que soit son niveau hiérarchique; </a:t>
            </a:r>
            <a:endParaRPr lang="en-US" dirty="0">
              <a:latin typeface="Arial" panose="020B0604020202020204" pitchFamily="34" charset="0"/>
              <a:cs typeface="Arial" panose="020B0604020202020204" pitchFamily="34" charset="0"/>
            </a:endParaRPr>
          </a:p>
          <a:p>
            <a:pPr marL="0" indent="0" algn="just">
              <a:buNone/>
            </a:pPr>
            <a:r>
              <a:rPr lang="en-US" dirty="0">
                <a:effectLst/>
                <a:latin typeface="Arial" panose="020B0604020202020204" pitchFamily="34" charset="0"/>
                <a:cs typeface="Arial" panose="020B0604020202020204" pitchFamily="34" charset="0"/>
              </a:rPr>
              <a:t>- toute personne qui exerce une fonction publique ou qui est investie d’une mission de service public, y compris pour un organisme public ou une entreprise publique, ou qui fournit un service, tel que ces termes sont définis dans le droit togolais; </a:t>
            </a:r>
            <a:endParaRPr lang="en-US" dirty="0">
              <a:latin typeface="Arial" panose="020B0604020202020204" pitchFamily="34" charset="0"/>
              <a:cs typeface="Arial" panose="020B0604020202020204" pitchFamily="34" charset="0"/>
            </a:endParaRPr>
          </a:p>
          <a:p>
            <a:pPr marL="0" indent="0" algn="just">
              <a:buNone/>
            </a:pPr>
            <a:r>
              <a:rPr lang="en-US" dirty="0">
                <a:effectLst/>
                <a:latin typeface="Arial" panose="020B0604020202020204" pitchFamily="34" charset="0"/>
                <a:cs typeface="Arial" panose="020B0604020202020204" pitchFamily="34" charset="0"/>
              </a:rPr>
              <a:t>- les agents de toute personne de droit privée chargée de l’exécution d’un service public ou d’un marché quelles que soient les modalités dans lesquelles la mission lui est confiée; </a:t>
            </a:r>
            <a:endParaRPr lang="en-US" dirty="0">
              <a:latin typeface="Arial" panose="020B0604020202020204" pitchFamily="34" charset="0"/>
              <a:cs typeface="Arial" panose="020B0604020202020204" pitchFamily="34" charset="0"/>
            </a:endParaRPr>
          </a:p>
          <a:p>
            <a:pPr marL="0" indent="0" algn="just">
              <a:buNone/>
            </a:pPr>
            <a:r>
              <a:rPr lang="en-US" dirty="0">
                <a:effectLst/>
                <a:latin typeface="Arial" panose="020B0604020202020204" pitchFamily="34" charset="0"/>
                <a:cs typeface="Arial" panose="020B0604020202020204" pitchFamily="34" charset="0"/>
              </a:rPr>
              <a:t>- toute autre personne définie comme tel dans le droit togolais (art.586 NCP)</a:t>
            </a:r>
            <a:endParaRPr lang="en-US"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0719" y="365126"/>
            <a:ext cx="8671197" cy="1049338"/>
          </a:xfrm>
        </p:spPr>
        <p:txBody>
          <a:bodyPr>
            <a:normAutofit/>
          </a:bodyPr>
          <a:lstStyle/>
          <a:p>
            <a:pPr marL="0" indent="0" algn="just">
              <a:buNone/>
            </a:pPr>
            <a:r>
              <a:rPr lang="fr-FR" sz="2800" b="1" dirty="0">
                <a:latin typeface="Arial" panose="020B0604020202020204" pitchFamily="34" charset="0"/>
                <a:cs typeface="Arial" panose="020B0604020202020204" pitchFamily="34" charset="0"/>
              </a:rPr>
              <a:t>I- LES ACTES DE CORRUPTIONS ET DES INFRACTIONS ASSIMILÉES</a:t>
            </a: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683123" y="1539972"/>
            <a:ext cx="11187947" cy="5418041"/>
          </a:xfrm>
        </p:spPr>
        <p:txBody>
          <a:bodyPr>
            <a:noAutofit/>
          </a:bodyPr>
          <a:lstStyle/>
          <a:p>
            <a:pPr marL="0" indent="0" algn="just">
              <a:buNone/>
            </a:pPr>
            <a:r>
              <a:rPr lang="fr-FR" b="1" dirty="0">
                <a:solidFill>
                  <a:srgbClr val="C00000"/>
                </a:solidFill>
                <a:latin typeface="Arial" panose="020B0604020202020204" pitchFamily="34" charset="0"/>
                <a:cs typeface="Arial" panose="020B0604020202020204" pitchFamily="34" charset="0"/>
              </a:rPr>
              <a:t>A- Les actes de corruption 1/2</a:t>
            </a:r>
            <a:endParaRPr lang="fr-FR" b="1" dirty="0">
              <a:solidFill>
                <a:srgbClr val="C00000"/>
              </a:solidFill>
              <a:latin typeface="Arial" panose="020B0604020202020204" pitchFamily="34" charset="0"/>
              <a:cs typeface="Arial" panose="020B0604020202020204" pitchFamily="34" charset="0"/>
            </a:endParaRPr>
          </a:p>
          <a:p>
            <a:pPr marL="0" indent="0" algn="just">
              <a:buNone/>
            </a:pPr>
            <a:r>
              <a:rPr lang="fr-FR" b="1" dirty="0">
                <a:latin typeface="Arial" panose="020B0604020202020204" pitchFamily="34" charset="0"/>
                <a:cs typeface="Arial" panose="020B0604020202020204" pitchFamily="34" charset="0"/>
              </a:rPr>
              <a:t>La corruption passive des agents publics nationaux</a:t>
            </a:r>
            <a:endParaRPr lang="fr-FR" b="1" dirty="0">
              <a:latin typeface="Arial" panose="020B0604020202020204" pitchFamily="34" charset="0"/>
              <a:cs typeface="Arial" panose="020B0604020202020204" pitchFamily="34" charset="0"/>
            </a:endParaRPr>
          </a:p>
          <a:p>
            <a:pPr marL="0" indent="0" algn="just">
              <a:buNone/>
            </a:pPr>
            <a:r>
              <a:rPr lang="en-US" b="1" dirty="0">
                <a:effectLst/>
                <a:latin typeface="Arial" panose="020B0604020202020204" pitchFamily="34" charset="0"/>
                <a:ea typeface="Times New Roman" panose="02020603050405020304" pitchFamily="18" charset="0"/>
                <a:cs typeface="Arial" panose="020B0604020202020204" pitchFamily="34" charset="0"/>
              </a:rPr>
              <a:t>Article 594 point 1) NCP </a:t>
            </a:r>
            <a:r>
              <a:rPr lang="en-US" dirty="0">
                <a:effectLst/>
                <a:latin typeface="Arial" panose="020B0604020202020204" pitchFamily="34" charset="0"/>
                <a:ea typeface="Times New Roman" panose="02020603050405020304" pitchFamily="18" charset="0"/>
                <a:cs typeface="Arial" panose="020B0604020202020204" pitchFamily="34" charset="0"/>
              </a:rPr>
              <a:t>« Le fait : par toute personne dépositaire de l’autorité publique ou chargée d’une mission de service public ou investie d’un mandat électif public ou tout agent de l’Etat de solliciter ou d’agréer, sans droit, directement ou indirectement, des offres, des promesses, des dons, des présents ou des avantages quelconques pour lui-même, pour autrui ou une entité afin d’accomplir ou de s’abstenir d’accomplir un acte de sa fonction, de sa mission ou de son mandat ». </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24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Ex: Un officier de police judiciaire </a:t>
            </a:r>
            <a:r>
              <a:rPr kumimoji="0" lang="en-US" sz="24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qui reçoit une somme d’argent pour libérer un trafiquant de drogue qui était en garde à vue.</a:t>
            </a:r>
            <a:endParaRPr lang="en-US" sz="24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fr-FR" b="1"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0719" y="365126"/>
            <a:ext cx="8671197" cy="1049338"/>
          </a:xfrm>
        </p:spPr>
        <p:txBody>
          <a:bodyPr>
            <a:normAutofit/>
          </a:bodyPr>
          <a:lstStyle/>
          <a:p>
            <a:pPr marL="0" indent="0" algn="just">
              <a:buNone/>
            </a:pPr>
            <a:r>
              <a:rPr lang="fr-FR" sz="2800" b="1" dirty="0">
                <a:latin typeface="Arial" panose="020B0604020202020204" pitchFamily="34" charset="0"/>
                <a:cs typeface="Arial" panose="020B0604020202020204" pitchFamily="34" charset="0"/>
              </a:rPr>
              <a:t>I- LES ACTES DE CORRUPTIONS ET DES INFRACTIONS ASSIMILÉES</a:t>
            </a:r>
            <a:endParaRPr lang="fr-FR" sz="28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683123" y="1539972"/>
            <a:ext cx="11187947" cy="5418041"/>
          </a:xfrm>
        </p:spPr>
        <p:txBody>
          <a:bodyPr>
            <a:noAutofit/>
          </a:bodyPr>
          <a:lstStyle/>
          <a:p>
            <a:pPr marL="0" indent="0" algn="just">
              <a:buNone/>
            </a:pPr>
            <a:r>
              <a:rPr lang="fr-FR" b="1" dirty="0">
                <a:solidFill>
                  <a:srgbClr val="C00000"/>
                </a:solidFill>
                <a:latin typeface="Arial" panose="020B0604020202020204" pitchFamily="34" charset="0"/>
                <a:cs typeface="Arial" panose="020B0604020202020204" pitchFamily="34" charset="0"/>
              </a:rPr>
              <a:t>A- Les actes de corruption 2/2</a:t>
            </a:r>
            <a:endParaRPr lang="fr-FR" b="1" dirty="0">
              <a:solidFill>
                <a:srgbClr val="C00000"/>
              </a:solidFill>
              <a:latin typeface="Arial" panose="020B0604020202020204" pitchFamily="34" charset="0"/>
              <a:cs typeface="Arial" panose="020B0604020202020204" pitchFamily="34" charset="0"/>
            </a:endParaRPr>
          </a:p>
          <a:p>
            <a:pPr marL="0" indent="0" algn="just">
              <a:buNone/>
            </a:pPr>
            <a:r>
              <a:rPr lang="fr-FR" b="1" dirty="0">
                <a:latin typeface="Arial" panose="020B0604020202020204" pitchFamily="34" charset="0"/>
                <a:cs typeface="Arial" panose="020B0604020202020204" pitchFamily="34" charset="0"/>
              </a:rPr>
              <a:t>La corruption active des agents publics nationaux</a:t>
            </a:r>
            <a:endParaRPr lang="fr-FR" b="1" dirty="0">
              <a:latin typeface="Arial" panose="020B0604020202020204" pitchFamily="34" charset="0"/>
              <a:cs typeface="Arial" panose="020B0604020202020204" pitchFamily="34" charset="0"/>
            </a:endParaRPr>
          </a:p>
          <a:p>
            <a:pPr marL="0" indent="0" algn="just">
              <a:buNone/>
            </a:pPr>
            <a:r>
              <a:rPr lang="en-US" b="1" dirty="0">
                <a:effectLst/>
                <a:latin typeface="Arial" panose="020B0604020202020204" pitchFamily="34" charset="0"/>
                <a:ea typeface="Times New Roman" panose="02020603050405020304" pitchFamily="18" charset="0"/>
                <a:cs typeface="Arial" panose="020B0604020202020204" pitchFamily="34" charset="0"/>
              </a:rPr>
              <a:t>Article 594 point 3) NCP: </a:t>
            </a:r>
            <a:r>
              <a:rPr lang="en-US" dirty="0">
                <a:effectLst/>
                <a:latin typeface="Arial" panose="020B0604020202020204" pitchFamily="34" charset="0"/>
                <a:ea typeface="Times New Roman" panose="02020603050405020304" pitchFamily="18" charset="0"/>
                <a:cs typeface="Arial" panose="020B0604020202020204" pitchFamily="34" charset="0"/>
              </a:rPr>
              <a:t>« Le fait : par </a:t>
            </a:r>
            <a:r>
              <a:rPr lang="en-US" dirty="0">
                <a:effectLst/>
                <a:latin typeface="Arial" panose="020B0604020202020204" pitchFamily="34" charset="0"/>
                <a:cs typeface="Arial" panose="020B0604020202020204" pitchFamily="34" charset="0"/>
              </a:rPr>
              <a:t>toute personne de proposer </a:t>
            </a:r>
            <a:r>
              <a:rPr lang="en-US" dirty="0">
                <a:latin typeface="Arial" panose="020B0604020202020204" pitchFamily="34" charset="0"/>
                <a:cs typeface="Arial" panose="020B0604020202020204" pitchFamily="34" charset="0"/>
              </a:rPr>
              <a:t>à </a:t>
            </a:r>
            <a:r>
              <a:rPr lang="en-US" dirty="0">
                <a:effectLst/>
                <a:latin typeface="Arial" panose="020B0604020202020204" pitchFamily="34" charset="0"/>
                <a:cs typeface="Arial" panose="020B0604020202020204" pitchFamily="34" charset="0"/>
              </a:rPr>
              <a:t>tout moment des offres, des promesses, des dons, des présents ou des avantages quelconques, pour elle-même, pour autrui ou une entité afin d’obtenir d’une des personnes citées aux points 1 et 2 ci-dessus, l’accomplissement ou l’abstention d’un acte de sa fonction, ou de céder aux sollicitations de ces personnes. </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r>
              <a:rPr lang="en-US" sz="2600" b="1" dirty="0">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Ex: Une personne qui propose une somme d’argent à un juge afin qu’il rende une décision favorable.</a:t>
            </a:r>
            <a:endParaRPr lang="fr-FR" b="1"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24360</Words>
  <Application>WPS Presentation</Application>
  <PresentationFormat>Grand écran</PresentationFormat>
  <Paragraphs>457</Paragraphs>
  <Slides>42</Slides>
  <Notes>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42</vt:i4>
      </vt:variant>
    </vt:vector>
  </HeadingPairs>
  <TitlesOfParts>
    <vt:vector size="54" baseType="lpstr">
      <vt:lpstr>Arial</vt:lpstr>
      <vt:lpstr>SimSun</vt:lpstr>
      <vt:lpstr>Wingdings</vt:lpstr>
      <vt:lpstr>Calibri</vt:lpstr>
      <vt:lpstr>Times New Roman</vt:lpstr>
      <vt:lpstr>Microsoft YaHei</vt:lpstr>
      <vt:lpstr>Arial Unicode MS</vt:lpstr>
      <vt:lpstr>Calibri Light</vt:lpstr>
      <vt:lpstr>TimesNewRoman,Bold</vt:lpstr>
      <vt:lpstr>ArialMT</vt:lpstr>
      <vt:lpstr>Segoe Print</vt:lpstr>
      <vt:lpstr>Thème Office</vt:lpstr>
      <vt:lpstr>ATELIER DE RENFORCEMENT DES CAPACITÉS DES JOURNALISTES ET COMMUNICATEURS EN MATIÈRE DE PRÉVENTION ET DE LUTTE CONTRE LA CORRUPTION</vt:lpstr>
      <vt:lpstr>PLAN</vt:lpstr>
      <vt:lpstr>INTRODUCTION  1/5</vt:lpstr>
      <vt:lpstr>INTRODUCTION 2/5 </vt:lpstr>
      <vt:lpstr>INTRODUCTION 3/5 </vt:lpstr>
      <vt:lpstr>INTRODUCTION 4/5</vt:lpstr>
      <vt:lpstr>INTRODUCTION 5/5</vt:lpstr>
      <vt:lpstr>I- LES ACTES DE CORRUPTIONS ET DES INFRACTIONS ASSIMILÉES</vt:lpstr>
      <vt:lpstr>I- LES ACTES DE CORRUPTIONS ET DES INFRACTIONS ASSIMILÉES</vt:lpstr>
      <vt:lpstr>Corruption active dans le secteur privé  </vt:lpstr>
      <vt:lpstr>B- Concussion  </vt:lpstr>
      <vt:lpstr>C- Les infractions assimilées </vt:lpstr>
      <vt:lpstr>Détournements de biens publics 2/3  </vt:lpstr>
      <vt:lpstr>Détournements de biens publics 3/3  </vt:lpstr>
      <vt:lpstr>Prise illégale d’intérêt 1/2</vt:lpstr>
      <vt:lpstr>Prise illégale d’intérêt 2/2</vt:lpstr>
      <vt:lpstr>Trafic d’influence </vt:lpstr>
      <vt:lpstr>Trafic d’influence </vt:lpstr>
      <vt:lpstr>Abus de fonction</vt:lpstr>
      <vt:lpstr>Enrichissement illicite</vt:lpstr>
      <vt:lpstr>Infractions aux règles de passation des marchés publics</vt:lpstr>
      <vt:lpstr>Blanchiment de capitaux (BC) 1/2</vt:lpstr>
      <vt:lpstr>Blanchiment de capitaux 2/2</vt:lpstr>
      <vt:lpstr>II- LES STRATÉGIES DE LA RÉPRESSION 1/8 </vt:lpstr>
      <vt:lpstr>LES STRATÉGIES DE LA RÉPRESSION 2/8</vt:lpstr>
      <vt:lpstr>LES STRATÉGIES DE LA RÉPRESSION 3/8</vt:lpstr>
      <vt:lpstr>LES STRATÉGIES DE LA RÉPRESSION 4/8</vt:lpstr>
      <vt:lpstr>LES STRATÉGIES DE LA RÉPRESSION 5/8 </vt:lpstr>
      <vt:lpstr>LES STRATÉGIES DE LA RÉPRESSION 6/8</vt:lpstr>
      <vt:lpstr>II- LES STRATÉGIES DE LA RÉPRESSION 7/8</vt:lpstr>
      <vt:lpstr>LES STRATÉGIES DE LA RÉPRESSION 8/8</vt:lpstr>
      <vt:lpstr>III- SANCTIONS 1/7</vt:lpstr>
      <vt:lpstr>III- SANCTIONS 2/7</vt:lpstr>
      <vt:lpstr>III- SANCTIONS 3/7</vt:lpstr>
      <vt:lpstr>III- SANCTIONS 4/7</vt:lpstr>
      <vt:lpstr>III- SANCTIONS 5/7</vt:lpstr>
      <vt:lpstr>III- SANCTIONS 6/7</vt:lpstr>
      <vt:lpstr>III- SANCTIONS 7/7</vt:lpstr>
      <vt:lpstr>CONCLUSION</vt:lpstr>
      <vt:lpstr> </vt:lpstr>
      <vt:lpstr>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DE RENFORCEMENT DES CAPACITÉS DES JUPRNALISE EN MATIÈRE DE PRÉVENTION ET DE LUTTE CONTRE LA CORRUPTION</dc:title>
  <dc:creator>Kimelabalou ABA</dc:creator>
  <cp:lastModifiedBy>hp EliteBook 840 G5</cp:lastModifiedBy>
  <cp:revision>326</cp:revision>
  <dcterms:created xsi:type="dcterms:W3CDTF">2023-04-30T18:37:00Z</dcterms:created>
  <dcterms:modified xsi:type="dcterms:W3CDTF">2024-05-06T18:03:25Z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7761E839D4034056864D10A0C52B26A2_12</vt:lpwstr>
  </property>
  <property fmtid="{D5CDD505-2E9C-101B-9397-08002B2CF9AE}" pid="3" name="KSOProductBuildVer">
    <vt:lpwstr>1033-12.2.0.16909</vt:lpwstr>
  </property>
</Properties>
</file>