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87" r:id="rId2"/>
    <p:sldId id="257" r:id="rId3"/>
    <p:sldId id="258" r:id="rId4"/>
    <p:sldId id="259" r:id="rId5"/>
    <p:sldId id="260" r:id="rId6"/>
    <p:sldId id="261" r:id="rId7"/>
    <p:sldId id="262" r:id="rId8"/>
    <p:sldId id="283" r:id="rId9"/>
    <p:sldId id="263" r:id="rId10"/>
    <p:sldId id="284" r:id="rId11"/>
    <p:sldId id="265" r:id="rId12"/>
    <p:sldId id="296" r:id="rId13"/>
    <p:sldId id="297" r:id="rId14"/>
    <p:sldId id="266" r:id="rId15"/>
    <p:sldId id="285" r:id="rId16"/>
    <p:sldId id="286" r:id="rId17"/>
    <p:sldId id="279" r:id="rId18"/>
    <p:sldId id="269" r:id="rId19"/>
    <p:sldId id="276" r:id="rId20"/>
    <p:sldId id="277" r:id="rId21"/>
    <p:sldId id="270" r:id="rId22"/>
    <p:sldId id="278" r:id="rId23"/>
    <p:sldId id="271" r:id="rId24"/>
    <p:sldId id="280" r:id="rId25"/>
    <p:sldId id="272" r:id="rId26"/>
    <p:sldId id="288" r:id="rId27"/>
    <p:sldId id="291" r:id="rId28"/>
    <p:sldId id="292" r:id="rId29"/>
    <p:sldId id="293" r:id="rId30"/>
    <p:sldId id="294" r:id="rId31"/>
    <p:sldId id="273" r:id="rId32"/>
    <p:sldId id="274" r:id="rId33"/>
    <p:sldId id="282"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80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64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Classeur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Feuil1!$A$2</c:f>
              <c:strCache>
                <c:ptCount val="1"/>
                <c:pt idx="0">
                  <c:v>Score </c:v>
                </c:pt>
              </c:strCache>
            </c:strRef>
          </c:tx>
          <c:spPr>
            <a:ln w="22225" cap="rnd">
              <a:solidFill>
                <a:srgbClr val="C00000"/>
              </a:solidFill>
              <a:round/>
            </a:ln>
            <a:effectLst>
              <a:glow rad="127000">
                <a:schemeClr val="bg1"/>
              </a:glow>
            </a:effectLst>
          </c:spPr>
          <c:marker>
            <c:symbol val="diamond"/>
            <c:size val="6"/>
            <c:spPr>
              <a:solidFill>
                <a:srgbClr val="C00000"/>
              </a:solidFill>
              <a:ln w="9525">
                <a:solidFill>
                  <a:srgbClr val="C00000"/>
                </a:solidFill>
                <a:round/>
              </a:ln>
              <a:effectLst>
                <a:glow rad="127000">
                  <a:schemeClr val="bg1"/>
                </a:glow>
              </a:effectLst>
            </c:spPr>
          </c:marker>
          <c:dLbls>
            <c:delete val="1"/>
          </c:dLbls>
          <c:cat>
            <c:numRef>
              <c:f>Feuil1!$B$1:$R$1</c:f>
              <c:numCache>
                <c:formatCode>General</c:formatCode>
                <c:ptCount val="17"/>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pt idx="16">
                  <c:v>2023</c:v>
                </c:pt>
              </c:numCache>
            </c:numRef>
          </c:cat>
          <c:val>
            <c:numRef>
              <c:f>Feuil1!$B$2:$R$2</c:f>
              <c:numCache>
                <c:formatCode>General</c:formatCode>
                <c:ptCount val="17"/>
                <c:pt idx="0">
                  <c:v>23</c:v>
                </c:pt>
                <c:pt idx="1">
                  <c:v>27</c:v>
                </c:pt>
                <c:pt idx="2">
                  <c:v>28</c:v>
                </c:pt>
                <c:pt idx="3">
                  <c:v>24</c:v>
                </c:pt>
                <c:pt idx="4">
                  <c:v>24</c:v>
                </c:pt>
                <c:pt idx="5">
                  <c:v>30</c:v>
                </c:pt>
                <c:pt idx="6">
                  <c:v>29</c:v>
                </c:pt>
                <c:pt idx="7">
                  <c:v>29</c:v>
                </c:pt>
                <c:pt idx="8">
                  <c:v>32</c:v>
                </c:pt>
                <c:pt idx="9">
                  <c:v>32</c:v>
                </c:pt>
                <c:pt idx="10">
                  <c:v>32</c:v>
                </c:pt>
                <c:pt idx="11">
                  <c:v>30</c:v>
                </c:pt>
                <c:pt idx="12">
                  <c:v>29</c:v>
                </c:pt>
                <c:pt idx="13">
                  <c:v>29</c:v>
                </c:pt>
                <c:pt idx="14">
                  <c:v>30</c:v>
                </c:pt>
                <c:pt idx="15">
                  <c:v>30</c:v>
                </c:pt>
                <c:pt idx="16">
                  <c:v>31</c:v>
                </c:pt>
              </c:numCache>
            </c:numRef>
          </c:val>
          <c:smooth val="0"/>
        </c:ser>
        <c:dLbls>
          <c:dLblPos val="ctr"/>
          <c:showLegendKey val="0"/>
          <c:showVal val="1"/>
          <c:showCatName val="0"/>
          <c:showSerName val="0"/>
          <c:showPercent val="0"/>
          <c:showBubbleSize val="0"/>
        </c:dLbls>
        <c:marker val="1"/>
        <c:smooth val="0"/>
        <c:axId val="161902880"/>
        <c:axId val="161887456"/>
      </c:lineChart>
      <c:catAx>
        <c:axId val="161902880"/>
        <c:scaling>
          <c:orientation val="minMax"/>
        </c:scaling>
        <c:delete val="0"/>
        <c:axPos val="b"/>
        <c:numFmt formatCode="General" sourceLinked="1"/>
        <c:majorTickMark val="cross"/>
        <c:minorTickMark val="none"/>
        <c:tickLblPos val="nextTo"/>
        <c:spPr>
          <a:noFill/>
          <a:ln w="12700" cap="flat" cmpd="sng" algn="ctr">
            <a:solidFill>
              <a:schemeClr val="tx1"/>
            </a:solidFill>
            <a:round/>
          </a:ln>
          <a:effectLst/>
        </c:spPr>
        <c:txPr>
          <a:bodyPr rot="-5400000" spcFirstLastPara="1" vertOverflow="ellipsis"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fr-FR"/>
          </a:p>
        </c:txPr>
        <c:crossAx val="161887456"/>
        <c:crossesAt val="20"/>
        <c:auto val="1"/>
        <c:lblAlgn val="ctr"/>
        <c:lblOffset val="100"/>
        <c:tickMarkSkip val="1"/>
        <c:noMultiLvlLbl val="0"/>
      </c:catAx>
      <c:valAx>
        <c:axId val="161887456"/>
        <c:scaling>
          <c:orientation val="minMax"/>
          <c:max val="40"/>
          <c:min val="20"/>
        </c:scaling>
        <c:delete val="0"/>
        <c:axPos val="l"/>
        <c:numFmt formatCode="General" sourceLinked="1"/>
        <c:majorTickMark val="cross"/>
        <c:minorTickMark val="none"/>
        <c:tickLblPos val="nextTo"/>
        <c:spPr>
          <a:solidFill>
            <a:schemeClr val="bg1"/>
          </a:solidFill>
          <a:ln w="1270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61902880"/>
        <c:crossesAt val="1"/>
        <c:crossBetween val="midCat"/>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0.06458</cdr:x>
      <cdr:y>0.86285</cdr:y>
    </cdr:from>
    <cdr:to>
      <cdr:x>0.06458</cdr:x>
      <cdr:y>0.86285</cdr:y>
    </cdr:to>
    <cdr:cxnSp macro="">
      <cdr:nvCxnSpPr>
        <cdr:cNvPr id="3" name="Connecteur droit 2"/>
        <cdr:cNvCxnSpPr/>
      </cdr:nvCxnSpPr>
      <cdr:spPr>
        <a:xfrm xmlns:a="http://schemas.openxmlformats.org/drawingml/2006/main">
          <a:off x="295275" y="2366963"/>
          <a:ext cx="1" cy="0"/>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4734C6-C9FF-4E9C-ADA5-83ACCC34B74E}" type="datetimeFigureOut">
              <a:rPr lang="fr-FR" smtClean="0"/>
              <a:t>06/05/2024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FA5D9E-E347-4F72-AF44-936C52B4307A}" type="slidenum">
              <a:rPr lang="fr-FR" smtClean="0"/>
              <a:t>‹N°›</a:t>
            </a:fld>
            <a:endParaRPr lang="fr-FR"/>
          </a:p>
        </p:txBody>
      </p:sp>
    </p:spTree>
    <p:extLst>
      <p:ext uri="{BB962C8B-B14F-4D97-AF65-F5344CB8AC3E}">
        <p14:creationId xmlns:p14="http://schemas.microsoft.com/office/powerpoint/2010/main" val="1001172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FFA5D9E-E347-4F72-AF44-936C52B4307A}" type="slidenum">
              <a:rPr lang="fr-FR" smtClean="0"/>
              <a:t>1</a:t>
            </a:fld>
            <a:endParaRPr lang="fr-FR"/>
          </a:p>
        </p:txBody>
      </p:sp>
    </p:spTree>
    <p:extLst>
      <p:ext uri="{BB962C8B-B14F-4D97-AF65-F5344CB8AC3E}">
        <p14:creationId xmlns:p14="http://schemas.microsoft.com/office/powerpoint/2010/main" val="4015243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FFA5D9E-E347-4F72-AF44-936C52B4307A}" type="slidenum">
              <a:rPr lang="fr-FR" smtClean="0"/>
              <a:t>25</a:t>
            </a:fld>
            <a:endParaRPr lang="fr-FR"/>
          </a:p>
        </p:txBody>
      </p:sp>
    </p:spTree>
    <p:extLst>
      <p:ext uri="{BB962C8B-B14F-4D97-AF65-F5344CB8AC3E}">
        <p14:creationId xmlns:p14="http://schemas.microsoft.com/office/powerpoint/2010/main" val="4231152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0759893E-C3D9-4127-BBF0-AA806520B6A1}" type="datetime1">
              <a:rPr lang="fr-FR" smtClean="0"/>
              <a:t>06/05/2024</a:t>
            </a:fld>
            <a:endParaRPr lang="fr-FR"/>
          </a:p>
        </p:txBody>
      </p:sp>
      <p:sp>
        <p:nvSpPr>
          <p:cNvPr id="5" name="Espace réservé du pied de page 4"/>
          <p:cNvSpPr>
            <a:spLocks noGrp="1"/>
          </p:cNvSpPr>
          <p:nvPr>
            <p:ph type="ftr" sz="quarter" idx="11"/>
          </p:nvPr>
        </p:nvSpPr>
        <p:spPr/>
        <p:txBody>
          <a:bodyPr/>
          <a:lstStyle/>
          <a:p>
            <a:r>
              <a:rPr lang="fr-FR"/>
              <a:t>HAPLUCIA &amp; LIT/Togo                     MARS 2021</a:t>
            </a:r>
          </a:p>
        </p:txBody>
      </p:sp>
      <p:sp>
        <p:nvSpPr>
          <p:cNvPr id="6" name="Espace réservé du numéro de diapositive 5"/>
          <p:cNvSpPr>
            <a:spLocks noGrp="1"/>
          </p:cNvSpPr>
          <p:nvPr>
            <p:ph type="sldNum" sz="quarter" idx="12"/>
          </p:nvPr>
        </p:nvSpPr>
        <p:spPr/>
        <p:txBody>
          <a:bodyPr/>
          <a:lstStyle/>
          <a:p>
            <a:fld id="{5B1337A9-56F1-4051-86DB-E16BDFF2F9DF}" type="slidenum">
              <a:rPr lang="fr-FR" smtClean="0"/>
              <a:t>‹N°›</a:t>
            </a:fld>
            <a:endParaRPr lang="fr-FR"/>
          </a:p>
        </p:txBody>
      </p:sp>
    </p:spTree>
    <p:extLst>
      <p:ext uri="{BB962C8B-B14F-4D97-AF65-F5344CB8AC3E}">
        <p14:creationId xmlns:p14="http://schemas.microsoft.com/office/powerpoint/2010/main" val="2239746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7C17130-97C8-43D2-9387-03E2944EA1C8}" type="datetime1">
              <a:rPr lang="fr-FR" smtClean="0"/>
              <a:t>06/05/2024</a:t>
            </a:fld>
            <a:endParaRPr lang="fr-FR"/>
          </a:p>
        </p:txBody>
      </p:sp>
      <p:sp>
        <p:nvSpPr>
          <p:cNvPr id="5" name="Espace réservé du pied de page 4"/>
          <p:cNvSpPr>
            <a:spLocks noGrp="1"/>
          </p:cNvSpPr>
          <p:nvPr>
            <p:ph type="ftr" sz="quarter" idx="11"/>
          </p:nvPr>
        </p:nvSpPr>
        <p:spPr/>
        <p:txBody>
          <a:bodyPr/>
          <a:lstStyle/>
          <a:p>
            <a:r>
              <a:rPr lang="fr-FR"/>
              <a:t>HAPLUCIA &amp; LIT/Togo                     MARS 2021</a:t>
            </a:r>
          </a:p>
        </p:txBody>
      </p:sp>
      <p:sp>
        <p:nvSpPr>
          <p:cNvPr id="6" name="Espace réservé du numéro de diapositive 5"/>
          <p:cNvSpPr>
            <a:spLocks noGrp="1"/>
          </p:cNvSpPr>
          <p:nvPr>
            <p:ph type="sldNum" sz="quarter" idx="12"/>
          </p:nvPr>
        </p:nvSpPr>
        <p:spPr/>
        <p:txBody>
          <a:bodyPr/>
          <a:lstStyle/>
          <a:p>
            <a:fld id="{5B1337A9-56F1-4051-86DB-E16BDFF2F9DF}" type="slidenum">
              <a:rPr lang="fr-FR" smtClean="0"/>
              <a:t>‹N°›</a:t>
            </a:fld>
            <a:endParaRPr lang="fr-FR"/>
          </a:p>
        </p:txBody>
      </p:sp>
    </p:spTree>
    <p:extLst>
      <p:ext uri="{BB962C8B-B14F-4D97-AF65-F5344CB8AC3E}">
        <p14:creationId xmlns:p14="http://schemas.microsoft.com/office/powerpoint/2010/main" val="891204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D3EDACF-6B11-46FA-B9E3-94BDF5F23936}" type="datetime1">
              <a:rPr lang="fr-FR" smtClean="0"/>
              <a:t>06/05/2024</a:t>
            </a:fld>
            <a:endParaRPr lang="fr-FR"/>
          </a:p>
        </p:txBody>
      </p:sp>
      <p:sp>
        <p:nvSpPr>
          <p:cNvPr id="5" name="Espace réservé du pied de page 4"/>
          <p:cNvSpPr>
            <a:spLocks noGrp="1"/>
          </p:cNvSpPr>
          <p:nvPr>
            <p:ph type="ftr" sz="quarter" idx="11"/>
          </p:nvPr>
        </p:nvSpPr>
        <p:spPr/>
        <p:txBody>
          <a:bodyPr/>
          <a:lstStyle/>
          <a:p>
            <a:r>
              <a:rPr lang="fr-FR"/>
              <a:t>HAPLUCIA &amp; LIT/Togo                     MARS 2021</a:t>
            </a:r>
          </a:p>
        </p:txBody>
      </p:sp>
      <p:sp>
        <p:nvSpPr>
          <p:cNvPr id="6" name="Espace réservé du numéro de diapositive 5"/>
          <p:cNvSpPr>
            <a:spLocks noGrp="1"/>
          </p:cNvSpPr>
          <p:nvPr>
            <p:ph type="sldNum" sz="quarter" idx="12"/>
          </p:nvPr>
        </p:nvSpPr>
        <p:spPr/>
        <p:txBody>
          <a:bodyPr/>
          <a:lstStyle/>
          <a:p>
            <a:fld id="{5B1337A9-56F1-4051-86DB-E16BDFF2F9DF}" type="slidenum">
              <a:rPr lang="fr-FR" smtClean="0"/>
              <a:t>‹N°›</a:t>
            </a:fld>
            <a:endParaRPr lang="fr-FR"/>
          </a:p>
        </p:txBody>
      </p:sp>
    </p:spTree>
    <p:extLst>
      <p:ext uri="{BB962C8B-B14F-4D97-AF65-F5344CB8AC3E}">
        <p14:creationId xmlns:p14="http://schemas.microsoft.com/office/powerpoint/2010/main" val="1786441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9D56E75-B205-428A-A149-C80F0F85AAE4}" type="datetime1">
              <a:rPr lang="fr-FR" smtClean="0"/>
              <a:t>06/05/2024</a:t>
            </a:fld>
            <a:endParaRPr lang="fr-FR"/>
          </a:p>
        </p:txBody>
      </p:sp>
      <p:sp>
        <p:nvSpPr>
          <p:cNvPr id="5" name="Espace réservé du pied de page 4"/>
          <p:cNvSpPr>
            <a:spLocks noGrp="1"/>
          </p:cNvSpPr>
          <p:nvPr>
            <p:ph type="ftr" sz="quarter" idx="11"/>
          </p:nvPr>
        </p:nvSpPr>
        <p:spPr/>
        <p:txBody>
          <a:bodyPr/>
          <a:lstStyle/>
          <a:p>
            <a:r>
              <a:rPr lang="fr-FR"/>
              <a:t>HAPLUCIA &amp; LIT/Togo                     MARS 2021</a:t>
            </a:r>
          </a:p>
        </p:txBody>
      </p:sp>
      <p:sp>
        <p:nvSpPr>
          <p:cNvPr id="6" name="Espace réservé du numéro de diapositive 5"/>
          <p:cNvSpPr>
            <a:spLocks noGrp="1"/>
          </p:cNvSpPr>
          <p:nvPr>
            <p:ph type="sldNum" sz="quarter" idx="12"/>
          </p:nvPr>
        </p:nvSpPr>
        <p:spPr/>
        <p:txBody>
          <a:bodyPr/>
          <a:lstStyle/>
          <a:p>
            <a:fld id="{5B1337A9-56F1-4051-86DB-E16BDFF2F9DF}" type="slidenum">
              <a:rPr lang="fr-FR" smtClean="0"/>
              <a:t>‹N°›</a:t>
            </a:fld>
            <a:endParaRPr lang="fr-FR"/>
          </a:p>
        </p:txBody>
      </p:sp>
    </p:spTree>
    <p:extLst>
      <p:ext uri="{BB962C8B-B14F-4D97-AF65-F5344CB8AC3E}">
        <p14:creationId xmlns:p14="http://schemas.microsoft.com/office/powerpoint/2010/main" val="1954429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4C800C03-9254-41D5-95E8-36B3B9D5C4DE}" type="datetime1">
              <a:rPr lang="fr-FR" smtClean="0"/>
              <a:t>06/05/2024</a:t>
            </a:fld>
            <a:endParaRPr lang="fr-FR"/>
          </a:p>
        </p:txBody>
      </p:sp>
      <p:sp>
        <p:nvSpPr>
          <p:cNvPr id="5" name="Espace réservé du pied de page 4"/>
          <p:cNvSpPr>
            <a:spLocks noGrp="1"/>
          </p:cNvSpPr>
          <p:nvPr>
            <p:ph type="ftr" sz="quarter" idx="11"/>
          </p:nvPr>
        </p:nvSpPr>
        <p:spPr/>
        <p:txBody>
          <a:bodyPr/>
          <a:lstStyle/>
          <a:p>
            <a:r>
              <a:rPr lang="fr-FR"/>
              <a:t>HAPLUCIA &amp; LIT/Togo                     MARS 2021</a:t>
            </a:r>
          </a:p>
        </p:txBody>
      </p:sp>
      <p:sp>
        <p:nvSpPr>
          <p:cNvPr id="6" name="Espace réservé du numéro de diapositive 5"/>
          <p:cNvSpPr>
            <a:spLocks noGrp="1"/>
          </p:cNvSpPr>
          <p:nvPr>
            <p:ph type="sldNum" sz="quarter" idx="12"/>
          </p:nvPr>
        </p:nvSpPr>
        <p:spPr/>
        <p:txBody>
          <a:bodyPr/>
          <a:lstStyle/>
          <a:p>
            <a:fld id="{5B1337A9-56F1-4051-86DB-E16BDFF2F9DF}" type="slidenum">
              <a:rPr lang="fr-FR" smtClean="0"/>
              <a:t>‹N°›</a:t>
            </a:fld>
            <a:endParaRPr lang="fr-FR"/>
          </a:p>
        </p:txBody>
      </p:sp>
    </p:spTree>
    <p:extLst>
      <p:ext uri="{BB962C8B-B14F-4D97-AF65-F5344CB8AC3E}">
        <p14:creationId xmlns:p14="http://schemas.microsoft.com/office/powerpoint/2010/main" val="3012331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5A3E4B39-FF80-46A1-B438-4BFBD3029E04}" type="datetime1">
              <a:rPr lang="fr-FR" smtClean="0"/>
              <a:t>06/05/2024</a:t>
            </a:fld>
            <a:endParaRPr lang="fr-FR"/>
          </a:p>
        </p:txBody>
      </p:sp>
      <p:sp>
        <p:nvSpPr>
          <p:cNvPr id="6" name="Espace réservé du pied de page 5"/>
          <p:cNvSpPr>
            <a:spLocks noGrp="1"/>
          </p:cNvSpPr>
          <p:nvPr>
            <p:ph type="ftr" sz="quarter" idx="11"/>
          </p:nvPr>
        </p:nvSpPr>
        <p:spPr/>
        <p:txBody>
          <a:bodyPr/>
          <a:lstStyle/>
          <a:p>
            <a:r>
              <a:rPr lang="fr-FR"/>
              <a:t>HAPLUCIA &amp; LIT/Togo                     MARS 2021</a:t>
            </a:r>
          </a:p>
        </p:txBody>
      </p:sp>
      <p:sp>
        <p:nvSpPr>
          <p:cNvPr id="7" name="Espace réservé du numéro de diapositive 6"/>
          <p:cNvSpPr>
            <a:spLocks noGrp="1"/>
          </p:cNvSpPr>
          <p:nvPr>
            <p:ph type="sldNum" sz="quarter" idx="12"/>
          </p:nvPr>
        </p:nvSpPr>
        <p:spPr/>
        <p:txBody>
          <a:bodyPr/>
          <a:lstStyle/>
          <a:p>
            <a:fld id="{5B1337A9-56F1-4051-86DB-E16BDFF2F9DF}" type="slidenum">
              <a:rPr lang="fr-FR" smtClean="0"/>
              <a:t>‹N°›</a:t>
            </a:fld>
            <a:endParaRPr lang="fr-FR"/>
          </a:p>
        </p:txBody>
      </p:sp>
    </p:spTree>
    <p:extLst>
      <p:ext uri="{BB962C8B-B14F-4D97-AF65-F5344CB8AC3E}">
        <p14:creationId xmlns:p14="http://schemas.microsoft.com/office/powerpoint/2010/main" val="4201370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FE83A1C-B56A-43C6-856E-6C1416B6BECF}" type="datetime1">
              <a:rPr lang="fr-FR" smtClean="0"/>
              <a:t>06/05/2024</a:t>
            </a:fld>
            <a:endParaRPr lang="fr-FR"/>
          </a:p>
        </p:txBody>
      </p:sp>
      <p:sp>
        <p:nvSpPr>
          <p:cNvPr id="8" name="Espace réservé du pied de page 7"/>
          <p:cNvSpPr>
            <a:spLocks noGrp="1"/>
          </p:cNvSpPr>
          <p:nvPr>
            <p:ph type="ftr" sz="quarter" idx="11"/>
          </p:nvPr>
        </p:nvSpPr>
        <p:spPr/>
        <p:txBody>
          <a:bodyPr/>
          <a:lstStyle/>
          <a:p>
            <a:r>
              <a:rPr lang="fr-FR"/>
              <a:t>HAPLUCIA &amp; LIT/Togo                     MARS 2021</a:t>
            </a:r>
          </a:p>
        </p:txBody>
      </p:sp>
      <p:sp>
        <p:nvSpPr>
          <p:cNvPr id="9" name="Espace réservé du numéro de diapositive 8"/>
          <p:cNvSpPr>
            <a:spLocks noGrp="1"/>
          </p:cNvSpPr>
          <p:nvPr>
            <p:ph type="sldNum" sz="quarter" idx="12"/>
          </p:nvPr>
        </p:nvSpPr>
        <p:spPr/>
        <p:txBody>
          <a:bodyPr/>
          <a:lstStyle/>
          <a:p>
            <a:fld id="{5B1337A9-56F1-4051-86DB-E16BDFF2F9DF}" type="slidenum">
              <a:rPr lang="fr-FR" smtClean="0"/>
              <a:t>‹N°›</a:t>
            </a:fld>
            <a:endParaRPr lang="fr-FR"/>
          </a:p>
        </p:txBody>
      </p:sp>
    </p:spTree>
    <p:extLst>
      <p:ext uri="{BB962C8B-B14F-4D97-AF65-F5344CB8AC3E}">
        <p14:creationId xmlns:p14="http://schemas.microsoft.com/office/powerpoint/2010/main" val="3428036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53150BFF-3281-4A22-9488-480894AECBA5}" type="datetime1">
              <a:rPr lang="fr-FR" smtClean="0"/>
              <a:t>06/05/2024</a:t>
            </a:fld>
            <a:endParaRPr lang="fr-FR"/>
          </a:p>
        </p:txBody>
      </p:sp>
      <p:sp>
        <p:nvSpPr>
          <p:cNvPr id="4" name="Espace réservé du pied de page 3"/>
          <p:cNvSpPr>
            <a:spLocks noGrp="1"/>
          </p:cNvSpPr>
          <p:nvPr>
            <p:ph type="ftr" sz="quarter" idx="11"/>
          </p:nvPr>
        </p:nvSpPr>
        <p:spPr/>
        <p:txBody>
          <a:bodyPr/>
          <a:lstStyle/>
          <a:p>
            <a:r>
              <a:rPr lang="fr-FR"/>
              <a:t>HAPLUCIA &amp; LIT/Togo                     MARS 2021</a:t>
            </a:r>
          </a:p>
        </p:txBody>
      </p:sp>
      <p:sp>
        <p:nvSpPr>
          <p:cNvPr id="5" name="Espace réservé du numéro de diapositive 4"/>
          <p:cNvSpPr>
            <a:spLocks noGrp="1"/>
          </p:cNvSpPr>
          <p:nvPr>
            <p:ph type="sldNum" sz="quarter" idx="12"/>
          </p:nvPr>
        </p:nvSpPr>
        <p:spPr/>
        <p:txBody>
          <a:bodyPr/>
          <a:lstStyle/>
          <a:p>
            <a:fld id="{5B1337A9-56F1-4051-86DB-E16BDFF2F9DF}" type="slidenum">
              <a:rPr lang="fr-FR" smtClean="0"/>
              <a:t>‹N°›</a:t>
            </a:fld>
            <a:endParaRPr lang="fr-FR"/>
          </a:p>
        </p:txBody>
      </p:sp>
    </p:spTree>
    <p:extLst>
      <p:ext uri="{BB962C8B-B14F-4D97-AF65-F5344CB8AC3E}">
        <p14:creationId xmlns:p14="http://schemas.microsoft.com/office/powerpoint/2010/main" val="259545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B099AC4-77FE-4A6A-827E-ACC48D524011}" type="datetime1">
              <a:rPr lang="fr-FR" smtClean="0"/>
              <a:t>06/05/2024</a:t>
            </a:fld>
            <a:endParaRPr lang="fr-FR"/>
          </a:p>
        </p:txBody>
      </p:sp>
      <p:sp>
        <p:nvSpPr>
          <p:cNvPr id="3" name="Espace réservé du pied de page 2"/>
          <p:cNvSpPr>
            <a:spLocks noGrp="1"/>
          </p:cNvSpPr>
          <p:nvPr>
            <p:ph type="ftr" sz="quarter" idx="11"/>
          </p:nvPr>
        </p:nvSpPr>
        <p:spPr/>
        <p:txBody>
          <a:bodyPr/>
          <a:lstStyle/>
          <a:p>
            <a:r>
              <a:rPr lang="fr-FR"/>
              <a:t>HAPLUCIA &amp; LIT/Togo                     MARS 2021</a:t>
            </a:r>
          </a:p>
        </p:txBody>
      </p:sp>
      <p:sp>
        <p:nvSpPr>
          <p:cNvPr id="4" name="Espace réservé du numéro de diapositive 3"/>
          <p:cNvSpPr>
            <a:spLocks noGrp="1"/>
          </p:cNvSpPr>
          <p:nvPr>
            <p:ph type="sldNum" sz="quarter" idx="12"/>
          </p:nvPr>
        </p:nvSpPr>
        <p:spPr/>
        <p:txBody>
          <a:bodyPr/>
          <a:lstStyle/>
          <a:p>
            <a:fld id="{5B1337A9-56F1-4051-86DB-E16BDFF2F9DF}" type="slidenum">
              <a:rPr lang="fr-FR" smtClean="0"/>
              <a:t>‹N°›</a:t>
            </a:fld>
            <a:endParaRPr lang="fr-FR"/>
          </a:p>
        </p:txBody>
      </p:sp>
    </p:spTree>
    <p:extLst>
      <p:ext uri="{BB962C8B-B14F-4D97-AF65-F5344CB8AC3E}">
        <p14:creationId xmlns:p14="http://schemas.microsoft.com/office/powerpoint/2010/main" val="3891231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9266FD2-9345-4D66-B1E5-241219BC501A}" type="datetime1">
              <a:rPr lang="fr-FR" smtClean="0"/>
              <a:t>06/05/2024</a:t>
            </a:fld>
            <a:endParaRPr lang="fr-FR"/>
          </a:p>
        </p:txBody>
      </p:sp>
      <p:sp>
        <p:nvSpPr>
          <p:cNvPr id="6" name="Espace réservé du pied de page 5"/>
          <p:cNvSpPr>
            <a:spLocks noGrp="1"/>
          </p:cNvSpPr>
          <p:nvPr>
            <p:ph type="ftr" sz="quarter" idx="11"/>
          </p:nvPr>
        </p:nvSpPr>
        <p:spPr/>
        <p:txBody>
          <a:bodyPr/>
          <a:lstStyle/>
          <a:p>
            <a:r>
              <a:rPr lang="fr-FR"/>
              <a:t>HAPLUCIA &amp; LIT/Togo                     MARS 2021</a:t>
            </a:r>
          </a:p>
        </p:txBody>
      </p:sp>
      <p:sp>
        <p:nvSpPr>
          <p:cNvPr id="7" name="Espace réservé du numéro de diapositive 6"/>
          <p:cNvSpPr>
            <a:spLocks noGrp="1"/>
          </p:cNvSpPr>
          <p:nvPr>
            <p:ph type="sldNum" sz="quarter" idx="12"/>
          </p:nvPr>
        </p:nvSpPr>
        <p:spPr/>
        <p:txBody>
          <a:bodyPr/>
          <a:lstStyle/>
          <a:p>
            <a:fld id="{5B1337A9-56F1-4051-86DB-E16BDFF2F9DF}" type="slidenum">
              <a:rPr lang="fr-FR" smtClean="0"/>
              <a:t>‹N°›</a:t>
            </a:fld>
            <a:endParaRPr lang="fr-FR"/>
          </a:p>
        </p:txBody>
      </p:sp>
    </p:spTree>
    <p:extLst>
      <p:ext uri="{BB962C8B-B14F-4D97-AF65-F5344CB8AC3E}">
        <p14:creationId xmlns:p14="http://schemas.microsoft.com/office/powerpoint/2010/main" val="2195346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986B1F9-DFEC-483B-AE92-56276307B08D}" type="datetime1">
              <a:rPr lang="fr-FR" smtClean="0"/>
              <a:t>06/05/2024</a:t>
            </a:fld>
            <a:endParaRPr lang="fr-FR"/>
          </a:p>
        </p:txBody>
      </p:sp>
      <p:sp>
        <p:nvSpPr>
          <p:cNvPr id="6" name="Espace réservé du pied de page 5"/>
          <p:cNvSpPr>
            <a:spLocks noGrp="1"/>
          </p:cNvSpPr>
          <p:nvPr>
            <p:ph type="ftr" sz="quarter" idx="11"/>
          </p:nvPr>
        </p:nvSpPr>
        <p:spPr/>
        <p:txBody>
          <a:bodyPr/>
          <a:lstStyle/>
          <a:p>
            <a:r>
              <a:rPr lang="fr-FR"/>
              <a:t>HAPLUCIA &amp; LIT/Togo                     MARS 2021</a:t>
            </a:r>
          </a:p>
        </p:txBody>
      </p:sp>
      <p:sp>
        <p:nvSpPr>
          <p:cNvPr id="7" name="Espace réservé du numéro de diapositive 6"/>
          <p:cNvSpPr>
            <a:spLocks noGrp="1"/>
          </p:cNvSpPr>
          <p:nvPr>
            <p:ph type="sldNum" sz="quarter" idx="12"/>
          </p:nvPr>
        </p:nvSpPr>
        <p:spPr/>
        <p:txBody>
          <a:bodyPr/>
          <a:lstStyle/>
          <a:p>
            <a:fld id="{5B1337A9-56F1-4051-86DB-E16BDFF2F9DF}" type="slidenum">
              <a:rPr lang="fr-FR" smtClean="0"/>
              <a:t>‹N°›</a:t>
            </a:fld>
            <a:endParaRPr lang="fr-FR"/>
          </a:p>
        </p:txBody>
      </p:sp>
    </p:spTree>
    <p:extLst>
      <p:ext uri="{BB962C8B-B14F-4D97-AF65-F5344CB8AC3E}">
        <p14:creationId xmlns:p14="http://schemas.microsoft.com/office/powerpoint/2010/main" val="1616504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D23A7D-EBFA-4D57-A5ED-A7C24BFDE37D}" type="datetime1">
              <a:rPr lang="fr-FR" smtClean="0"/>
              <a:t>06/05/2024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HAPLUCIA &amp; LIT/Togo                     MARS 2021</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337A9-56F1-4051-86DB-E16BDFF2F9DF}" type="slidenum">
              <a:rPr lang="fr-FR" smtClean="0"/>
              <a:t>‹N°›</a:t>
            </a:fld>
            <a:endParaRPr lang="fr-FR"/>
          </a:p>
        </p:txBody>
      </p:sp>
    </p:spTree>
    <p:extLst>
      <p:ext uri="{BB962C8B-B14F-4D97-AF65-F5344CB8AC3E}">
        <p14:creationId xmlns:p14="http://schemas.microsoft.com/office/powerpoint/2010/main" val="1907085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3" name="Sous-titre 2"/>
          <p:cNvSpPr>
            <a:spLocks noGrp="1"/>
          </p:cNvSpPr>
          <p:nvPr>
            <p:ph type="subTitle" idx="1"/>
          </p:nvPr>
        </p:nvSpPr>
        <p:spPr>
          <a:xfrm>
            <a:off x="611560" y="1340768"/>
            <a:ext cx="8136904" cy="2304256"/>
          </a:xfrm>
          <a:ln w="76200">
            <a:solidFill>
              <a:srgbClr val="3333FF"/>
            </a:solidFill>
          </a:ln>
        </p:spPr>
        <p:style>
          <a:lnRef idx="2">
            <a:schemeClr val="accent1"/>
          </a:lnRef>
          <a:fillRef idx="1">
            <a:schemeClr val="lt1"/>
          </a:fillRef>
          <a:effectRef idx="0">
            <a:schemeClr val="accent1"/>
          </a:effectRef>
          <a:fontRef idx="minor">
            <a:schemeClr val="dk1"/>
          </a:fontRef>
        </p:style>
        <p:txBody>
          <a:bodyPr>
            <a:normAutofit/>
          </a:bodyPr>
          <a:lstStyle/>
          <a:p>
            <a:pPr>
              <a:spcBef>
                <a:spcPts val="0"/>
              </a:spcBef>
            </a:pPr>
            <a:endParaRPr lang="fr-FR" sz="2800" b="1" kern="500" dirty="0" smtClean="0">
              <a:solidFill>
                <a:srgbClr val="FF0000"/>
              </a:solidFill>
            </a:endParaRPr>
          </a:p>
          <a:p>
            <a:pPr>
              <a:spcBef>
                <a:spcPts val="0"/>
              </a:spcBef>
            </a:pPr>
            <a:endParaRPr lang="fr-FR" sz="300" b="1" kern="500" dirty="0">
              <a:solidFill>
                <a:srgbClr val="FF0000"/>
              </a:solidFill>
            </a:endParaRPr>
          </a:p>
          <a:p>
            <a:pPr>
              <a:spcBef>
                <a:spcPts val="0"/>
              </a:spcBef>
            </a:pPr>
            <a:r>
              <a:rPr lang="fr-FR" sz="2800" b="1" kern="500" dirty="0" smtClean="0">
                <a:solidFill>
                  <a:srgbClr val="FF0000"/>
                </a:solidFill>
              </a:rPr>
              <a:t>LA CORRUPTION:</a:t>
            </a:r>
            <a:endParaRPr lang="fr-FR" sz="2800" b="1" kern="500" dirty="0">
              <a:solidFill>
                <a:srgbClr val="FF0000"/>
              </a:solidFill>
            </a:endParaRPr>
          </a:p>
          <a:p>
            <a:pPr>
              <a:spcBef>
                <a:spcPts val="0"/>
              </a:spcBef>
            </a:pPr>
            <a:r>
              <a:rPr lang="fr-FR" sz="2800" b="1" kern="500" dirty="0" smtClean="0">
                <a:solidFill>
                  <a:srgbClr val="3333FF"/>
                </a:solidFill>
              </a:rPr>
              <a:t>Typologie</a:t>
            </a:r>
            <a:r>
              <a:rPr lang="fr-FR" sz="2800" b="1" kern="500" dirty="0">
                <a:solidFill>
                  <a:srgbClr val="3333FF"/>
                </a:solidFill>
              </a:rPr>
              <a:t>, </a:t>
            </a:r>
            <a:r>
              <a:rPr lang="fr-FR" sz="2800" b="1" kern="500" dirty="0" smtClean="0">
                <a:solidFill>
                  <a:srgbClr val="3333FF"/>
                </a:solidFill>
              </a:rPr>
              <a:t>manifestations, </a:t>
            </a:r>
            <a:r>
              <a:rPr lang="fr-FR" sz="2800" b="1" kern="500" dirty="0">
                <a:solidFill>
                  <a:srgbClr val="3333FF"/>
                </a:solidFill>
              </a:rPr>
              <a:t>causes et </a:t>
            </a:r>
            <a:r>
              <a:rPr lang="fr-FR" sz="2800" b="1" kern="500" dirty="0" smtClean="0">
                <a:solidFill>
                  <a:srgbClr val="3333FF"/>
                </a:solidFill>
              </a:rPr>
              <a:t>conséquences </a:t>
            </a:r>
            <a:endParaRPr lang="fr-FR" sz="2800" b="1" kern="500" dirty="0">
              <a:solidFill>
                <a:srgbClr val="3333FF"/>
              </a:solidFill>
            </a:endParaRPr>
          </a:p>
          <a:p>
            <a:r>
              <a:rPr lang="fr-FR" sz="2800" b="1" kern="500" dirty="0" smtClean="0">
                <a:solidFill>
                  <a:srgbClr val="FF0000"/>
                </a:solidFill>
              </a:rPr>
              <a:t>RÔLE DE LA SOCIÉTÉ CIVILE</a:t>
            </a:r>
            <a:endParaRPr lang="fr-FR" sz="2800" b="1" kern="500" dirty="0">
              <a:solidFill>
                <a:srgbClr val="FF0000"/>
              </a:solidFill>
            </a:endParaRPr>
          </a:p>
        </p:txBody>
      </p:sp>
      <p:sp>
        <p:nvSpPr>
          <p:cNvPr id="5" name="Espace réservé du pied de page 4"/>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4" name="ZoneTexte 3"/>
          <p:cNvSpPr txBox="1"/>
          <p:nvPr/>
        </p:nvSpPr>
        <p:spPr>
          <a:xfrm>
            <a:off x="395536" y="4509120"/>
            <a:ext cx="4176464" cy="1508105"/>
          </a:xfrm>
          <a:prstGeom prst="rect">
            <a:avLst/>
          </a:prstGeom>
          <a:noFill/>
        </p:spPr>
        <p:txBody>
          <a:bodyPr wrap="square" rtlCol="0">
            <a:spAutoFit/>
          </a:bodyPr>
          <a:lstStyle/>
          <a:p>
            <a:r>
              <a:rPr lang="fr-FR" b="1" dirty="0" smtClean="0"/>
              <a:t>Par : </a:t>
            </a:r>
            <a:r>
              <a:rPr lang="fr-FR" sz="2000" b="1" dirty="0" err="1" smtClean="0"/>
              <a:t>Abalo</a:t>
            </a:r>
            <a:r>
              <a:rPr lang="fr-FR" sz="2000" b="1" dirty="0" smtClean="0"/>
              <a:t> </a:t>
            </a:r>
            <a:r>
              <a:rPr lang="fr-FR" sz="2000" b="1" dirty="0" err="1" smtClean="0"/>
              <a:t>Essrom</a:t>
            </a:r>
            <a:r>
              <a:rPr lang="fr-FR" sz="2000" b="1" dirty="0" smtClean="0"/>
              <a:t> KATAROH</a:t>
            </a:r>
            <a:endParaRPr lang="fr-FR" b="1" dirty="0" smtClean="0"/>
          </a:p>
          <a:p>
            <a:r>
              <a:rPr lang="fr-FR" b="1" dirty="0"/>
              <a:t>-</a:t>
            </a:r>
            <a:r>
              <a:rPr lang="fr-FR" b="1" dirty="0" smtClean="0"/>
              <a:t>Consultant</a:t>
            </a:r>
          </a:p>
          <a:p>
            <a:r>
              <a:rPr lang="fr-FR" b="1" dirty="0" smtClean="0"/>
              <a:t>-Certifié du Département d’Etat américain </a:t>
            </a:r>
          </a:p>
          <a:p>
            <a:r>
              <a:rPr lang="fr-FR" b="1" dirty="0" smtClean="0"/>
              <a:t>en Bonne Gouvernance et Transparence</a:t>
            </a:r>
          </a:p>
          <a:p>
            <a:r>
              <a:rPr lang="fr-FR" b="1" dirty="0" smtClean="0"/>
              <a:t>-Président de la LIT/Tg</a:t>
            </a:r>
            <a:endParaRPr lang="fr-FR" b="1" dirty="0"/>
          </a:p>
        </p:txBody>
      </p:sp>
    </p:spTree>
    <p:extLst>
      <p:ext uri="{BB962C8B-B14F-4D97-AF65-F5344CB8AC3E}">
        <p14:creationId xmlns:p14="http://schemas.microsoft.com/office/powerpoint/2010/main" val="3153071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314262" y="1693222"/>
            <a:ext cx="2818656" cy="648072"/>
          </a:xfrm>
        </p:spPr>
        <p:txBody>
          <a:bodyPr anchor="ctr">
            <a:normAutofit/>
          </a:bodyPr>
          <a:lstStyle/>
          <a:p>
            <a:pPr marL="266700" indent="-266700" algn="just">
              <a:buFont typeface="+mj-lt"/>
              <a:buAutoNum type="arabicPeriod" startAt="4"/>
            </a:pPr>
            <a:r>
              <a:rPr lang="fr-FR" sz="2400" b="1" i="1" u="sng" dirty="0"/>
              <a:t>Le harcèlement</a:t>
            </a:r>
          </a:p>
        </p:txBody>
      </p:sp>
      <p:sp>
        <p:nvSpPr>
          <p:cNvPr id="4" name="Espace réservé du contenu 3"/>
          <p:cNvSpPr>
            <a:spLocks noGrp="1"/>
          </p:cNvSpPr>
          <p:nvPr>
            <p:ph sz="half" idx="2"/>
          </p:nvPr>
        </p:nvSpPr>
        <p:spPr>
          <a:xfrm>
            <a:off x="3142184" y="980728"/>
            <a:ext cx="5544616" cy="2836912"/>
          </a:xfrm>
        </p:spPr>
        <p:txBody>
          <a:bodyPr>
            <a:normAutofit/>
          </a:bodyPr>
          <a:lstStyle/>
          <a:p>
            <a:pPr marL="0" indent="0" algn="just">
              <a:buNone/>
            </a:pPr>
            <a:r>
              <a:rPr lang="fr-FR" sz="2000" dirty="0"/>
              <a:t>C’est un exemple des actes assimilés… Harceler, c’est soumettre à des attaques incessantes afin de vaincre, d’obtenir satisfaction, de réaliser un objectif.</a:t>
            </a:r>
          </a:p>
          <a:p>
            <a:pPr marL="0" indent="0" algn="just">
              <a:buNone/>
            </a:pPr>
            <a:endParaRPr lang="fr-FR" sz="800" dirty="0"/>
          </a:p>
          <a:p>
            <a:pPr marL="0" indent="0" algn="just">
              <a:buNone/>
            </a:pPr>
            <a:r>
              <a:rPr lang="fr-FR" sz="2000" dirty="0"/>
              <a:t>Il est souvent courant dans l’administration publique, dans les services d’Etat ou privé et notamment dans les établissement scolaires, de formations professionnelle et académique.</a:t>
            </a:r>
          </a:p>
          <a:p>
            <a:pPr marL="0" indent="0">
              <a:buNone/>
            </a:pPr>
            <a:endParaRPr lang="fr-FR" sz="1800" dirty="0"/>
          </a:p>
        </p:txBody>
      </p:sp>
      <p:sp>
        <p:nvSpPr>
          <p:cNvPr id="5" name="Espace réservé du pied de page 4"/>
          <p:cNvSpPr>
            <a:spLocks noGrp="1"/>
          </p:cNvSpPr>
          <p:nvPr>
            <p:ph type="ftr" sz="quarter" idx="11"/>
          </p:nvPr>
        </p:nvSpPr>
        <p:spPr>
          <a:xfrm>
            <a:off x="0" y="6408712"/>
            <a:ext cx="9144000" cy="476672"/>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6" name="Titre 1"/>
          <p:cNvSpPr>
            <a:spLocks noGrp="1"/>
          </p:cNvSpPr>
          <p:nvPr>
            <p:ph type="title"/>
          </p:nvPr>
        </p:nvSpPr>
        <p:spPr>
          <a:xfrm>
            <a:off x="314262" y="303874"/>
            <a:ext cx="8229600" cy="436370"/>
          </a:xfrm>
        </p:spPr>
        <p:txBody>
          <a:bodyPr>
            <a:normAutofit fontScale="90000"/>
          </a:bodyPr>
          <a:lstStyle/>
          <a:p>
            <a:pPr marL="361950" indent="-361950" algn="l">
              <a:buFont typeface="+mj-lt"/>
              <a:buAutoNum type="alphaUcPeriod" startAt="2"/>
            </a:pPr>
            <a:r>
              <a:rPr lang="fr-FR" sz="2400" b="1" u="sng" dirty="0">
                <a:solidFill>
                  <a:srgbClr val="FF0000"/>
                </a:solidFill>
              </a:rPr>
              <a:t>Manifestations (FIN)</a:t>
            </a:r>
            <a:endParaRPr lang="fr-FR" sz="2400" dirty="0"/>
          </a:p>
        </p:txBody>
      </p:sp>
      <p:sp>
        <p:nvSpPr>
          <p:cNvPr id="2" name="ZoneTexte 1"/>
          <p:cNvSpPr txBox="1"/>
          <p:nvPr/>
        </p:nvSpPr>
        <p:spPr>
          <a:xfrm>
            <a:off x="251520" y="3964449"/>
            <a:ext cx="2952328" cy="1200329"/>
          </a:xfrm>
          <a:prstGeom prst="rect">
            <a:avLst/>
          </a:prstGeom>
          <a:noFill/>
        </p:spPr>
        <p:txBody>
          <a:bodyPr wrap="square" rtlCol="0">
            <a:spAutoFit/>
          </a:bodyPr>
          <a:lstStyle/>
          <a:p>
            <a:r>
              <a:rPr lang="fr-FR" sz="2400" b="1" i="1" dirty="0"/>
              <a:t>5. </a:t>
            </a:r>
            <a:r>
              <a:rPr lang="fr-FR" sz="2400" b="1" i="1" u="sng" dirty="0"/>
              <a:t>Les détournements de biens et fonds publics</a:t>
            </a:r>
          </a:p>
        </p:txBody>
      </p:sp>
      <p:sp>
        <p:nvSpPr>
          <p:cNvPr id="8" name="ZoneTexte 7"/>
          <p:cNvSpPr txBox="1"/>
          <p:nvPr/>
        </p:nvSpPr>
        <p:spPr>
          <a:xfrm>
            <a:off x="3203848" y="3789040"/>
            <a:ext cx="5544616" cy="1908215"/>
          </a:xfrm>
          <a:prstGeom prst="rect">
            <a:avLst/>
          </a:prstGeom>
          <a:noFill/>
        </p:spPr>
        <p:txBody>
          <a:bodyPr wrap="square" rtlCol="0">
            <a:spAutoFit/>
          </a:bodyPr>
          <a:lstStyle/>
          <a:p>
            <a:pPr algn="just"/>
            <a:r>
              <a:rPr lang="fr-FR" sz="2000" dirty="0"/>
              <a:t>C’est une pratique qui consiste à utiliser à des fins personnelles, le matériel ou des fonds appartenant à l’administration publique: bien fréquente dans la haute administration, dans les collectivités locales et territoriales…</a:t>
            </a:r>
          </a:p>
          <a:p>
            <a:pPr algn="just"/>
            <a:endParaRPr lang="fr-FR" dirty="0"/>
          </a:p>
        </p:txBody>
      </p:sp>
      <p:sp>
        <p:nvSpPr>
          <p:cNvPr id="9" name="ZoneTexte 8"/>
          <p:cNvSpPr txBox="1"/>
          <p:nvPr/>
        </p:nvSpPr>
        <p:spPr>
          <a:xfrm>
            <a:off x="179512" y="5597643"/>
            <a:ext cx="8280920" cy="369332"/>
          </a:xfrm>
          <a:prstGeom prst="rect">
            <a:avLst/>
          </a:prstGeom>
          <a:noFill/>
        </p:spPr>
        <p:txBody>
          <a:bodyPr wrap="square" rtlCol="0">
            <a:spAutoFit/>
          </a:bodyPr>
          <a:lstStyle/>
          <a:p>
            <a:r>
              <a:rPr lang="fr-FR" b="1" i="1" dirty="0"/>
              <a:t>Ces exemples sont loin d’être exhaustifs</a:t>
            </a:r>
            <a:r>
              <a:rPr lang="fr-FR" dirty="0"/>
              <a:t>; il y a bien d’autre qu’on pourrait relever</a:t>
            </a:r>
          </a:p>
        </p:txBody>
      </p:sp>
    </p:spTree>
    <p:extLst>
      <p:ext uri="{BB962C8B-B14F-4D97-AF65-F5344CB8AC3E}">
        <p14:creationId xmlns:p14="http://schemas.microsoft.com/office/powerpoint/2010/main" val="1820163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76722" y="188640"/>
            <a:ext cx="8229600" cy="576064"/>
          </a:xfrm>
        </p:spPr>
        <p:txBody>
          <a:bodyPr>
            <a:normAutofit/>
          </a:bodyPr>
          <a:lstStyle/>
          <a:p>
            <a:pPr algn="l"/>
            <a:r>
              <a:rPr lang="fr-FR" sz="2800" b="1" dirty="0">
                <a:solidFill>
                  <a:srgbClr val="3333FF"/>
                </a:solidFill>
              </a:rPr>
              <a:t>III- L’AMPLEUR DU FLÉAU CHEZ NOUS</a:t>
            </a:r>
          </a:p>
        </p:txBody>
      </p:sp>
      <p:sp>
        <p:nvSpPr>
          <p:cNvPr id="3" name="Espace réservé du contenu 2"/>
          <p:cNvSpPr>
            <a:spLocks noGrp="1"/>
          </p:cNvSpPr>
          <p:nvPr>
            <p:ph idx="1"/>
          </p:nvPr>
        </p:nvSpPr>
        <p:spPr>
          <a:xfrm>
            <a:off x="457200" y="764704"/>
            <a:ext cx="8229600" cy="5184576"/>
          </a:xfrm>
        </p:spPr>
        <p:txBody>
          <a:bodyPr>
            <a:noAutofit/>
          </a:bodyPr>
          <a:lstStyle/>
          <a:p>
            <a:pPr marL="0" indent="0" algn="just">
              <a:buNone/>
            </a:pPr>
            <a:r>
              <a:rPr lang="fr-FR" sz="2400" dirty="0"/>
              <a:t>Le phénomène est vraiment endémique chez nous au TOGO, au regard des manifestations</a:t>
            </a:r>
            <a:r>
              <a:rPr lang="fr-FR" sz="2400" dirty="0" smtClean="0"/>
              <a:t>.</a:t>
            </a:r>
          </a:p>
          <a:p>
            <a:pPr marL="0" indent="0" algn="just">
              <a:buNone/>
            </a:pPr>
            <a:endParaRPr lang="fr-FR" sz="2000" dirty="0"/>
          </a:p>
          <a:p>
            <a:pPr marL="0" indent="0" algn="just">
              <a:buNone/>
            </a:pPr>
            <a:r>
              <a:rPr lang="fr-FR" sz="2400" dirty="0"/>
              <a:t>Selon plusieurs données dont l’IPC de TI, notre pays, depuis 2007 à nos jours, n’obtient que des scores constamment inférieurs à la moyenne; avec </a:t>
            </a:r>
            <a:r>
              <a:rPr lang="fr-FR" sz="2400" dirty="0" smtClean="0"/>
              <a:t>en 2023 un meilleur </a:t>
            </a:r>
            <a:r>
              <a:rPr lang="fr-FR" sz="2400" dirty="0"/>
              <a:t>score de </a:t>
            </a:r>
            <a:r>
              <a:rPr lang="fr-FR" sz="2400" dirty="0" smtClean="0"/>
              <a:t>31/100 </a:t>
            </a:r>
            <a:r>
              <a:rPr lang="fr-FR" sz="2400" dirty="0"/>
              <a:t>marquant </a:t>
            </a:r>
            <a:r>
              <a:rPr lang="fr-FR" sz="2400" dirty="0" smtClean="0"/>
              <a:t>un léger progrès dans nos </a:t>
            </a:r>
            <a:r>
              <a:rPr lang="fr-FR" sz="2400" dirty="0"/>
              <a:t>différentes </a:t>
            </a:r>
            <a:r>
              <a:rPr lang="fr-FR" sz="2400" dirty="0" smtClean="0"/>
              <a:t>oscillations entre 24 </a:t>
            </a:r>
            <a:r>
              <a:rPr lang="fr-FR" sz="2400" dirty="0"/>
              <a:t>et </a:t>
            </a:r>
            <a:r>
              <a:rPr lang="fr-FR" sz="2400" dirty="0" smtClean="0"/>
              <a:t>30/100.</a:t>
            </a:r>
            <a:endParaRPr lang="fr-FR" sz="2400" dirty="0"/>
          </a:p>
          <a:p>
            <a:pPr marL="0" indent="0" algn="just">
              <a:buNone/>
            </a:pPr>
            <a:r>
              <a:rPr lang="fr-FR" sz="2400" dirty="0" smtClean="0"/>
              <a:t>Sur </a:t>
            </a:r>
            <a:r>
              <a:rPr lang="fr-FR" sz="2400" dirty="0"/>
              <a:t>plus de dix ans, il n’y a pas eu d’évolution significative; 2007:23/100; 2008: 27/100; 2009: 28/100; 2010 et 2011: 24/100; 2012: 30/100; 2013 et 2014: 29/100, 2015, 2016 et 2017: 32/100 ,2018: 30/100 et 2019: </a:t>
            </a:r>
            <a:r>
              <a:rPr lang="fr-FR" sz="2400" dirty="0" smtClean="0"/>
              <a:t>29/100, 2020</a:t>
            </a:r>
            <a:r>
              <a:rPr lang="fr-FR" sz="2400" dirty="0"/>
              <a:t>: </a:t>
            </a:r>
            <a:r>
              <a:rPr lang="fr-FR" sz="2400" dirty="0" smtClean="0"/>
              <a:t>29/100, 2021: 30/100, 2022: 30/100 et 2023: 31</a:t>
            </a:r>
            <a:r>
              <a:rPr lang="fr-FR" sz="2400" dirty="0"/>
              <a:t>/100</a:t>
            </a:r>
            <a:r>
              <a:rPr lang="fr-FR" sz="2400" dirty="0" smtClean="0"/>
              <a:t>…</a:t>
            </a:r>
            <a:endParaRPr lang="fr-FR" sz="2400" dirty="0"/>
          </a:p>
          <a:p>
            <a:pPr marL="0" indent="0" algn="just">
              <a:buNone/>
            </a:pPr>
            <a:endParaRPr lang="fr-FR" sz="2400" dirty="0"/>
          </a:p>
        </p:txBody>
      </p:sp>
      <p:sp>
        <p:nvSpPr>
          <p:cNvPr id="5" name="Espace réservé du pied de page 4"/>
          <p:cNvSpPr>
            <a:spLocks noGrp="1"/>
          </p:cNvSpPr>
          <p:nvPr>
            <p:ph type="ftr" sz="quarter" idx="11"/>
          </p:nvPr>
        </p:nvSpPr>
        <p:spPr>
          <a:xfrm>
            <a:off x="0" y="6383734"/>
            <a:ext cx="9144000" cy="501650"/>
          </a:xfrm>
          <a:solidFill>
            <a:srgbClr val="92D050"/>
          </a:solidFill>
          <a:ln>
            <a:noFill/>
          </a:ln>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2737803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Espace réservé du pied de page 3">
            <a:extLst>
              <a:ext uri="{FF2B5EF4-FFF2-40B4-BE49-F238E27FC236}">
                <a16:creationId xmlns="" xmlns:a16="http://schemas.microsoft.com/office/drawing/2014/main" id="{FF179B65-7724-438A-A7D6-775267B827E9}"/>
              </a:ext>
            </a:extLst>
          </p:cNvPr>
          <p:cNvSpPr>
            <a:spLocks noGrp="1"/>
          </p:cNvSpPr>
          <p:nvPr>
            <p:ph type="ftr" sz="quarter" idx="11"/>
          </p:nvPr>
        </p:nvSpPr>
        <p:spPr>
          <a:xfrm>
            <a:off x="0" y="6381329"/>
            <a:ext cx="9144000" cy="504056"/>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6" name="ZoneTexte 5">
            <a:extLst>
              <a:ext uri="{FF2B5EF4-FFF2-40B4-BE49-F238E27FC236}">
                <a16:creationId xmlns="" xmlns:a16="http://schemas.microsoft.com/office/drawing/2014/main" id="{1307A4BB-62EC-4CF8-83C2-A07521E6FA9E}"/>
              </a:ext>
            </a:extLst>
          </p:cNvPr>
          <p:cNvSpPr txBox="1"/>
          <p:nvPr/>
        </p:nvSpPr>
        <p:spPr>
          <a:xfrm>
            <a:off x="323528" y="260648"/>
            <a:ext cx="8496944" cy="923330"/>
          </a:xfrm>
          <a:prstGeom prst="rect">
            <a:avLst/>
          </a:prstGeom>
          <a:noFill/>
        </p:spPr>
        <p:txBody>
          <a:bodyPr wrap="square">
            <a:spAutoFit/>
          </a:bodyPr>
          <a:lstStyle/>
          <a:p>
            <a:pPr marL="0" indent="0" algn="just">
              <a:buNone/>
            </a:pPr>
            <a:r>
              <a:rPr lang="fr-FR" sz="1800" dirty="0"/>
              <a:t>Tableau synoptique de ces différents scores</a:t>
            </a:r>
            <a:r>
              <a:rPr lang="fr-FR" sz="1800" dirty="0" smtClean="0"/>
              <a:t>:</a:t>
            </a:r>
          </a:p>
          <a:p>
            <a:pPr marL="0" indent="0" algn="just">
              <a:buNone/>
            </a:pPr>
            <a:endParaRPr lang="fr-FR" dirty="0"/>
          </a:p>
          <a:p>
            <a:pPr marL="0" indent="0" algn="just">
              <a:buNone/>
            </a:pPr>
            <a:endParaRPr lang="fr-FR" sz="1800" dirty="0"/>
          </a:p>
        </p:txBody>
      </p:sp>
      <p:graphicFrame>
        <p:nvGraphicFramePr>
          <p:cNvPr id="2" name="Tableau 1"/>
          <p:cNvGraphicFramePr>
            <a:graphicFrameLocks noGrp="1"/>
          </p:cNvGraphicFramePr>
          <p:nvPr>
            <p:extLst>
              <p:ext uri="{D42A27DB-BD31-4B8C-83A1-F6EECF244321}">
                <p14:modId xmlns:p14="http://schemas.microsoft.com/office/powerpoint/2010/main" val="866601400"/>
              </p:ext>
            </p:extLst>
          </p:nvPr>
        </p:nvGraphicFramePr>
        <p:xfrm>
          <a:off x="467550" y="1412776"/>
          <a:ext cx="7754750" cy="2880320"/>
        </p:xfrm>
        <a:graphic>
          <a:graphicData uri="http://schemas.openxmlformats.org/drawingml/2006/table">
            <a:tbl>
              <a:tblPr firstRow="1" bandRow="1">
                <a:tableStyleId>{5C22544A-7EE6-4342-B048-85BDC9FD1C3A}</a:tableStyleId>
              </a:tblPr>
              <a:tblGrid>
                <a:gridCol w="576058"/>
                <a:gridCol w="422276"/>
                <a:gridCol w="422276"/>
                <a:gridCol w="422276"/>
                <a:gridCol w="422276"/>
                <a:gridCol w="422276"/>
                <a:gridCol w="422276"/>
                <a:gridCol w="422276"/>
                <a:gridCol w="422276"/>
                <a:gridCol w="422276"/>
                <a:gridCol w="422276"/>
                <a:gridCol w="422276"/>
                <a:gridCol w="422276"/>
                <a:gridCol w="422276"/>
                <a:gridCol w="422276"/>
                <a:gridCol w="422276"/>
                <a:gridCol w="422276"/>
                <a:gridCol w="422276"/>
              </a:tblGrid>
              <a:tr h="720080">
                <a:tc>
                  <a:txBody>
                    <a:bodyPr/>
                    <a:lstStyle/>
                    <a:p>
                      <a:pPr algn="ctr"/>
                      <a:r>
                        <a:rPr lang="fr-FR" sz="1200" dirty="0" smtClean="0"/>
                        <a:t>Année </a:t>
                      </a:r>
                      <a:endParaRPr lang="fr-FR" sz="1200" dirty="0"/>
                    </a:p>
                  </a:txBody>
                  <a:tcPr vert="vert270" anchor="ctr"/>
                </a:tc>
                <a:tc>
                  <a:txBody>
                    <a:bodyPr/>
                    <a:lstStyle/>
                    <a:p>
                      <a:pPr algn="ctr"/>
                      <a:r>
                        <a:rPr lang="fr-FR" sz="1200" dirty="0" smtClean="0"/>
                        <a:t>2007</a:t>
                      </a:r>
                      <a:endParaRPr lang="fr-FR" sz="1200" dirty="0"/>
                    </a:p>
                  </a:txBody>
                  <a:tcPr vert="vert270" anchor="ctr"/>
                </a:tc>
                <a:tc>
                  <a:txBody>
                    <a:bodyPr/>
                    <a:lstStyle/>
                    <a:p>
                      <a:pPr algn="ctr"/>
                      <a:r>
                        <a:rPr lang="fr-FR" sz="1200" dirty="0" smtClean="0"/>
                        <a:t>2008</a:t>
                      </a:r>
                      <a:endParaRPr lang="fr-FR" sz="1200" dirty="0"/>
                    </a:p>
                  </a:txBody>
                  <a:tcPr vert="vert270" anchor="ctr"/>
                </a:tc>
                <a:tc>
                  <a:txBody>
                    <a:bodyPr/>
                    <a:lstStyle/>
                    <a:p>
                      <a:pPr algn="ctr"/>
                      <a:r>
                        <a:rPr lang="fr-FR" sz="1200" dirty="0" smtClean="0"/>
                        <a:t>2009</a:t>
                      </a:r>
                      <a:endParaRPr lang="fr-FR" sz="1200" dirty="0"/>
                    </a:p>
                  </a:txBody>
                  <a:tcPr vert="vert270" anchor="ctr"/>
                </a:tc>
                <a:tc>
                  <a:txBody>
                    <a:bodyPr/>
                    <a:lstStyle/>
                    <a:p>
                      <a:pPr algn="ctr"/>
                      <a:r>
                        <a:rPr lang="fr-FR" sz="1200" dirty="0" smtClean="0"/>
                        <a:t>2010</a:t>
                      </a:r>
                      <a:endParaRPr lang="fr-FR" sz="1200" dirty="0"/>
                    </a:p>
                  </a:txBody>
                  <a:tcPr vert="vert270" anchor="ctr"/>
                </a:tc>
                <a:tc>
                  <a:txBody>
                    <a:bodyPr/>
                    <a:lstStyle/>
                    <a:p>
                      <a:pPr algn="ctr"/>
                      <a:r>
                        <a:rPr lang="fr-FR" sz="1200" dirty="0" smtClean="0"/>
                        <a:t>2011</a:t>
                      </a:r>
                      <a:endParaRPr lang="fr-FR" sz="1200" dirty="0"/>
                    </a:p>
                  </a:txBody>
                  <a:tcPr vert="vert270" anchor="ctr"/>
                </a:tc>
                <a:tc>
                  <a:txBody>
                    <a:bodyPr/>
                    <a:lstStyle/>
                    <a:p>
                      <a:pPr algn="ctr"/>
                      <a:r>
                        <a:rPr lang="fr-FR" sz="1200" dirty="0" smtClean="0"/>
                        <a:t>2012</a:t>
                      </a:r>
                      <a:endParaRPr lang="fr-FR" sz="1200" dirty="0"/>
                    </a:p>
                  </a:txBody>
                  <a:tcPr vert="vert270" anchor="ctr"/>
                </a:tc>
                <a:tc>
                  <a:txBody>
                    <a:bodyPr/>
                    <a:lstStyle/>
                    <a:p>
                      <a:pPr algn="ctr"/>
                      <a:r>
                        <a:rPr lang="fr-FR" sz="1200" dirty="0" smtClean="0"/>
                        <a:t>2013</a:t>
                      </a:r>
                      <a:endParaRPr lang="fr-FR" sz="1200" dirty="0"/>
                    </a:p>
                  </a:txBody>
                  <a:tcPr vert="vert270" anchor="ctr"/>
                </a:tc>
                <a:tc>
                  <a:txBody>
                    <a:bodyPr/>
                    <a:lstStyle/>
                    <a:p>
                      <a:pPr algn="ctr"/>
                      <a:r>
                        <a:rPr lang="fr-FR" sz="1200" dirty="0" smtClean="0"/>
                        <a:t>2014</a:t>
                      </a:r>
                      <a:endParaRPr lang="fr-FR" sz="1200" dirty="0"/>
                    </a:p>
                  </a:txBody>
                  <a:tcPr vert="vert270" anchor="ctr"/>
                </a:tc>
                <a:tc>
                  <a:txBody>
                    <a:bodyPr/>
                    <a:lstStyle/>
                    <a:p>
                      <a:pPr algn="ctr"/>
                      <a:r>
                        <a:rPr lang="fr-FR" sz="1200" dirty="0" smtClean="0"/>
                        <a:t>2015</a:t>
                      </a:r>
                      <a:endParaRPr lang="fr-FR" sz="1200" dirty="0"/>
                    </a:p>
                  </a:txBody>
                  <a:tcPr vert="vert270" anchor="ctr"/>
                </a:tc>
                <a:tc>
                  <a:txBody>
                    <a:bodyPr/>
                    <a:lstStyle/>
                    <a:p>
                      <a:pPr algn="ctr"/>
                      <a:r>
                        <a:rPr lang="fr-FR" sz="1200" dirty="0" smtClean="0"/>
                        <a:t>2016</a:t>
                      </a:r>
                      <a:endParaRPr lang="fr-FR" sz="1200" dirty="0"/>
                    </a:p>
                  </a:txBody>
                  <a:tcPr vert="vert270" anchor="ctr"/>
                </a:tc>
                <a:tc>
                  <a:txBody>
                    <a:bodyPr/>
                    <a:lstStyle/>
                    <a:p>
                      <a:pPr algn="ctr"/>
                      <a:r>
                        <a:rPr lang="fr-FR" sz="1200" dirty="0" smtClean="0"/>
                        <a:t>2017</a:t>
                      </a:r>
                      <a:endParaRPr lang="fr-FR" sz="1200" dirty="0"/>
                    </a:p>
                  </a:txBody>
                  <a:tcPr vert="vert270" anchor="ctr"/>
                </a:tc>
                <a:tc>
                  <a:txBody>
                    <a:bodyPr/>
                    <a:lstStyle/>
                    <a:p>
                      <a:pPr algn="ctr"/>
                      <a:r>
                        <a:rPr lang="fr-FR" sz="1200" dirty="0" smtClean="0"/>
                        <a:t>2018</a:t>
                      </a:r>
                      <a:endParaRPr lang="fr-FR" sz="1200" dirty="0"/>
                    </a:p>
                  </a:txBody>
                  <a:tcPr vert="vert270" anchor="ctr"/>
                </a:tc>
                <a:tc>
                  <a:txBody>
                    <a:bodyPr/>
                    <a:lstStyle/>
                    <a:p>
                      <a:pPr algn="ctr"/>
                      <a:r>
                        <a:rPr lang="fr-FR" sz="1200" dirty="0" smtClean="0"/>
                        <a:t>2019</a:t>
                      </a:r>
                      <a:endParaRPr lang="fr-FR" sz="1200" dirty="0"/>
                    </a:p>
                  </a:txBody>
                  <a:tcPr vert="vert270" anchor="ctr"/>
                </a:tc>
                <a:tc>
                  <a:txBody>
                    <a:bodyPr/>
                    <a:lstStyle/>
                    <a:p>
                      <a:pPr algn="ctr"/>
                      <a:r>
                        <a:rPr lang="fr-FR" sz="1200" dirty="0" smtClean="0"/>
                        <a:t>2020</a:t>
                      </a:r>
                      <a:endParaRPr lang="fr-FR" sz="1200" dirty="0"/>
                    </a:p>
                  </a:txBody>
                  <a:tcPr vert="vert270" anchor="ctr"/>
                </a:tc>
                <a:tc>
                  <a:txBody>
                    <a:bodyPr/>
                    <a:lstStyle/>
                    <a:p>
                      <a:pPr algn="ctr"/>
                      <a:r>
                        <a:rPr lang="fr-FR" sz="1200" dirty="0" smtClean="0"/>
                        <a:t>2021</a:t>
                      </a:r>
                      <a:endParaRPr lang="fr-FR" sz="1200" dirty="0"/>
                    </a:p>
                  </a:txBody>
                  <a:tcPr vert="vert270" anchor="ctr"/>
                </a:tc>
                <a:tc>
                  <a:txBody>
                    <a:bodyPr/>
                    <a:lstStyle/>
                    <a:p>
                      <a:pPr algn="ctr"/>
                      <a:r>
                        <a:rPr lang="fr-FR" sz="1200" dirty="0" smtClean="0"/>
                        <a:t>2022</a:t>
                      </a:r>
                      <a:endParaRPr lang="fr-FR" sz="1200" dirty="0"/>
                    </a:p>
                  </a:txBody>
                  <a:tcPr vert="vert270" anchor="ctr"/>
                </a:tc>
                <a:tc>
                  <a:txBody>
                    <a:bodyPr/>
                    <a:lstStyle/>
                    <a:p>
                      <a:pPr algn="ctr"/>
                      <a:r>
                        <a:rPr lang="fr-FR" sz="1200" dirty="0" smtClean="0"/>
                        <a:t>2023</a:t>
                      </a:r>
                      <a:endParaRPr lang="fr-FR" sz="1200" dirty="0"/>
                    </a:p>
                  </a:txBody>
                  <a:tcPr vert="vert270" anchor="ctr"/>
                </a:tc>
              </a:tr>
              <a:tr h="720080">
                <a:tc>
                  <a:txBody>
                    <a:bodyPr/>
                    <a:lstStyle/>
                    <a:p>
                      <a:pPr algn="ctr"/>
                      <a:r>
                        <a:rPr lang="fr-FR" sz="1200" dirty="0" smtClean="0"/>
                        <a:t>Score </a:t>
                      </a:r>
                      <a:endParaRPr lang="fr-FR" sz="1200" dirty="0"/>
                    </a:p>
                  </a:txBody>
                  <a:tcPr vert="vert270" anchor="ctr"/>
                </a:tc>
                <a:tc>
                  <a:txBody>
                    <a:bodyPr/>
                    <a:lstStyle/>
                    <a:p>
                      <a:pPr algn="ctr"/>
                      <a:r>
                        <a:rPr lang="fr-FR" sz="1200" dirty="0" smtClean="0"/>
                        <a:t>23</a:t>
                      </a:r>
                      <a:endParaRPr lang="fr-FR" sz="1200" dirty="0"/>
                    </a:p>
                  </a:txBody>
                  <a:tcPr anchor="ctr"/>
                </a:tc>
                <a:tc>
                  <a:txBody>
                    <a:bodyPr/>
                    <a:lstStyle/>
                    <a:p>
                      <a:pPr algn="ctr"/>
                      <a:r>
                        <a:rPr lang="fr-FR" sz="1200" dirty="0" smtClean="0"/>
                        <a:t>27</a:t>
                      </a:r>
                      <a:endParaRPr lang="fr-FR" sz="1200" dirty="0"/>
                    </a:p>
                  </a:txBody>
                  <a:tcPr anchor="ctr"/>
                </a:tc>
                <a:tc>
                  <a:txBody>
                    <a:bodyPr/>
                    <a:lstStyle/>
                    <a:p>
                      <a:pPr algn="ctr"/>
                      <a:r>
                        <a:rPr lang="fr-FR" sz="1200" dirty="0" smtClean="0"/>
                        <a:t>28</a:t>
                      </a:r>
                      <a:endParaRPr lang="fr-FR" sz="1200" dirty="0"/>
                    </a:p>
                  </a:txBody>
                  <a:tcPr anchor="ctr"/>
                </a:tc>
                <a:tc>
                  <a:txBody>
                    <a:bodyPr/>
                    <a:lstStyle/>
                    <a:p>
                      <a:pPr algn="ctr"/>
                      <a:r>
                        <a:rPr lang="fr-FR" sz="1200" dirty="0" smtClean="0"/>
                        <a:t>24</a:t>
                      </a:r>
                      <a:endParaRPr lang="fr-FR" sz="1200" dirty="0"/>
                    </a:p>
                  </a:txBody>
                  <a:tcPr anchor="ctr"/>
                </a:tc>
                <a:tc>
                  <a:txBody>
                    <a:bodyPr/>
                    <a:lstStyle/>
                    <a:p>
                      <a:pPr algn="ctr"/>
                      <a:r>
                        <a:rPr lang="fr-FR" sz="1200" dirty="0" smtClean="0"/>
                        <a:t>24</a:t>
                      </a:r>
                      <a:endParaRPr lang="fr-FR" sz="1200" dirty="0"/>
                    </a:p>
                  </a:txBody>
                  <a:tcPr anchor="ctr"/>
                </a:tc>
                <a:tc>
                  <a:txBody>
                    <a:bodyPr/>
                    <a:lstStyle/>
                    <a:p>
                      <a:pPr algn="ctr"/>
                      <a:r>
                        <a:rPr lang="fr-FR" sz="1200" dirty="0" smtClean="0"/>
                        <a:t>30</a:t>
                      </a:r>
                      <a:endParaRPr lang="fr-FR" sz="1200" dirty="0"/>
                    </a:p>
                  </a:txBody>
                  <a:tcPr anchor="ctr"/>
                </a:tc>
                <a:tc>
                  <a:txBody>
                    <a:bodyPr/>
                    <a:lstStyle/>
                    <a:p>
                      <a:pPr algn="ctr"/>
                      <a:r>
                        <a:rPr lang="fr-FR" sz="1200" dirty="0" smtClean="0"/>
                        <a:t>29</a:t>
                      </a:r>
                      <a:endParaRPr lang="fr-FR" sz="1200" dirty="0"/>
                    </a:p>
                  </a:txBody>
                  <a:tcPr anchor="ctr"/>
                </a:tc>
                <a:tc>
                  <a:txBody>
                    <a:bodyPr/>
                    <a:lstStyle/>
                    <a:p>
                      <a:pPr algn="ctr"/>
                      <a:r>
                        <a:rPr lang="fr-FR" sz="1200" dirty="0" smtClean="0"/>
                        <a:t>29</a:t>
                      </a:r>
                      <a:endParaRPr lang="fr-FR" sz="1200" dirty="0"/>
                    </a:p>
                  </a:txBody>
                  <a:tcPr anchor="ctr"/>
                </a:tc>
                <a:tc>
                  <a:txBody>
                    <a:bodyPr/>
                    <a:lstStyle/>
                    <a:p>
                      <a:pPr algn="ctr"/>
                      <a:r>
                        <a:rPr lang="fr-FR" sz="1200" dirty="0" smtClean="0"/>
                        <a:t>32</a:t>
                      </a:r>
                      <a:endParaRPr lang="fr-FR" sz="1200" dirty="0"/>
                    </a:p>
                  </a:txBody>
                  <a:tcPr anchor="ctr"/>
                </a:tc>
                <a:tc>
                  <a:txBody>
                    <a:bodyPr/>
                    <a:lstStyle/>
                    <a:p>
                      <a:pPr algn="ctr"/>
                      <a:r>
                        <a:rPr lang="fr-FR" sz="1200" dirty="0" smtClean="0"/>
                        <a:t>32</a:t>
                      </a:r>
                      <a:endParaRPr lang="fr-FR" sz="1200" dirty="0"/>
                    </a:p>
                  </a:txBody>
                  <a:tcPr anchor="ctr"/>
                </a:tc>
                <a:tc>
                  <a:txBody>
                    <a:bodyPr/>
                    <a:lstStyle/>
                    <a:p>
                      <a:pPr algn="ctr"/>
                      <a:r>
                        <a:rPr lang="fr-FR" sz="1200" dirty="0" smtClean="0"/>
                        <a:t>32</a:t>
                      </a:r>
                      <a:endParaRPr lang="fr-FR" sz="1200" dirty="0"/>
                    </a:p>
                  </a:txBody>
                  <a:tcPr anchor="ctr"/>
                </a:tc>
                <a:tc>
                  <a:txBody>
                    <a:bodyPr/>
                    <a:lstStyle/>
                    <a:p>
                      <a:pPr algn="ctr"/>
                      <a:r>
                        <a:rPr lang="fr-FR" sz="1200" dirty="0" smtClean="0"/>
                        <a:t>30</a:t>
                      </a:r>
                      <a:endParaRPr lang="fr-FR" sz="1200" dirty="0"/>
                    </a:p>
                  </a:txBody>
                  <a:tcPr anchor="ctr"/>
                </a:tc>
                <a:tc>
                  <a:txBody>
                    <a:bodyPr/>
                    <a:lstStyle/>
                    <a:p>
                      <a:pPr algn="ctr"/>
                      <a:r>
                        <a:rPr lang="fr-FR" sz="1200" dirty="0" smtClean="0"/>
                        <a:t>29</a:t>
                      </a:r>
                      <a:endParaRPr lang="fr-FR" sz="1200" dirty="0"/>
                    </a:p>
                  </a:txBody>
                  <a:tcPr anchor="ctr"/>
                </a:tc>
                <a:tc>
                  <a:txBody>
                    <a:bodyPr/>
                    <a:lstStyle/>
                    <a:p>
                      <a:pPr algn="ctr"/>
                      <a:r>
                        <a:rPr lang="fr-FR" sz="1200" dirty="0" smtClean="0"/>
                        <a:t>29</a:t>
                      </a:r>
                      <a:endParaRPr lang="fr-FR" sz="1200" dirty="0"/>
                    </a:p>
                  </a:txBody>
                  <a:tcPr anchor="ctr"/>
                </a:tc>
                <a:tc>
                  <a:txBody>
                    <a:bodyPr/>
                    <a:lstStyle/>
                    <a:p>
                      <a:pPr algn="ctr"/>
                      <a:r>
                        <a:rPr lang="fr-FR" sz="1200" dirty="0" smtClean="0"/>
                        <a:t>30</a:t>
                      </a:r>
                      <a:endParaRPr lang="fr-FR" sz="1200" dirty="0"/>
                    </a:p>
                  </a:txBody>
                  <a:tcPr anchor="ctr"/>
                </a:tc>
                <a:tc>
                  <a:txBody>
                    <a:bodyPr/>
                    <a:lstStyle/>
                    <a:p>
                      <a:pPr algn="ctr"/>
                      <a:r>
                        <a:rPr lang="fr-FR" sz="1200" dirty="0" smtClean="0"/>
                        <a:t>30</a:t>
                      </a:r>
                      <a:endParaRPr lang="fr-FR" sz="1200" dirty="0"/>
                    </a:p>
                  </a:txBody>
                  <a:tcPr anchor="ctr"/>
                </a:tc>
                <a:tc>
                  <a:txBody>
                    <a:bodyPr/>
                    <a:lstStyle/>
                    <a:p>
                      <a:pPr algn="ctr"/>
                      <a:r>
                        <a:rPr lang="fr-FR" sz="1200" dirty="0" smtClean="0"/>
                        <a:t>31</a:t>
                      </a:r>
                      <a:endParaRPr lang="fr-FR" sz="1200" dirty="0"/>
                    </a:p>
                  </a:txBody>
                  <a:tcPr anchor="ctr"/>
                </a:tc>
              </a:tr>
              <a:tr h="720080">
                <a:tc>
                  <a:txBody>
                    <a:bodyPr/>
                    <a:lstStyle/>
                    <a:p>
                      <a:pPr algn="ctr"/>
                      <a:r>
                        <a:rPr lang="fr-FR" sz="1200" dirty="0" smtClean="0"/>
                        <a:t>Rang </a:t>
                      </a:r>
                      <a:endParaRPr lang="fr-FR" sz="1200" dirty="0"/>
                    </a:p>
                  </a:txBody>
                  <a:tcPr vert="vert270" anchor="ctr"/>
                </a:tc>
                <a:tc>
                  <a:txBody>
                    <a:bodyPr/>
                    <a:lstStyle/>
                    <a:p>
                      <a:pPr algn="ctr"/>
                      <a:r>
                        <a:rPr lang="fr-FR" sz="1200" dirty="0" smtClean="0"/>
                        <a:t>143</a:t>
                      </a:r>
                      <a:endParaRPr lang="fr-FR" sz="1200" dirty="0"/>
                    </a:p>
                  </a:txBody>
                  <a:tcPr anchor="ctr"/>
                </a:tc>
                <a:tc>
                  <a:txBody>
                    <a:bodyPr/>
                    <a:lstStyle/>
                    <a:p>
                      <a:pPr algn="ctr"/>
                      <a:r>
                        <a:rPr lang="fr-FR" sz="1200" dirty="0" smtClean="0"/>
                        <a:t>121</a:t>
                      </a:r>
                      <a:endParaRPr lang="fr-FR" sz="1200" dirty="0"/>
                    </a:p>
                  </a:txBody>
                  <a:tcPr anchor="ctr"/>
                </a:tc>
                <a:tc>
                  <a:txBody>
                    <a:bodyPr/>
                    <a:lstStyle/>
                    <a:p>
                      <a:pPr algn="ctr"/>
                      <a:r>
                        <a:rPr lang="fr-FR" sz="1200" dirty="0" smtClean="0"/>
                        <a:t>111</a:t>
                      </a:r>
                      <a:endParaRPr lang="fr-FR" sz="1200" dirty="0"/>
                    </a:p>
                  </a:txBody>
                  <a:tcPr anchor="ctr"/>
                </a:tc>
                <a:tc>
                  <a:txBody>
                    <a:bodyPr/>
                    <a:lstStyle/>
                    <a:p>
                      <a:pPr algn="ctr"/>
                      <a:r>
                        <a:rPr lang="fr-FR" sz="1200" dirty="0" smtClean="0"/>
                        <a:t>134</a:t>
                      </a:r>
                      <a:endParaRPr lang="fr-FR" sz="1200" dirty="0"/>
                    </a:p>
                  </a:txBody>
                  <a:tcPr anchor="ctr"/>
                </a:tc>
                <a:tc>
                  <a:txBody>
                    <a:bodyPr/>
                    <a:lstStyle/>
                    <a:p>
                      <a:pPr algn="ctr"/>
                      <a:r>
                        <a:rPr lang="fr-FR" sz="1200" dirty="0" smtClean="0"/>
                        <a:t>143</a:t>
                      </a:r>
                      <a:endParaRPr lang="fr-FR" sz="1200" dirty="0"/>
                    </a:p>
                  </a:txBody>
                  <a:tcPr anchor="ctr"/>
                </a:tc>
                <a:tc>
                  <a:txBody>
                    <a:bodyPr/>
                    <a:lstStyle/>
                    <a:p>
                      <a:pPr algn="ctr"/>
                      <a:r>
                        <a:rPr lang="fr-FR" sz="1200" dirty="0" smtClean="0"/>
                        <a:t>128</a:t>
                      </a:r>
                      <a:endParaRPr lang="fr-FR" sz="1200" dirty="0"/>
                    </a:p>
                  </a:txBody>
                  <a:tcPr anchor="ctr"/>
                </a:tc>
                <a:tc>
                  <a:txBody>
                    <a:bodyPr/>
                    <a:lstStyle/>
                    <a:p>
                      <a:pPr algn="ctr"/>
                      <a:r>
                        <a:rPr lang="fr-FR" sz="1200" dirty="0" smtClean="0"/>
                        <a:t>123</a:t>
                      </a:r>
                      <a:endParaRPr lang="fr-FR" sz="1200" dirty="0"/>
                    </a:p>
                  </a:txBody>
                  <a:tcPr anchor="ctr"/>
                </a:tc>
                <a:tc>
                  <a:txBody>
                    <a:bodyPr/>
                    <a:lstStyle/>
                    <a:p>
                      <a:pPr algn="ctr"/>
                      <a:r>
                        <a:rPr lang="fr-FR" sz="1200" dirty="0" smtClean="0"/>
                        <a:t>126</a:t>
                      </a:r>
                      <a:endParaRPr lang="fr-FR" sz="1200" dirty="0"/>
                    </a:p>
                  </a:txBody>
                  <a:tcPr anchor="ctr"/>
                </a:tc>
                <a:tc>
                  <a:txBody>
                    <a:bodyPr/>
                    <a:lstStyle/>
                    <a:p>
                      <a:pPr algn="ctr"/>
                      <a:r>
                        <a:rPr lang="fr-FR" sz="1200" dirty="0" smtClean="0"/>
                        <a:t>107</a:t>
                      </a:r>
                      <a:endParaRPr lang="fr-FR" sz="1200" dirty="0"/>
                    </a:p>
                  </a:txBody>
                  <a:tcPr anchor="ctr"/>
                </a:tc>
                <a:tc>
                  <a:txBody>
                    <a:bodyPr/>
                    <a:lstStyle/>
                    <a:p>
                      <a:pPr algn="ctr"/>
                      <a:r>
                        <a:rPr lang="fr-FR" sz="1200" dirty="0" smtClean="0"/>
                        <a:t>116</a:t>
                      </a:r>
                      <a:endParaRPr lang="fr-FR" sz="1200" dirty="0"/>
                    </a:p>
                  </a:txBody>
                  <a:tcPr anchor="ctr"/>
                </a:tc>
                <a:tc>
                  <a:txBody>
                    <a:bodyPr/>
                    <a:lstStyle/>
                    <a:p>
                      <a:pPr algn="ctr"/>
                      <a:r>
                        <a:rPr lang="fr-FR" sz="1200" dirty="0" smtClean="0"/>
                        <a:t>117</a:t>
                      </a:r>
                      <a:endParaRPr lang="fr-FR" sz="1200" dirty="0"/>
                    </a:p>
                  </a:txBody>
                  <a:tcPr anchor="ctr"/>
                </a:tc>
                <a:tc>
                  <a:txBody>
                    <a:bodyPr/>
                    <a:lstStyle/>
                    <a:p>
                      <a:pPr algn="ctr"/>
                      <a:r>
                        <a:rPr lang="fr-FR" sz="1200" dirty="0" smtClean="0"/>
                        <a:t>129</a:t>
                      </a:r>
                      <a:endParaRPr lang="fr-FR" sz="1200" dirty="0"/>
                    </a:p>
                  </a:txBody>
                  <a:tcPr anchor="ctr"/>
                </a:tc>
                <a:tc>
                  <a:txBody>
                    <a:bodyPr/>
                    <a:lstStyle/>
                    <a:p>
                      <a:pPr algn="ctr"/>
                      <a:r>
                        <a:rPr lang="fr-FR" sz="1200" dirty="0" smtClean="0"/>
                        <a:t>130</a:t>
                      </a:r>
                      <a:endParaRPr lang="fr-FR" sz="1200" dirty="0"/>
                    </a:p>
                  </a:txBody>
                  <a:tcPr anchor="ctr"/>
                </a:tc>
                <a:tc>
                  <a:txBody>
                    <a:bodyPr/>
                    <a:lstStyle/>
                    <a:p>
                      <a:pPr algn="ctr"/>
                      <a:r>
                        <a:rPr lang="fr-FR" sz="1200" dirty="0" smtClean="0"/>
                        <a:t>134</a:t>
                      </a:r>
                      <a:endParaRPr lang="fr-FR" sz="1200" dirty="0"/>
                    </a:p>
                  </a:txBody>
                  <a:tcPr anchor="ctr"/>
                </a:tc>
                <a:tc>
                  <a:txBody>
                    <a:bodyPr/>
                    <a:lstStyle/>
                    <a:p>
                      <a:pPr algn="ctr"/>
                      <a:r>
                        <a:rPr lang="fr-FR" sz="1200" dirty="0" smtClean="0"/>
                        <a:t>128</a:t>
                      </a:r>
                      <a:endParaRPr lang="fr-FR" sz="1200" dirty="0"/>
                    </a:p>
                  </a:txBody>
                  <a:tcPr anchor="ctr"/>
                </a:tc>
                <a:tc>
                  <a:txBody>
                    <a:bodyPr/>
                    <a:lstStyle/>
                    <a:p>
                      <a:pPr algn="ctr"/>
                      <a:r>
                        <a:rPr lang="fr-FR" sz="1200" dirty="0" smtClean="0"/>
                        <a:t>130</a:t>
                      </a:r>
                      <a:endParaRPr lang="fr-FR" sz="1200" dirty="0"/>
                    </a:p>
                  </a:txBody>
                  <a:tcPr anchor="ctr"/>
                </a:tc>
                <a:tc>
                  <a:txBody>
                    <a:bodyPr/>
                    <a:lstStyle/>
                    <a:p>
                      <a:pPr algn="ctr"/>
                      <a:r>
                        <a:rPr lang="fr-FR" sz="1200" dirty="0" smtClean="0"/>
                        <a:t>126</a:t>
                      </a:r>
                      <a:endParaRPr lang="fr-FR" sz="1200" dirty="0"/>
                    </a:p>
                  </a:txBody>
                  <a:tcPr anchor="ctr"/>
                </a:tc>
              </a:tr>
              <a:tr h="720080">
                <a:tc>
                  <a:txBody>
                    <a:bodyPr/>
                    <a:lstStyle/>
                    <a:p>
                      <a:pPr algn="ctr"/>
                      <a:r>
                        <a:rPr lang="fr-FR" sz="1200" spc="0" dirty="0" err="1" smtClean="0"/>
                        <a:t>Nbre</a:t>
                      </a:r>
                      <a:r>
                        <a:rPr lang="fr-FR" sz="1200" spc="0" baseline="0" dirty="0" smtClean="0"/>
                        <a:t> de</a:t>
                      </a:r>
                      <a:r>
                        <a:rPr lang="fr-FR" sz="1200" spc="0" dirty="0" smtClean="0"/>
                        <a:t> Pays Classés </a:t>
                      </a:r>
                      <a:endParaRPr lang="fr-FR" sz="1200" spc="0" dirty="0"/>
                    </a:p>
                  </a:txBody>
                  <a:tcPr vert="vert270" anchor="ctr"/>
                </a:tc>
                <a:tc>
                  <a:txBody>
                    <a:bodyPr/>
                    <a:lstStyle/>
                    <a:p>
                      <a:pPr algn="ctr"/>
                      <a:r>
                        <a:rPr lang="fr-FR" sz="1200" dirty="0" smtClean="0"/>
                        <a:t>180</a:t>
                      </a:r>
                      <a:endParaRPr lang="fr-FR" sz="1200" dirty="0"/>
                    </a:p>
                  </a:txBody>
                  <a:tcPr anchor="ctr"/>
                </a:tc>
                <a:tc>
                  <a:txBody>
                    <a:bodyPr/>
                    <a:lstStyle/>
                    <a:p>
                      <a:pPr algn="ctr"/>
                      <a:r>
                        <a:rPr lang="fr-FR" sz="1200" dirty="0" smtClean="0"/>
                        <a:t>180</a:t>
                      </a:r>
                      <a:endParaRPr lang="fr-FR" sz="1200" dirty="0"/>
                    </a:p>
                  </a:txBody>
                  <a:tcPr anchor="ctr"/>
                </a:tc>
                <a:tc>
                  <a:txBody>
                    <a:bodyPr/>
                    <a:lstStyle/>
                    <a:p>
                      <a:pPr algn="ctr"/>
                      <a:r>
                        <a:rPr lang="fr-FR" sz="1200" dirty="0" smtClean="0"/>
                        <a:t>180</a:t>
                      </a:r>
                      <a:endParaRPr lang="fr-FR" sz="1200" dirty="0"/>
                    </a:p>
                  </a:txBody>
                  <a:tcPr anchor="ctr"/>
                </a:tc>
                <a:tc>
                  <a:txBody>
                    <a:bodyPr/>
                    <a:lstStyle/>
                    <a:p>
                      <a:pPr algn="ctr"/>
                      <a:r>
                        <a:rPr lang="fr-FR" sz="1200" dirty="0" smtClean="0"/>
                        <a:t>178</a:t>
                      </a:r>
                      <a:endParaRPr lang="fr-FR" sz="1200" dirty="0"/>
                    </a:p>
                  </a:txBody>
                  <a:tcPr anchor="ctr"/>
                </a:tc>
                <a:tc>
                  <a:txBody>
                    <a:bodyPr/>
                    <a:lstStyle/>
                    <a:p>
                      <a:pPr algn="ctr"/>
                      <a:r>
                        <a:rPr lang="fr-FR" sz="1200" dirty="0" smtClean="0"/>
                        <a:t>183</a:t>
                      </a:r>
                      <a:endParaRPr lang="fr-FR" sz="1200" dirty="0"/>
                    </a:p>
                  </a:txBody>
                  <a:tcPr anchor="ctr"/>
                </a:tc>
                <a:tc>
                  <a:txBody>
                    <a:bodyPr/>
                    <a:lstStyle/>
                    <a:p>
                      <a:pPr algn="ctr"/>
                      <a:r>
                        <a:rPr lang="fr-FR" sz="1200" dirty="0" smtClean="0"/>
                        <a:t>176</a:t>
                      </a:r>
                      <a:endParaRPr lang="fr-FR" sz="1200" dirty="0"/>
                    </a:p>
                  </a:txBody>
                  <a:tcPr anchor="ctr"/>
                </a:tc>
                <a:tc>
                  <a:txBody>
                    <a:bodyPr/>
                    <a:lstStyle/>
                    <a:p>
                      <a:pPr algn="ctr"/>
                      <a:r>
                        <a:rPr lang="fr-FR" sz="1200" dirty="0" smtClean="0"/>
                        <a:t>177</a:t>
                      </a:r>
                      <a:endParaRPr lang="fr-FR" sz="1200" dirty="0"/>
                    </a:p>
                  </a:txBody>
                  <a:tcPr anchor="ctr"/>
                </a:tc>
                <a:tc>
                  <a:txBody>
                    <a:bodyPr/>
                    <a:lstStyle/>
                    <a:p>
                      <a:pPr algn="ctr"/>
                      <a:r>
                        <a:rPr lang="fr-FR" sz="1200" dirty="0" smtClean="0"/>
                        <a:t>175</a:t>
                      </a:r>
                      <a:endParaRPr lang="fr-FR" sz="1200" dirty="0"/>
                    </a:p>
                  </a:txBody>
                  <a:tcPr anchor="ctr"/>
                </a:tc>
                <a:tc>
                  <a:txBody>
                    <a:bodyPr/>
                    <a:lstStyle/>
                    <a:p>
                      <a:pPr algn="ctr"/>
                      <a:r>
                        <a:rPr lang="fr-FR" sz="1200" dirty="0" smtClean="0"/>
                        <a:t>168</a:t>
                      </a:r>
                      <a:endParaRPr lang="fr-FR" sz="1200" dirty="0"/>
                    </a:p>
                  </a:txBody>
                  <a:tcPr anchor="ctr"/>
                </a:tc>
                <a:tc>
                  <a:txBody>
                    <a:bodyPr/>
                    <a:lstStyle/>
                    <a:p>
                      <a:pPr algn="ctr"/>
                      <a:r>
                        <a:rPr lang="fr-FR" sz="1200" dirty="0" smtClean="0"/>
                        <a:t>176</a:t>
                      </a:r>
                      <a:endParaRPr lang="fr-FR" sz="1200" dirty="0"/>
                    </a:p>
                  </a:txBody>
                  <a:tcPr anchor="ctr"/>
                </a:tc>
                <a:tc>
                  <a:txBody>
                    <a:bodyPr/>
                    <a:lstStyle/>
                    <a:p>
                      <a:pPr algn="ctr"/>
                      <a:r>
                        <a:rPr lang="fr-FR" sz="1200" dirty="0" smtClean="0"/>
                        <a:t>180</a:t>
                      </a:r>
                      <a:endParaRPr lang="fr-FR" sz="1200" dirty="0"/>
                    </a:p>
                  </a:txBody>
                  <a:tcPr anchor="ctr"/>
                </a:tc>
                <a:tc>
                  <a:txBody>
                    <a:bodyPr/>
                    <a:lstStyle/>
                    <a:p>
                      <a:pPr algn="ctr"/>
                      <a:r>
                        <a:rPr lang="fr-FR" sz="1200" dirty="0" smtClean="0"/>
                        <a:t>180</a:t>
                      </a:r>
                      <a:endParaRPr lang="fr-FR" sz="1200" dirty="0"/>
                    </a:p>
                  </a:txBody>
                  <a:tcPr anchor="ctr"/>
                </a:tc>
                <a:tc>
                  <a:txBody>
                    <a:bodyPr/>
                    <a:lstStyle/>
                    <a:p>
                      <a:pPr algn="ctr"/>
                      <a:r>
                        <a:rPr lang="fr-FR" sz="1200" dirty="0" smtClean="0"/>
                        <a:t>180</a:t>
                      </a:r>
                      <a:endParaRPr lang="fr-FR" sz="1200" dirty="0"/>
                    </a:p>
                  </a:txBody>
                  <a:tcPr anchor="ctr"/>
                </a:tc>
                <a:tc>
                  <a:txBody>
                    <a:bodyPr/>
                    <a:lstStyle/>
                    <a:p>
                      <a:pPr algn="ctr"/>
                      <a:r>
                        <a:rPr lang="fr-FR" sz="1200" dirty="0" smtClean="0"/>
                        <a:t>179</a:t>
                      </a:r>
                      <a:endParaRPr lang="fr-FR" sz="1200" dirty="0"/>
                    </a:p>
                  </a:txBody>
                  <a:tcPr anchor="ctr"/>
                </a:tc>
                <a:tc>
                  <a:txBody>
                    <a:bodyPr/>
                    <a:lstStyle/>
                    <a:p>
                      <a:pPr algn="ctr"/>
                      <a:r>
                        <a:rPr lang="fr-FR" sz="1200" dirty="0" smtClean="0"/>
                        <a:t>180</a:t>
                      </a:r>
                      <a:endParaRPr lang="fr-FR" sz="1200" dirty="0"/>
                    </a:p>
                  </a:txBody>
                  <a:tcPr anchor="ctr"/>
                </a:tc>
                <a:tc>
                  <a:txBody>
                    <a:bodyPr/>
                    <a:lstStyle/>
                    <a:p>
                      <a:pPr algn="ctr"/>
                      <a:r>
                        <a:rPr lang="fr-FR" sz="1200" dirty="0" smtClean="0"/>
                        <a:t>180</a:t>
                      </a:r>
                      <a:endParaRPr lang="fr-FR" sz="1200" dirty="0"/>
                    </a:p>
                  </a:txBody>
                  <a:tcPr anchor="ctr"/>
                </a:tc>
                <a:tc>
                  <a:txBody>
                    <a:bodyPr/>
                    <a:lstStyle/>
                    <a:p>
                      <a:pPr algn="ctr"/>
                      <a:r>
                        <a:rPr lang="fr-FR" sz="1200" dirty="0" smtClean="0"/>
                        <a:t>180</a:t>
                      </a:r>
                      <a:endParaRPr lang="fr-FR" sz="1200" dirty="0"/>
                    </a:p>
                  </a:txBody>
                  <a:tcPr anchor="ctr"/>
                </a:tc>
              </a:tr>
            </a:tbl>
          </a:graphicData>
        </a:graphic>
      </p:graphicFrame>
    </p:spTree>
    <p:extLst>
      <p:ext uri="{BB962C8B-B14F-4D97-AF65-F5344CB8AC3E}">
        <p14:creationId xmlns:p14="http://schemas.microsoft.com/office/powerpoint/2010/main" val="939971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smtClean="0">
                <a:solidFill>
                  <a:srgbClr val="3333FF"/>
                </a:solidFill>
              </a:rPr>
              <a:t>HAPLUCIA &amp; GIZ                     MAI 2024</a:t>
            </a:r>
            <a:endParaRPr lang="fr-FR" b="1" dirty="0">
              <a:solidFill>
                <a:srgbClr val="3333FF"/>
              </a:solidFill>
            </a:endParaRPr>
          </a:p>
        </p:txBody>
      </p:sp>
      <p:sp>
        <p:nvSpPr>
          <p:cNvPr id="5" name="ZoneTexte 4">
            <a:extLst>
              <a:ext uri="{FF2B5EF4-FFF2-40B4-BE49-F238E27FC236}">
                <a16:creationId xmlns="" xmlns:a16="http://schemas.microsoft.com/office/drawing/2014/main" id="{27D7CEFF-0A73-4BB6-9E9F-65D999DFF175}"/>
              </a:ext>
            </a:extLst>
          </p:cNvPr>
          <p:cNvSpPr txBox="1"/>
          <p:nvPr/>
        </p:nvSpPr>
        <p:spPr>
          <a:xfrm>
            <a:off x="251520" y="199149"/>
            <a:ext cx="8172908" cy="369332"/>
          </a:xfrm>
          <a:prstGeom prst="rect">
            <a:avLst/>
          </a:prstGeom>
          <a:noFill/>
        </p:spPr>
        <p:txBody>
          <a:bodyPr wrap="square">
            <a:spAutoFit/>
          </a:bodyPr>
          <a:lstStyle/>
          <a:p>
            <a:pPr marL="0" indent="0" algn="just">
              <a:buNone/>
            </a:pPr>
            <a:r>
              <a:rPr lang="fr-FR" sz="1800" dirty="0"/>
              <a:t>Voici présentée cette courbe depuis </a:t>
            </a:r>
            <a:r>
              <a:rPr lang="fr-FR" sz="1800" dirty="0" smtClean="0"/>
              <a:t>2007</a:t>
            </a:r>
            <a:r>
              <a:rPr lang="fr-FR" dirty="0"/>
              <a:t> </a:t>
            </a:r>
            <a:r>
              <a:rPr lang="fr-FR" sz="1800" dirty="0" smtClean="0"/>
              <a:t>:</a:t>
            </a:r>
            <a:endParaRPr lang="fr-FR" sz="1800" dirty="0"/>
          </a:p>
        </p:txBody>
      </p:sp>
      <p:sp>
        <p:nvSpPr>
          <p:cNvPr id="11" name="ZoneTexte 10"/>
          <p:cNvSpPr txBox="1"/>
          <p:nvPr/>
        </p:nvSpPr>
        <p:spPr>
          <a:xfrm>
            <a:off x="467544" y="620688"/>
            <a:ext cx="738664" cy="5632311"/>
          </a:xfrm>
          <a:prstGeom prst="rect">
            <a:avLst/>
          </a:prstGeom>
          <a:noFill/>
        </p:spPr>
        <p:txBody>
          <a:bodyPr vert="vert270" wrap="square" rtlCol="0">
            <a:spAutoFit/>
          </a:bodyPr>
          <a:lstStyle/>
          <a:p>
            <a:pPr algn="ctr"/>
            <a:r>
              <a:rPr lang="fr-FR" b="1" dirty="0" smtClean="0"/>
              <a:t>Scores (100 représentant le score maximale </a:t>
            </a:r>
          </a:p>
          <a:p>
            <a:pPr algn="ctr"/>
            <a:r>
              <a:rPr lang="fr-FR" b="1" dirty="0" smtClean="0"/>
              <a:t>pour la transparence</a:t>
            </a:r>
            <a:endParaRPr lang="fr-FR" b="1" dirty="0"/>
          </a:p>
        </p:txBody>
      </p:sp>
      <p:graphicFrame>
        <p:nvGraphicFramePr>
          <p:cNvPr id="12" name="Graphique 11"/>
          <p:cNvGraphicFramePr>
            <a:graphicFrameLocks/>
          </p:cNvGraphicFramePr>
          <p:nvPr>
            <p:extLst>
              <p:ext uri="{D42A27DB-BD31-4B8C-83A1-F6EECF244321}">
                <p14:modId xmlns:p14="http://schemas.microsoft.com/office/powerpoint/2010/main" val="896517182"/>
              </p:ext>
            </p:extLst>
          </p:nvPr>
        </p:nvGraphicFramePr>
        <p:xfrm>
          <a:off x="1206208" y="671832"/>
          <a:ext cx="7542256" cy="51334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0945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pPr algn="l"/>
            <a:r>
              <a:rPr lang="fr-FR" sz="3200" b="1" dirty="0">
                <a:solidFill>
                  <a:srgbClr val="3333FF"/>
                </a:solidFill>
              </a:rPr>
              <a:t>IV- LES CAUSES DE LA CORRUPTION</a:t>
            </a:r>
          </a:p>
        </p:txBody>
      </p:sp>
      <p:sp>
        <p:nvSpPr>
          <p:cNvPr id="3" name="Espace réservé du contenu 2"/>
          <p:cNvSpPr>
            <a:spLocks noGrp="1"/>
          </p:cNvSpPr>
          <p:nvPr>
            <p:ph idx="1"/>
          </p:nvPr>
        </p:nvSpPr>
        <p:spPr>
          <a:xfrm>
            <a:off x="323528" y="762936"/>
            <a:ext cx="8229600" cy="4176464"/>
          </a:xfrm>
        </p:spPr>
        <p:txBody>
          <a:bodyPr>
            <a:normAutofit/>
          </a:bodyPr>
          <a:lstStyle/>
          <a:p>
            <a:pPr marL="0" indent="355600" algn="just">
              <a:buNone/>
            </a:pPr>
            <a:endParaRPr lang="fr-FR" sz="1800" dirty="0"/>
          </a:p>
          <a:p>
            <a:pPr marL="0" indent="355600" algn="just">
              <a:buNone/>
            </a:pPr>
            <a:r>
              <a:rPr lang="fr-FR" sz="1800" dirty="0"/>
              <a:t>Elles paraîtront ici comme touchant directement notre pays ou se situant dans un contexte général:</a:t>
            </a:r>
          </a:p>
          <a:p>
            <a:pPr marL="0" indent="0" algn="just">
              <a:buNone/>
            </a:pPr>
            <a:endParaRPr lang="fr-FR" sz="800" dirty="0"/>
          </a:p>
          <a:p>
            <a:pPr marL="514350" indent="-514350" algn="just">
              <a:buFont typeface="+mj-lt"/>
              <a:buAutoNum type="alphaUcPeriod"/>
            </a:pPr>
            <a:r>
              <a:rPr lang="fr-FR" sz="2400" b="1" u="sng" dirty="0">
                <a:solidFill>
                  <a:srgbClr val="FF0000"/>
                </a:solidFill>
              </a:rPr>
              <a:t>Les causes structurelles</a:t>
            </a:r>
          </a:p>
          <a:p>
            <a:pPr marL="0" indent="0" algn="just">
              <a:buNone/>
            </a:pPr>
            <a:endParaRPr lang="fr-FR" sz="800" dirty="0"/>
          </a:p>
          <a:p>
            <a:pPr marL="0" indent="355600" algn="just">
              <a:buNone/>
            </a:pPr>
            <a:r>
              <a:rPr lang="fr-FR" sz="1800" b="1" dirty="0"/>
              <a:t>L’absence ou la faiblesse des structures ou des procédures de contrôle sont des facteurs favorisant, de même que l’</a:t>
            </a:r>
            <a:r>
              <a:rPr lang="fr-FR" sz="2400" b="1" dirty="0"/>
              <a:t>impunité</a:t>
            </a:r>
            <a:r>
              <a:rPr lang="fr-FR" sz="1800" b="1" dirty="0"/>
              <a:t> </a:t>
            </a:r>
            <a:r>
              <a:rPr lang="fr-FR" sz="1800" dirty="0"/>
              <a:t>– font remarquer avec insistance, James Q. WILSON et Richard J. HERMSTEIN dans </a:t>
            </a:r>
            <a:r>
              <a:rPr lang="fr-FR" sz="1800" i="1" u="sng" dirty="0"/>
              <a:t>Crime and </a:t>
            </a:r>
            <a:r>
              <a:rPr lang="fr-FR" sz="1800" i="1" u="sng" dirty="0" err="1"/>
              <a:t>human</a:t>
            </a:r>
            <a:r>
              <a:rPr lang="fr-FR" sz="1800" i="1" u="sng" dirty="0"/>
              <a:t> Nature</a:t>
            </a:r>
          </a:p>
          <a:p>
            <a:pPr marL="0" indent="355600" algn="just">
              <a:buNone/>
            </a:pPr>
            <a:endParaRPr lang="fr-FR" sz="1800" i="1" u="sng" dirty="0"/>
          </a:p>
        </p:txBody>
      </p:sp>
      <p:sp>
        <p:nvSpPr>
          <p:cNvPr id="4" name="Espace réservé du pied de page 3"/>
          <p:cNvSpPr>
            <a:spLocks noGrp="1"/>
          </p:cNvSpPr>
          <p:nvPr>
            <p:ph type="ftr" sz="quarter" idx="11"/>
          </p:nvPr>
        </p:nvSpPr>
        <p:spPr>
          <a:xfrm>
            <a:off x="0" y="6383734"/>
            <a:ext cx="9144000" cy="501650"/>
          </a:xfrm>
          <a:solidFill>
            <a:srgbClr val="92D050"/>
          </a:solidFill>
          <a:ln>
            <a:noFill/>
          </a:ln>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3208015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re 1"/>
          <p:cNvSpPr>
            <a:spLocks noGrp="1"/>
          </p:cNvSpPr>
          <p:nvPr>
            <p:ph type="title"/>
          </p:nvPr>
        </p:nvSpPr>
        <p:spPr>
          <a:xfrm>
            <a:off x="457200" y="274638"/>
            <a:ext cx="8229600" cy="346050"/>
          </a:xfrm>
        </p:spPr>
        <p:txBody>
          <a:bodyPr>
            <a:noAutofit/>
          </a:bodyPr>
          <a:lstStyle/>
          <a:p>
            <a:pPr marL="271463" indent="-271463" algn="l">
              <a:buFont typeface="+mj-lt"/>
              <a:buAutoNum type="alphaUcPeriod" startAt="2"/>
            </a:pPr>
            <a:r>
              <a:rPr lang="fr-FR" sz="2400" b="1" u="sng" dirty="0">
                <a:solidFill>
                  <a:srgbClr val="FF0000"/>
                </a:solidFill>
              </a:rPr>
              <a:t>Les causes politiques </a:t>
            </a:r>
            <a:endParaRPr lang="fr-FR" sz="2400" b="1" dirty="0">
              <a:solidFill>
                <a:srgbClr val="3333FF"/>
              </a:solidFill>
            </a:endParaRPr>
          </a:p>
        </p:txBody>
      </p:sp>
      <p:sp>
        <p:nvSpPr>
          <p:cNvPr id="6" name="Espace réservé du contenu 5"/>
          <p:cNvSpPr>
            <a:spLocks noGrp="1"/>
          </p:cNvSpPr>
          <p:nvPr>
            <p:ph sz="half" idx="1"/>
          </p:nvPr>
        </p:nvSpPr>
        <p:spPr>
          <a:xfrm>
            <a:off x="467544" y="1196752"/>
            <a:ext cx="2386608" cy="1584176"/>
          </a:xfrm>
        </p:spPr>
        <p:txBody>
          <a:bodyPr anchor="ctr">
            <a:normAutofit lnSpcReduction="10000"/>
          </a:bodyPr>
          <a:lstStyle/>
          <a:p>
            <a:pPr marL="0" indent="0" algn="just">
              <a:buNone/>
            </a:pPr>
            <a:endParaRPr lang="fr-FR" sz="2400" dirty="0"/>
          </a:p>
          <a:p>
            <a:pPr algn="just">
              <a:buFont typeface="+mj-lt"/>
              <a:buAutoNum type="arabicPeriod"/>
            </a:pPr>
            <a:r>
              <a:rPr lang="fr-FR" sz="2400" b="1" i="1" u="sng" dirty="0"/>
              <a:t>Primauté des perspectives politiques</a:t>
            </a:r>
            <a:r>
              <a:rPr lang="fr-FR" sz="2400" dirty="0"/>
              <a:t>:</a:t>
            </a:r>
          </a:p>
          <a:p>
            <a:pPr marL="0" indent="0">
              <a:buNone/>
            </a:pPr>
            <a:endParaRPr lang="fr-FR" sz="2400" dirty="0"/>
          </a:p>
        </p:txBody>
      </p:sp>
      <p:sp>
        <p:nvSpPr>
          <p:cNvPr id="7" name="Espace réservé du contenu 6"/>
          <p:cNvSpPr>
            <a:spLocks noGrp="1"/>
          </p:cNvSpPr>
          <p:nvPr>
            <p:ph sz="half" idx="2"/>
          </p:nvPr>
        </p:nvSpPr>
        <p:spPr>
          <a:xfrm>
            <a:off x="3131840" y="980728"/>
            <a:ext cx="5554960" cy="2116832"/>
          </a:xfrm>
        </p:spPr>
        <p:txBody>
          <a:bodyPr>
            <a:normAutofit lnSpcReduction="10000"/>
          </a:bodyPr>
          <a:lstStyle/>
          <a:p>
            <a:pPr marL="0" indent="0" algn="just">
              <a:buNone/>
            </a:pPr>
            <a:r>
              <a:rPr lang="fr-FR" sz="1800" dirty="0"/>
              <a:t>Dans un pays donné, le rapport existant entre perspectives politiques et perspectives économiques influe sur la nature et le degré de la corruption. Si les premières l’emportent, les gens entreront en politique, dans les hautes sphères de l’Etat, non par conviction ou le désir de servir, mais pour gagner de l’argent; par conséquent, la </a:t>
            </a:r>
            <a:r>
              <a:rPr lang="fr-FR" sz="1800" b="1" dirty="0"/>
              <a:t>politique</a:t>
            </a:r>
            <a:r>
              <a:rPr lang="fr-FR" sz="1800" dirty="0"/>
              <a:t> se transformera en </a:t>
            </a:r>
            <a:r>
              <a:rPr lang="fr-FR" sz="1800" b="1" dirty="0"/>
              <a:t>terreau </a:t>
            </a:r>
            <a:r>
              <a:rPr lang="fr-FR" sz="1800" dirty="0"/>
              <a:t>de la corruption .</a:t>
            </a:r>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2" name="ZoneTexte 1"/>
          <p:cNvSpPr txBox="1"/>
          <p:nvPr/>
        </p:nvSpPr>
        <p:spPr>
          <a:xfrm>
            <a:off x="3120756" y="3358535"/>
            <a:ext cx="5544616" cy="923330"/>
          </a:xfrm>
          <a:prstGeom prst="rect">
            <a:avLst/>
          </a:prstGeom>
          <a:noFill/>
        </p:spPr>
        <p:txBody>
          <a:bodyPr wrap="square" rtlCol="0">
            <a:spAutoFit/>
          </a:bodyPr>
          <a:lstStyle/>
          <a:p>
            <a:pPr algn="just"/>
            <a:r>
              <a:rPr lang="fr-FR" dirty="0"/>
              <a:t>On peut aussi attribuer la corruption à une mauvaise conception des institutions, à leur carence ou à leur dysfonctionnement.</a:t>
            </a:r>
          </a:p>
        </p:txBody>
      </p:sp>
      <p:sp>
        <p:nvSpPr>
          <p:cNvPr id="3" name="ZoneTexte 2"/>
          <p:cNvSpPr txBox="1"/>
          <p:nvPr/>
        </p:nvSpPr>
        <p:spPr>
          <a:xfrm>
            <a:off x="3131840" y="4797152"/>
            <a:ext cx="5544616" cy="1200329"/>
          </a:xfrm>
          <a:prstGeom prst="rect">
            <a:avLst/>
          </a:prstGeom>
          <a:noFill/>
        </p:spPr>
        <p:txBody>
          <a:bodyPr wrap="square" rtlCol="0">
            <a:spAutoFit/>
          </a:bodyPr>
          <a:lstStyle/>
          <a:p>
            <a:pPr algn="just"/>
            <a:r>
              <a:rPr lang="fr-FR" dirty="0"/>
              <a:t>Moins, les partis politiques, les Organisations de la Société Civile </a:t>
            </a:r>
            <a:r>
              <a:rPr lang="fr-FR" dirty="0" smtClean="0"/>
              <a:t>ou de veille citoyenne sont </a:t>
            </a:r>
            <a:r>
              <a:rPr lang="fr-FR" dirty="0"/>
              <a:t>développés dans un pays, plus la corruption y règne.</a:t>
            </a:r>
          </a:p>
          <a:p>
            <a:pPr algn="just"/>
            <a:endParaRPr lang="fr-FR" dirty="0"/>
          </a:p>
        </p:txBody>
      </p:sp>
      <p:sp>
        <p:nvSpPr>
          <p:cNvPr id="9" name="ZoneTexte 8"/>
          <p:cNvSpPr txBox="1"/>
          <p:nvPr/>
        </p:nvSpPr>
        <p:spPr>
          <a:xfrm>
            <a:off x="395536" y="3140968"/>
            <a:ext cx="2592288" cy="1200329"/>
          </a:xfrm>
          <a:prstGeom prst="rect">
            <a:avLst/>
          </a:prstGeom>
          <a:noFill/>
        </p:spPr>
        <p:txBody>
          <a:bodyPr wrap="square" rtlCol="0">
            <a:spAutoFit/>
          </a:bodyPr>
          <a:lstStyle/>
          <a:p>
            <a:r>
              <a:rPr lang="fr-FR" sz="2400" b="1" i="1" dirty="0">
                <a:solidFill>
                  <a:srgbClr val="3333FF"/>
                </a:solidFill>
              </a:rPr>
              <a:t>2. </a:t>
            </a:r>
            <a:r>
              <a:rPr lang="fr-FR" sz="2400" b="1" i="1" u="sng" dirty="0">
                <a:solidFill>
                  <a:srgbClr val="3333FF"/>
                </a:solidFill>
              </a:rPr>
              <a:t>Faiblesse des institutions politiques</a:t>
            </a:r>
            <a:r>
              <a:rPr lang="fr-FR" sz="2400" dirty="0">
                <a:solidFill>
                  <a:srgbClr val="3333FF"/>
                </a:solidFill>
              </a:rPr>
              <a:t>: </a:t>
            </a:r>
          </a:p>
        </p:txBody>
      </p:sp>
      <p:sp>
        <p:nvSpPr>
          <p:cNvPr id="10" name="ZoneTexte 9"/>
          <p:cNvSpPr txBox="1"/>
          <p:nvPr/>
        </p:nvSpPr>
        <p:spPr>
          <a:xfrm>
            <a:off x="467544" y="4581128"/>
            <a:ext cx="2376264" cy="1569660"/>
          </a:xfrm>
          <a:prstGeom prst="rect">
            <a:avLst/>
          </a:prstGeom>
          <a:noFill/>
        </p:spPr>
        <p:txBody>
          <a:bodyPr wrap="square" rtlCol="0">
            <a:spAutoFit/>
          </a:bodyPr>
          <a:lstStyle/>
          <a:p>
            <a:r>
              <a:rPr lang="fr-FR" sz="2400" b="1" i="1" dirty="0"/>
              <a:t>3. </a:t>
            </a:r>
            <a:r>
              <a:rPr lang="fr-FR" sz="2400" b="1" i="1" u="sng" dirty="0"/>
              <a:t>Faiblesse des contre-pouvoirs proprement politiques</a:t>
            </a:r>
            <a:r>
              <a:rPr lang="fr-FR" sz="2400" dirty="0"/>
              <a:t>:</a:t>
            </a:r>
          </a:p>
        </p:txBody>
      </p:sp>
    </p:spTree>
    <p:extLst>
      <p:ext uri="{BB962C8B-B14F-4D97-AF65-F5344CB8AC3E}">
        <p14:creationId xmlns:p14="http://schemas.microsoft.com/office/powerpoint/2010/main" val="332592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re 1"/>
          <p:cNvSpPr>
            <a:spLocks noGrp="1"/>
          </p:cNvSpPr>
          <p:nvPr>
            <p:ph type="title"/>
          </p:nvPr>
        </p:nvSpPr>
        <p:spPr>
          <a:xfrm>
            <a:off x="457200" y="62703"/>
            <a:ext cx="8229600" cy="557984"/>
          </a:xfrm>
        </p:spPr>
        <p:txBody>
          <a:bodyPr>
            <a:normAutofit/>
          </a:bodyPr>
          <a:lstStyle/>
          <a:p>
            <a:pPr marL="271463" indent="-271463" algn="l">
              <a:buFont typeface="+mj-lt"/>
              <a:buAutoNum type="alphaUcPeriod" startAt="3"/>
              <a:tabLst>
                <a:tab pos="271463" algn="l"/>
              </a:tabLst>
            </a:pPr>
            <a:r>
              <a:rPr lang="fr-FR" sz="2800" b="1" u="sng" dirty="0">
                <a:solidFill>
                  <a:srgbClr val="FF0000"/>
                </a:solidFill>
              </a:rPr>
              <a:t>Les causes administratives</a:t>
            </a:r>
            <a:endParaRPr lang="fr-FR" sz="2800" b="1" dirty="0">
              <a:solidFill>
                <a:srgbClr val="3333FF"/>
              </a:solidFill>
            </a:endParaRPr>
          </a:p>
        </p:txBody>
      </p:sp>
      <p:sp>
        <p:nvSpPr>
          <p:cNvPr id="3" name="Espace réservé du contenu 2"/>
          <p:cNvSpPr>
            <a:spLocks noGrp="1"/>
          </p:cNvSpPr>
          <p:nvPr>
            <p:ph sz="half" idx="1"/>
          </p:nvPr>
        </p:nvSpPr>
        <p:spPr>
          <a:xfrm>
            <a:off x="194627" y="968238"/>
            <a:ext cx="2952328" cy="1249115"/>
          </a:xfrm>
        </p:spPr>
        <p:txBody>
          <a:bodyPr>
            <a:normAutofit/>
          </a:bodyPr>
          <a:lstStyle/>
          <a:p>
            <a:pPr marL="0" indent="0" algn="just">
              <a:buNone/>
            </a:pPr>
            <a:r>
              <a:rPr lang="fr-FR" sz="2400" b="1" i="1" dirty="0"/>
              <a:t>1-</a:t>
            </a:r>
            <a:r>
              <a:rPr lang="fr-FR" sz="2400" dirty="0"/>
              <a:t> </a:t>
            </a:r>
            <a:r>
              <a:rPr lang="fr-FR" sz="2400" b="1" i="1" u="sng" dirty="0"/>
              <a:t>Complexité des lois, procédures et réglementations</a:t>
            </a:r>
            <a:r>
              <a:rPr lang="fr-FR" sz="2400" i="1" dirty="0"/>
              <a:t>:</a:t>
            </a:r>
            <a:r>
              <a:rPr lang="fr-FR" sz="2400" dirty="0"/>
              <a:t>.</a:t>
            </a:r>
          </a:p>
          <a:p>
            <a:pPr marL="0" indent="0">
              <a:buNone/>
            </a:pPr>
            <a:endParaRPr lang="fr-FR" sz="2400" dirty="0"/>
          </a:p>
        </p:txBody>
      </p:sp>
      <p:sp>
        <p:nvSpPr>
          <p:cNvPr id="6" name="Espace réservé du contenu 5"/>
          <p:cNvSpPr>
            <a:spLocks noGrp="1"/>
          </p:cNvSpPr>
          <p:nvPr>
            <p:ph sz="half" idx="2"/>
          </p:nvPr>
        </p:nvSpPr>
        <p:spPr>
          <a:xfrm>
            <a:off x="3181599" y="1017509"/>
            <a:ext cx="5688632" cy="1656184"/>
          </a:xfrm>
        </p:spPr>
        <p:txBody>
          <a:bodyPr>
            <a:normAutofit/>
          </a:bodyPr>
          <a:lstStyle/>
          <a:p>
            <a:pPr marL="0" indent="0" algn="just">
              <a:buNone/>
            </a:pPr>
            <a:r>
              <a:rPr lang="fr-FR" sz="1800" dirty="0"/>
              <a:t>Lorsque les lois et réglementations sont peu claires, complexes, contradictoires, qu’elles nécessitent une lourde interprétation, ou changent fréquemment, la corruption devient un moyen permettant de contourner les pratiques peu efficaces et les actions arbitraires des fonctionnaires.</a:t>
            </a:r>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7" name="Espace réservé du contenu 2"/>
          <p:cNvSpPr txBox="1">
            <a:spLocks/>
          </p:cNvSpPr>
          <p:nvPr/>
        </p:nvSpPr>
        <p:spPr>
          <a:xfrm>
            <a:off x="179512" y="2564905"/>
            <a:ext cx="3034680" cy="3672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fr-FR" sz="2400" b="1" i="1" dirty="0"/>
              <a:t>2.</a:t>
            </a:r>
            <a:r>
              <a:rPr lang="fr-FR" sz="2400" dirty="0"/>
              <a:t> </a:t>
            </a:r>
            <a:r>
              <a:rPr lang="fr-FR" sz="2400" b="1" i="1" u="sng" dirty="0"/>
              <a:t>Application inadéquate, incohérente et injuste des lois et réglementations</a:t>
            </a:r>
            <a:r>
              <a:rPr lang="fr-FR" sz="2400" i="1" dirty="0"/>
              <a:t>: </a:t>
            </a:r>
          </a:p>
          <a:p>
            <a:pPr marL="0" indent="0">
              <a:buFont typeface="Arial" pitchFamily="34" charset="0"/>
              <a:buNone/>
            </a:pPr>
            <a:endParaRPr lang="fr-FR" sz="800" i="1" dirty="0"/>
          </a:p>
          <a:p>
            <a:pPr marL="0" indent="0">
              <a:buNone/>
            </a:pPr>
            <a:r>
              <a:rPr lang="fr-FR" sz="2400" b="1" i="1" dirty="0">
                <a:solidFill>
                  <a:srgbClr val="3333FF"/>
                </a:solidFill>
              </a:rPr>
              <a:t>3. </a:t>
            </a:r>
            <a:r>
              <a:rPr lang="fr-FR" sz="2400" b="1" i="1" u="sng" dirty="0">
                <a:solidFill>
                  <a:srgbClr val="3333FF"/>
                </a:solidFill>
              </a:rPr>
              <a:t>Absence de transparence et de responsabilisation</a:t>
            </a:r>
            <a:r>
              <a:rPr lang="fr-FR" sz="2400" dirty="0">
                <a:solidFill>
                  <a:srgbClr val="3333FF"/>
                </a:solidFill>
              </a:rPr>
              <a:t>: </a:t>
            </a:r>
          </a:p>
          <a:p>
            <a:pPr marL="0" indent="355600">
              <a:buFont typeface="Arial" pitchFamily="34" charset="0"/>
              <a:buNone/>
            </a:pPr>
            <a:endParaRPr lang="fr-FR" sz="2400" dirty="0"/>
          </a:p>
        </p:txBody>
      </p:sp>
      <p:sp>
        <p:nvSpPr>
          <p:cNvPr id="8" name="Espace réservé du contenu 1"/>
          <p:cNvSpPr txBox="1">
            <a:spLocks/>
          </p:cNvSpPr>
          <p:nvPr/>
        </p:nvSpPr>
        <p:spPr>
          <a:xfrm>
            <a:off x="3181599" y="2683164"/>
            <a:ext cx="5678288" cy="32403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buFont typeface="Arial" pitchFamily="34" charset="0"/>
              <a:buNone/>
            </a:pPr>
            <a:r>
              <a:rPr lang="fr-FR" sz="1800" dirty="0"/>
              <a:t>Même si les lois visant à lutter contre la corruption sont écrites dans les textes, l’application de la loi peut inviter aux abus. Un faible système judiciaire, de faibles sanctions, et un coût élevé pour se mettre en conformité sont autant d’éléments qui rendront les lois inefficaces.</a:t>
            </a:r>
          </a:p>
          <a:p>
            <a:pPr marL="0" indent="0" algn="just">
              <a:buFont typeface="Arial" pitchFamily="34" charset="0"/>
              <a:buNone/>
            </a:pPr>
            <a:endParaRPr lang="fr-FR" sz="1800" dirty="0"/>
          </a:p>
          <a:p>
            <a:pPr marL="0" indent="0" algn="just">
              <a:buFont typeface="Arial" pitchFamily="34" charset="0"/>
              <a:buNone/>
            </a:pPr>
            <a:endParaRPr lang="fr-FR" sz="1800" dirty="0" smtClean="0">
              <a:solidFill>
                <a:srgbClr val="3333FF"/>
              </a:solidFill>
            </a:endParaRPr>
          </a:p>
          <a:p>
            <a:pPr marL="0" indent="0" algn="just">
              <a:buFont typeface="Arial" pitchFamily="34" charset="0"/>
              <a:buNone/>
            </a:pPr>
            <a:endParaRPr lang="fr-FR" sz="1800" dirty="0">
              <a:solidFill>
                <a:srgbClr val="3333FF"/>
              </a:solidFill>
            </a:endParaRPr>
          </a:p>
          <a:p>
            <a:pPr marL="0" indent="0" algn="just">
              <a:buFont typeface="Arial" pitchFamily="34" charset="0"/>
              <a:buNone/>
            </a:pPr>
            <a:r>
              <a:rPr lang="fr-FR" sz="1800" dirty="0" smtClean="0">
                <a:solidFill>
                  <a:srgbClr val="3333FF"/>
                </a:solidFill>
              </a:rPr>
              <a:t>qui </a:t>
            </a:r>
            <a:r>
              <a:rPr lang="fr-FR" sz="1800" dirty="0">
                <a:solidFill>
                  <a:srgbClr val="3333FF"/>
                </a:solidFill>
              </a:rPr>
              <a:t>induit le défaut du devoir  de rendre des comptes</a:t>
            </a:r>
            <a:r>
              <a:rPr lang="fr-FR" sz="1800" dirty="0"/>
              <a:t>.</a:t>
            </a:r>
          </a:p>
          <a:p>
            <a:pPr marL="0" indent="0" algn="just">
              <a:buFont typeface="Arial" pitchFamily="34" charset="0"/>
              <a:buNone/>
            </a:pPr>
            <a:endParaRPr lang="fr-FR" sz="1800" dirty="0"/>
          </a:p>
        </p:txBody>
      </p:sp>
    </p:spTree>
    <p:extLst>
      <p:ext uri="{BB962C8B-B14F-4D97-AF65-F5344CB8AC3E}">
        <p14:creationId xmlns:p14="http://schemas.microsoft.com/office/powerpoint/2010/main" val="3439592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980729"/>
            <a:ext cx="8229600" cy="2808312"/>
          </a:xfrm>
        </p:spPr>
        <p:txBody>
          <a:bodyPr>
            <a:normAutofit/>
          </a:bodyPr>
          <a:lstStyle/>
          <a:p>
            <a:pPr marL="514350" indent="-514350" algn="just">
              <a:buFont typeface="+mj-lt"/>
              <a:buAutoNum type="alphaUcPeriod" startAt="4"/>
            </a:pPr>
            <a:r>
              <a:rPr lang="fr-FR" sz="2400" b="1" u="sng" dirty="0">
                <a:solidFill>
                  <a:srgbClr val="FF0000"/>
                </a:solidFill>
              </a:rPr>
              <a:t>Les causes économiques</a:t>
            </a:r>
          </a:p>
          <a:p>
            <a:pPr marL="0" indent="0" algn="just">
              <a:buNone/>
            </a:pPr>
            <a:endParaRPr lang="fr-FR" sz="1000" dirty="0"/>
          </a:p>
          <a:p>
            <a:pPr marL="0" indent="355600" algn="just">
              <a:buNone/>
            </a:pPr>
            <a:r>
              <a:rPr lang="fr-FR" sz="1800" dirty="0"/>
              <a:t>Sont à distinguer ici:</a:t>
            </a:r>
          </a:p>
          <a:p>
            <a:pPr marL="0" indent="355600" algn="just">
              <a:buNone/>
            </a:pPr>
            <a:endParaRPr lang="fr-FR" sz="800" dirty="0"/>
          </a:p>
          <a:p>
            <a:pPr algn="just">
              <a:buFont typeface="Wingdings" pitchFamily="2" charset="2"/>
              <a:buChar char="v"/>
            </a:pPr>
            <a:r>
              <a:rPr lang="fr-FR" sz="1800" dirty="0"/>
              <a:t>La pauvreté des citoyens (conditions d’insuffisance permanente, bas salaires), mais aussi,</a:t>
            </a:r>
          </a:p>
          <a:p>
            <a:pPr algn="just">
              <a:buFont typeface="Wingdings" pitchFamily="2" charset="2"/>
              <a:buChar char="v"/>
            </a:pPr>
            <a:r>
              <a:rPr lang="fr-FR" sz="1800" dirty="0"/>
              <a:t>la cupidité des individus </a:t>
            </a:r>
            <a:r>
              <a:rPr lang="fr-FR" sz="1800" dirty="0" smtClean="0"/>
              <a:t>quelles </a:t>
            </a:r>
            <a:r>
              <a:rPr lang="fr-FR" sz="1800" dirty="0"/>
              <a:t>que </a:t>
            </a:r>
            <a:r>
              <a:rPr lang="fr-FR" sz="1800" dirty="0" smtClean="0"/>
              <a:t>soient </a:t>
            </a:r>
            <a:r>
              <a:rPr lang="fr-FR" sz="1800" dirty="0"/>
              <a:t>leurs </a:t>
            </a:r>
            <a:r>
              <a:rPr lang="fr-FR" sz="1800" dirty="0" smtClean="0"/>
              <a:t>conditions </a:t>
            </a:r>
            <a:r>
              <a:rPr lang="fr-FR" sz="1800" dirty="0"/>
              <a:t>économiques et </a:t>
            </a:r>
          </a:p>
          <a:p>
            <a:pPr algn="just">
              <a:buFont typeface="Wingdings" pitchFamily="2" charset="2"/>
              <a:buChar char="v"/>
            </a:pPr>
            <a:r>
              <a:rPr lang="fr-FR" sz="1800" dirty="0"/>
              <a:t>l’absence de la concurrence chez les entreprises.</a:t>
            </a:r>
          </a:p>
          <a:p>
            <a:pPr marL="0" indent="0">
              <a:buNone/>
            </a:pPr>
            <a:endParaRPr lang="fr-FR" sz="1800" dirty="0"/>
          </a:p>
          <a:p>
            <a:pPr marL="0" indent="0">
              <a:buNone/>
            </a:pPr>
            <a:endParaRPr lang="fr-FR" sz="1800" dirty="0"/>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5" name="Titre 1"/>
          <p:cNvSpPr>
            <a:spLocks noGrp="1"/>
          </p:cNvSpPr>
          <p:nvPr>
            <p:ph type="title"/>
          </p:nvPr>
        </p:nvSpPr>
        <p:spPr>
          <a:xfrm>
            <a:off x="323528" y="274638"/>
            <a:ext cx="8640960" cy="490066"/>
          </a:xfrm>
        </p:spPr>
        <p:txBody>
          <a:bodyPr>
            <a:noAutofit/>
          </a:bodyPr>
          <a:lstStyle/>
          <a:p>
            <a:pPr marL="355600" indent="-355600" algn="l">
              <a:buFont typeface="+mj-lt"/>
              <a:buAutoNum type="romanUcPeriod" startAt="4"/>
            </a:pPr>
            <a:r>
              <a:rPr lang="fr-FR" sz="2800" b="1" dirty="0">
                <a:solidFill>
                  <a:srgbClr val="3333FF"/>
                </a:solidFill>
              </a:rPr>
              <a:t> LES CAUSES DE LA CORRUPTION (FIN)</a:t>
            </a:r>
          </a:p>
        </p:txBody>
      </p:sp>
    </p:spTree>
    <p:extLst>
      <p:ext uri="{BB962C8B-B14F-4D97-AF65-F5344CB8AC3E}">
        <p14:creationId xmlns:p14="http://schemas.microsoft.com/office/powerpoint/2010/main" val="2584696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46050"/>
          </a:xfrm>
        </p:spPr>
        <p:txBody>
          <a:bodyPr>
            <a:normAutofit fontScale="90000"/>
          </a:bodyPr>
          <a:lstStyle/>
          <a:p>
            <a:pPr marL="271463" indent="-271463" algn="l">
              <a:buFont typeface="+mj-lt"/>
              <a:buAutoNum type="romanUcPeriod" startAt="5"/>
              <a:tabLst>
                <a:tab pos="271463" algn="l"/>
              </a:tabLst>
            </a:pPr>
            <a:r>
              <a:rPr lang="fr-FR" sz="2800" b="1" dirty="0">
                <a:solidFill>
                  <a:srgbClr val="3333FF"/>
                </a:solidFill>
              </a:rPr>
              <a:t>CONSÉQUENCES DE LA CORRUPTION</a:t>
            </a:r>
          </a:p>
        </p:txBody>
      </p:sp>
      <p:sp>
        <p:nvSpPr>
          <p:cNvPr id="3" name="Espace réservé du contenu 2"/>
          <p:cNvSpPr>
            <a:spLocks noGrp="1"/>
          </p:cNvSpPr>
          <p:nvPr>
            <p:ph idx="1"/>
          </p:nvPr>
        </p:nvSpPr>
        <p:spPr>
          <a:xfrm>
            <a:off x="457200" y="1124745"/>
            <a:ext cx="8229600" cy="3744416"/>
          </a:xfrm>
        </p:spPr>
        <p:txBody>
          <a:bodyPr>
            <a:normAutofit/>
          </a:bodyPr>
          <a:lstStyle/>
          <a:p>
            <a:pPr marL="0" indent="355600" algn="just">
              <a:buNone/>
            </a:pPr>
            <a:r>
              <a:rPr lang="fr-FR" sz="2000" dirty="0"/>
              <a:t>Elles sont tout aussi variées que les causes; on peut en retenir:</a:t>
            </a:r>
          </a:p>
          <a:p>
            <a:pPr marL="0" indent="355600" algn="just">
              <a:buNone/>
            </a:pPr>
            <a:endParaRPr lang="fr-FR" sz="800" dirty="0"/>
          </a:p>
          <a:p>
            <a:pPr algn="just">
              <a:buFont typeface="+mj-lt"/>
              <a:buAutoNum type="alphaUcPeriod"/>
            </a:pPr>
            <a:r>
              <a:rPr lang="fr-FR" sz="2000" b="1" u="sng" dirty="0">
                <a:solidFill>
                  <a:srgbClr val="FF0000"/>
                </a:solidFill>
              </a:rPr>
              <a:t>Déviation ou perversion des motivations: </a:t>
            </a:r>
          </a:p>
          <a:p>
            <a:pPr marL="0" indent="0" algn="just">
              <a:buNone/>
            </a:pPr>
            <a:endParaRPr lang="fr-FR" sz="800" dirty="0"/>
          </a:p>
          <a:p>
            <a:pPr marL="0" indent="0" algn="just">
              <a:buNone/>
            </a:pPr>
            <a:r>
              <a:rPr lang="fr-FR" sz="2000" dirty="0"/>
              <a:t>Les agents à leurs postes, perdent leurs convictions: </a:t>
            </a:r>
          </a:p>
          <a:p>
            <a:pPr marL="0" indent="0" algn="just">
              <a:buNone/>
            </a:pPr>
            <a:endParaRPr lang="fr-FR" sz="800" dirty="0"/>
          </a:p>
          <a:p>
            <a:pPr algn="just">
              <a:buFont typeface="Wingdings" pitchFamily="2" charset="2"/>
              <a:buChar char="v"/>
            </a:pPr>
            <a:r>
              <a:rPr lang="fr-FR" sz="2000" dirty="0"/>
              <a:t>morales, </a:t>
            </a:r>
          </a:p>
          <a:p>
            <a:pPr algn="just">
              <a:buFont typeface="Wingdings" pitchFamily="2" charset="2"/>
              <a:buChar char="v"/>
            </a:pPr>
            <a:r>
              <a:rPr lang="fr-FR" sz="2000" dirty="0"/>
              <a:t>éthiques, </a:t>
            </a:r>
          </a:p>
          <a:p>
            <a:pPr algn="just">
              <a:buFont typeface="Wingdings" pitchFamily="2" charset="2"/>
              <a:buChar char="v"/>
            </a:pPr>
            <a:r>
              <a:rPr lang="fr-FR" sz="2000" dirty="0"/>
              <a:t>religieuses, </a:t>
            </a:r>
          </a:p>
          <a:p>
            <a:pPr algn="just">
              <a:buFont typeface="Wingdings" pitchFamily="2" charset="2"/>
              <a:buChar char="v"/>
            </a:pPr>
            <a:r>
              <a:rPr lang="fr-FR" sz="2000" dirty="0"/>
              <a:t>politiques. </a:t>
            </a:r>
          </a:p>
          <a:p>
            <a:pPr algn="just">
              <a:buFont typeface="Wingdings" pitchFamily="2" charset="2"/>
              <a:buChar char="v"/>
            </a:pPr>
            <a:r>
              <a:rPr lang="fr-FR" sz="2000" dirty="0"/>
              <a:t>Il ne leur reste qu’une seule </a:t>
            </a:r>
            <a:r>
              <a:rPr lang="fr-FR" sz="1800" dirty="0"/>
              <a:t>foi, </a:t>
            </a:r>
            <a:r>
              <a:rPr lang="fr-FR" sz="1800" b="1" i="1" dirty="0"/>
              <a:t>la foi en l’argent facile et rapide.</a:t>
            </a:r>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4142939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3744416"/>
          </a:xfrm>
        </p:spPr>
        <p:txBody>
          <a:bodyPr>
            <a:normAutofit/>
          </a:bodyPr>
          <a:lstStyle/>
          <a:p>
            <a:pPr marL="361950" indent="-361950">
              <a:buFont typeface="+mj-lt"/>
              <a:buAutoNum type="alphaUcPeriod" startAt="2"/>
            </a:pPr>
            <a:r>
              <a:rPr lang="fr-FR" sz="2400" b="1" u="sng" dirty="0">
                <a:solidFill>
                  <a:srgbClr val="FF0000"/>
                </a:solidFill>
              </a:rPr>
              <a:t>Sur le plan politique et administratif:</a:t>
            </a:r>
          </a:p>
          <a:p>
            <a:pPr marL="0" indent="0">
              <a:buNone/>
            </a:pPr>
            <a:endParaRPr lang="fr-FR" sz="800" b="1" u="sng" dirty="0">
              <a:solidFill>
                <a:srgbClr val="FF0000"/>
              </a:solidFill>
            </a:endParaRPr>
          </a:p>
          <a:p>
            <a:pPr marL="361950" indent="-361950">
              <a:buFont typeface="+mj-lt"/>
              <a:buAutoNum type="arabicPeriod"/>
            </a:pPr>
            <a:r>
              <a:rPr lang="fr-FR" sz="2200" b="1" i="1" u="sng" dirty="0"/>
              <a:t>Perversion des programmes et philosophies politiques</a:t>
            </a:r>
            <a:r>
              <a:rPr lang="fr-FR" sz="2200" dirty="0"/>
              <a:t>: </a:t>
            </a:r>
          </a:p>
          <a:p>
            <a:pPr marL="0" indent="0" algn="just">
              <a:buNone/>
            </a:pPr>
            <a:endParaRPr lang="fr-FR" sz="2000" dirty="0" smtClean="0"/>
          </a:p>
          <a:p>
            <a:pPr marL="0" indent="0" algn="just">
              <a:buNone/>
            </a:pPr>
            <a:endParaRPr lang="fr-FR" sz="2000" dirty="0"/>
          </a:p>
          <a:p>
            <a:pPr marL="0" indent="0" algn="just">
              <a:buNone/>
            </a:pPr>
            <a:r>
              <a:rPr lang="fr-FR" sz="2000" dirty="0" smtClean="0"/>
              <a:t>Des </a:t>
            </a:r>
            <a:r>
              <a:rPr lang="fr-FR" sz="2000" dirty="0"/>
              <a:t>études l’ont prouvé à travers plusieurs exemples; entres autres celui du Ghana en Afrique où la corruption généralisée, a sapé à la base, la "</a:t>
            </a:r>
            <a:r>
              <a:rPr lang="fr-FR" sz="2000" b="1" dirty="0"/>
              <a:t>Philosophie du Socialisme africain" </a:t>
            </a:r>
            <a:r>
              <a:rPr lang="fr-FR" sz="2000" dirty="0"/>
              <a:t>sur laquelle se basait le développement du pays tel que le prévoyait </a:t>
            </a:r>
            <a:r>
              <a:rPr lang="fr-FR" sz="2000" dirty="0" err="1"/>
              <a:t>Kwamé</a:t>
            </a:r>
            <a:r>
              <a:rPr lang="fr-FR" sz="2000" dirty="0"/>
              <a:t> N’KRUMAH.</a:t>
            </a:r>
          </a:p>
        </p:txBody>
      </p:sp>
      <p:sp>
        <p:nvSpPr>
          <p:cNvPr id="4" name="Espace réservé du pied de page 3"/>
          <p:cNvSpPr>
            <a:spLocks noGrp="1"/>
          </p:cNvSpPr>
          <p:nvPr>
            <p:ph type="ftr" sz="quarter" idx="11"/>
          </p:nvPr>
        </p:nvSpPr>
        <p:spPr>
          <a:xfrm>
            <a:off x="0" y="6284342"/>
            <a:ext cx="9144000" cy="601042"/>
          </a:xfrm>
          <a:solidFill>
            <a:srgbClr val="92D050"/>
          </a:solidFill>
          <a:ln>
            <a:noFill/>
          </a:ln>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5" name="Titre 1"/>
          <p:cNvSpPr>
            <a:spLocks noGrp="1"/>
          </p:cNvSpPr>
          <p:nvPr>
            <p:ph type="title"/>
          </p:nvPr>
        </p:nvSpPr>
        <p:spPr>
          <a:xfrm>
            <a:off x="457200" y="274638"/>
            <a:ext cx="8229600" cy="418058"/>
          </a:xfrm>
        </p:spPr>
        <p:txBody>
          <a:bodyPr>
            <a:normAutofit fontScale="90000"/>
          </a:bodyPr>
          <a:lstStyle/>
          <a:p>
            <a:pPr marL="271463" indent="-271463" algn="l">
              <a:buFont typeface="+mj-lt"/>
              <a:buAutoNum type="romanUcPeriod" startAt="5"/>
            </a:pPr>
            <a:r>
              <a:rPr lang="fr-FR" sz="2800" b="1" dirty="0" smtClean="0">
                <a:solidFill>
                  <a:srgbClr val="3333FF"/>
                </a:solidFill>
              </a:rPr>
              <a:t>CONSÉQUENCES DE </a:t>
            </a:r>
            <a:r>
              <a:rPr lang="fr-FR" sz="2800" b="1" dirty="0">
                <a:solidFill>
                  <a:srgbClr val="3333FF"/>
                </a:solidFill>
              </a:rPr>
              <a:t>LA CORRUPTION(SUITE)</a:t>
            </a:r>
          </a:p>
        </p:txBody>
      </p:sp>
    </p:spTree>
    <p:extLst>
      <p:ext uri="{BB962C8B-B14F-4D97-AF65-F5344CB8AC3E}">
        <p14:creationId xmlns:p14="http://schemas.microsoft.com/office/powerpoint/2010/main" val="3532183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57199"/>
          </a:xfrm>
        </p:spPr>
        <p:txBody>
          <a:bodyPr>
            <a:noAutofit/>
          </a:bodyPr>
          <a:lstStyle/>
          <a:p>
            <a:pPr algn="l"/>
            <a:r>
              <a:rPr lang="fr-FR" sz="2800" b="1" dirty="0">
                <a:solidFill>
                  <a:srgbClr val="3333FF"/>
                </a:solidFill>
              </a:rPr>
              <a:t>INTRODUCTION </a:t>
            </a:r>
          </a:p>
        </p:txBody>
      </p:sp>
      <p:sp>
        <p:nvSpPr>
          <p:cNvPr id="3" name="Espace réservé du contenu 2"/>
          <p:cNvSpPr>
            <a:spLocks noGrp="1"/>
          </p:cNvSpPr>
          <p:nvPr>
            <p:ph idx="1"/>
          </p:nvPr>
        </p:nvSpPr>
        <p:spPr>
          <a:xfrm>
            <a:off x="395536" y="1029084"/>
            <a:ext cx="8229600" cy="5030019"/>
          </a:xfrm>
        </p:spPr>
        <p:txBody>
          <a:bodyPr>
            <a:normAutofit/>
          </a:bodyPr>
          <a:lstStyle/>
          <a:p>
            <a:pPr algn="just">
              <a:spcBef>
                <a:spcPts val="0"/>
              </a:spcBef>
              <a:buFont typeface="Wingdings" pitchFamily="2" charset="2"/>
              <a:buChar char="Ø"/>
            </a:pPr>
            <a:r>
              <a:rPr lang="fr-FR" sz="2000" dirty="0"/>
              <a:t>Le monde entier a pris conscience des effets dévastateurs de la CORRUPTION sur le DEVELOPPEMENT aux premières heures du 2</a:t>
            </a:r>
            <a:r>
              <a:rPr lang="fr-FR" sz="2000" baseline="30000" dirty="0"/>
              <a:t>ème</a:t>
            </a:r>
            <a:r>
              <a:rPr lang="fr-FR" sz="2000" dirty="0"/>
              <a:t> millénaire de notre Ere;</a:t>
            </a:r>
          </a:p>
          <a:p>
            <a:pPr algn="just">
              <a:spcBef>
                <a:spcPts val="0"/>
              </a:spcBef>
              <a:buFont typeface="Wingdings" pitchFamily="2" charset="2"/>
              <a:buChar char="Ø"/>
            </a:pPr>
            <a:r>
              <a:rPr lang="fr-FR" sz="2000" dirty="0"/>
              <a:t>Mais au Togo, le sujet n’était pas, jusque-là, une priorité devant la persistance et la répétition des crises socio-politiques consécutives au processus de démocratisation des années 1990</a:t>
            </a:r>
          </a:p>
          <a:p>
            <a:pPr algn="just">
              <a:spcBef>
                <a:spcPts val="0"/>
              </a:spcBef>
              <a:buFont typeface="Wingdings" pitchFamily="2" charset="2"/>
              <a:buChar char="Ø"/>
            </a:pPr>
            <a:r>
              <a:rPr lang="fr-FR" sz="2000" dirty="0"/>
              <a:t>Entre 2003 et 2009, le pays a </a:t>
            </a:r>
            <a:r>
              <a:rPr lang="fr-FR" sz="2000" dirty="0" smtClean="0"/>
              <a:t>signé, </a:t>
            </a:r>
            <a:r>
              <a:rPr lang="fr-FR" sz="2000" dirty="0"/>
              <a:t>adopté et ratifié , tout de même, la CNUCC, les conventions de l’UA et de la CEDEAO contre la corruption et les infractions assimilées </a:t>
            </a:r>
          </a:p>
          <a:p>
            <a:pPr algn="just">
              <a:spcBef>
                <a:spcPts val="0"/>
              </a:spcBef>
              <a:buFont typeface="Wingdings" pitchFamily="2" charset="2"/>
              <a:buChar char="Ø"/>
            </a:pPr>
            <a:r>
              <a:rPr lang="fr-FR" sz="2000" dirty="0"/>
              <a:t>La volonté politique autour du sujet, germait peu avant 2010, et ,n’a depuis cessé de grandir pour aboutir à la création de la Haute Autorité de Prévention et de Lutte contre la Corruption et les Infractions Assimilées – HAPLUCIA</a:t>
            </a:r>
          </a:p>
          <a:p>
            <a:pPr algn="just">
              <a:spcBef>
                <a:spcPts val="0"/>
              </a:spcBef>
              <a:buFont typeface="Wingdings" pitchFamily="2" charset="2"/>
              <a:buChar char="Ø"/>
            </a:pPr>
            <a:r>
              <a:rPr lang="fr-FR" sz="2000" dirty="0"/>
              <a:t>Aujourd’hui, malgré des progrès au plan strictement politique, </a:t>
            </a:r>
            <a:r>
              <a:rPr lang="fr-FR" sz="2000" dirty="0" smtClean="0"/>
              <a:t>législatif </a:t>
            </a:r>
            <a:r>
              <a:rPr lang="fr-FR" sz="2000"/>
              <a:t>et </a:t>
            </a:r>
            <a:r>
              <a:rPr lang="fr-FR" sz="2000" smtClean="0"/>
              <a:t>institutionnel, </a:t>
            </a:r>
            <a:r>
              <a:rPr lang="fr-FR" sz="2000" dirty="0"/>
              <a:t>le phénomène de la corruption reste encore </a:t>
            </a:r>
            <a:r>
              <a:rPr lang="fr-FR" sz="2000" dirty="0" smtClean="0"/>
              <a:t>préoccupant </a:t>
            </a:r>
            <a:r>
              <a:rPr lang="fr-FR" sz="2000" dirty="0"/>
              <a:t>au Togo.</a:t>
            </a:r>
          </a:p>
          <a:p>
            <a:pPr algn="just">
              <a:spcBef>
                <a:spcPts val="0"/>
              </a:spcBef>
              <a:buFont typeface="Wingdings" pitchFamily="2" charset="2"/>
              <a:buChar char="Ø"/>
            </a:pPr>
            <a:endParaRPr lang="fr-FR" sz="1800" dirty="0"/>
          </a:p>
        </p:txBody>
      </p:sp>
      <p:sp>
        <p:nvSpPr>
          <p:cNvPr id="4" name="Espace réservé du pied de page 3"/>
          <p:cNvSpPr>
            <a:spLocks noGrp="1"/>
          </p:cNvSpPr>
          <p:nvPr>
            <p:ph type="ftr" sz="quarter" idx="11"/>
          </p:nvPr>
        </p:nvSpPr>
        <p:spPr>
          <a:xfrm>
            <a:off x="0" y="6356350"/>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3772973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980728"/>
            <a:ext cx="8229600" cy="4608512"/>
          </a:xfrm>
        </p:spPr>
        <p:txBody>
          <a:bodyPr>
            <a:normAutofit fontScale="70000" lnSpcReduction="20000"/>
          </a:bodyPr>
          <a:lstStyle/>
          <a:p>
            <a:pPr marL="266700" indent="-266700" algn="just">
              <a:buFont typeface="+mj-lt"/>
              <a:buAutoNum type="arabicPeriod" startAt="2"/>
            </a:pPr>
            <a:r>
              <a:rPr lang="fr-FR" sz="2400" b="1" i="1" u="sng" dirty="0"/>
              <a:t>Désaffection </a:t>
            </a:r>
            <a:r>
              <a:rPr lang="fr-FR" sz="2400" b="1" i="1" u="sng" dirty="0" smtClean="0"/>
              <a:t>ou démobilisation populaire</a:t>
            </a:r>
            <a:r>
              <a:rPr lang="fr-FR" sz="2400" dirty="0"/>
              <a:t>: </a:t>
            </a:r>
          </a:p>
          <a:p>
            <a:pPr marL="0" indent="0" algn="just">
              <a:buNone/>
            </a:pPr>
            <a:endParaRPr lang="fr-FR" sz="1300" dirty="0"/>
          </a:p>
          <a:p>
            <a:pPr marL="0" indent="0" algn="just">
              <a:lnSpc>
                <a:spcPct val="170000"/>
              </a:lnSpc>
              <a:buNone/>
            </a:pPr>
            <a:r>
              <a:rPr lang="fr-FR" sz="2900" dirty="0"/>
              <a:t>Il est également prouvé qu’il existe un lien  entre corruption et instabilité politique. En </a:t>
            </a:r>
            <a:r>
              <a:rPr lang="fr-FR" sz="2900" b="1" dirty="0"/>
              <a:t>Haïti </a:t>
            </a:r>
            <a:r>
              <a:rPr lang="fr-FR" sz="2900" dirty="0"/>
              <a:t>et aux </a:t>
            </a:r>
            <a:r>
              <a:rPr lang="fr-FR" sz="2900" b="1" dirty="0"/>
              <a:t>Philippines</a:t>
            </a:r>
            <a:r>
              <a:rPr lang="fr-FR" sz="2900" dirty="0"/>
              <a:t>, le degré insoutenable de la corruption a fait vomir les régimes des </a:t>
            </a:r>
            <a:r>
              <a:rPr lang="fr-FR" sz="2900" b="1" dirty="0"/>
              <a:t>DEVALIERS </a:t>
            </a:r>
            <a:r>
              <a:rPr lang="fr-FR" sz="2900" dirty="0"/>
              <a:t>et de </a:t>
            </a:r>
            <a:r>
              <a:rPr lang="fr-FR" sz="2900" b="1" dirty="0"/>
              <a:t>F. MARCOS </a:t>
            </a:r>
            <a:r>
              <a:rPr lang="fr-FR" sz="2900" dirty="0"/>
              <a:t>et a participé à la fin de ces régimes. En </a:t>
            </a:r>
            <a:r>
              <a:rPr lang="fr-FR" sz="2900" b="1" dirty="0"/>
              <a:t>Centrafrique</a:t>
            </a:r>
            <a:r>
              <a:rPr lang="fr-FR" sz="2900" dirty="0"/>
              <a:t>, et  au </a:t>
            </a:r>
            <a:r>
              <a:rPr lang="fr-FR" sz="2900" b="1" dirty="0"/>
              <a:t>Zaïre</a:t>
            </a:r>
            <a:r>
              <a:rPr lang="fr-FR" sz="2900" dirty="0"/>
              <a:t>, la fin des régimes </a:t>
            </a:r>
            <a:r>
              <a:rPr lang="fr-FR" sz="2900" b="1" i="1" dirty="0"/>
              <a:t>BOKASSA </a:t>
            </a:r>
            <a:r>
              <a:rPr lang="fr-FR" sz="2900" dirty="0"/>
              <a:t>et de </a:t>
            </a:r>
            <a:r>
              <a:rPr lang="fr-FR" sz="2900" b="1" i="1" dirty="0"/>
              <a:t>MOBUTU</a:t>
            </a:r>
            <a:r>
              <a:rPr lang="fr-FR" sz="2900" dirty="0"/>
              <a:t> a été précédée par la mauvaise gouvernance, la corruption, qui ont, au Zaïre, affaibli les institutions étatiques et l’autorité de l’Etat, Etc.</a:t>
            </a:r>
          </a:p>
          <a:p>
            <a:pPr marL="0" indent="0" algn="just">
              <a:lnSpc>
                <a:spcPct val="170000"/>
              </a:lnSpc>
              <a:buNone/>
            </a:pPr>
            <a:r>
              <a:rPr lang="fr-FR" sz="2900" dirty="0"/>
              <a:t>De nouveaux cas comme ceux du Soudan, du Liban, du Mali </a:t>
            </a:r>
            <a:r>
              <a:rPr lang="fr-FR" sz="2900" dirty="0" smtClean="0"/>
              <a:t>ou du Gabon peuvent </a:t>
            </a:r>
            <a:r>
              <a:rPr lang="fr-FR" sz="2900" dirty="0"/>
              <a:t>être cités…</a:t>
            </a:r>
          </a:p>
          <a:p>
            <a:pPr marL="0" indent="0">
              <a:buNone/>
            </a:pPr>
            <a:endParaRPr lang="fr-FR" dirty="0"/>
          </a:p>
          <a:p>
            <a:pPr marL="0" indent="0">
              <a:buNone/>
            </a:pPr>
            <a:endParaRPr lang="fr-FR" dirty="0"/>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5" name="Titre 1"/>
          <p:cNvSpPr>
            <a:spLocks noGrp="1"/>
          </p:cNvSpPr>
          <p:nvPr>
            <p:ph type="title"/>
          </p:nvPr>
        </p:nvSpPr>
        <p:spPr>
          <a:xfrm>
            <a:off x="395536" y="260648"/>
            <a:ext cx="8424936" cy="501650"/>
          </a:xfrm>
        </p:spPr>
        <p:txBody>
          <a:bodyPr>
            <a:noAutofit/>
          </a:bodyPr>
          <a:lstStyle/>
          <a:p>
            <a:pPr marL="358775" indent="-358775" algn="l">
              <a:buFont typeface="+mj-lt"/>
              <a:buAutoNum type="romanUcPeriod" startAt="5"/>
            </a:pPr>
            <a:r>
              <a:rPr lang="fr-FR" sz="2800" b="1" dirty="0">
                <a:solidFill>
                  <a:srgbClr val="FF0000"/>
                </a:solidFill>
              </a:rPr>
              <a:t>Conséquences politiques et administratives (suite)</a:t>
            </a:r>
          </a:p>
        </p:txBody>
      </p:sp>
    </p:spTree>
    <p:extLst>
      <p:ext uri="{BB962C8B-B14F-4D97-AF65-F5344CB8AC3E}">
        <p14:creationId xmlns:p14="http://schemas.microsoft.com/office/powerpoint/2010/main" val="35264824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itre 1"/>
          <p:cNvSpPr>
            <a:spLocks noGrp="1"/>
          </p:cNvSpPr>
          <p:nvPr>
            <p:ph type="title"/>
          </p:nvPr>
        </p:nvSpPr>
        <p:spPr>
          <a:xfrm>
            <a:off x="457200" y="274638"/>
            <a:ext cx="8229600" cy="501650"/>
          </a:xfrm>
        </p:spPr>
        <p:txBody>
          <a:bodyPr>
            <a:noAutofit/>
          </a:bodyPr>
          <a:lstStyle/>
          <a:p>
            <a:pPr marL="361950" indent="-361950" algn="l">
              <a:buFont typeface="+mj-lt"/>
              <a:buAutoNum type="romanUcPeriod" startAt="5"/>
            </a:pPr>
            <a:r>
              <a:rPr lang="fr-FR" sz="2500" b="1" dirty="0">
                <a:solidFill>
                  <a:srgbClr val="FF0000"/>
                </a:solidFill>
              </a:rPr>
              <a:t>Conséquences politiques et administratives (suite et fin)</a:t>
            </a:r>
          </a:p>
        </p:txBody>
      </p:sp>
      <p:sp>
        <p:nvSpPr>
          <p:cNvPr id="3" name="Espace réservé du contenu 2"/>
          <p:cNvSpPr>
            <a:spLocks noGrp="1"/>
          </p:cNvSpPr>
          <p:nvPr>
            <p:ph sz="half" idx="1"/>
          </p:nvPr>
        </p:nvSpPr>
        <p:spPr>
          <a:xfrm>
            <a:off x="457200" y="1335135"/>
            <a:ext cx="2602632" cy="3805883"/>
          </a:xfrm>
        </p:spPr>
        <p:txBody>
          <a:bodyPr>
            <a:normAutofit/>
          </a:bodyPr>
          <a:lstStyle/>
          <a:p>
            <a:pPr>
              <a:buFont typeface="+mj-lt"/>
              <a:buAutoNum type="arabicPeriod" startAt="3"/>
            </a:pPr>
            <a:r>
              <a:rPr lang="fr-FR" sz="2000" b="1" i="1" u="sng" dirty="0"/>
              <a:t>Inadaptation des politiques et inefficacité des administrations</a:t>
            </a:r>
            <a:r>
              <a:rPr lang="fr-FR" sz="2000" i="1" dirty="0"/>
              <a:t>:</a:t>
            </a:r>
          </a:p>
          <a:p>
            <a:pPr marL="0" indent="0" algn="just">
              <a:buNone/>
            </a:pPr>
            <a:endParaRPr lang="fr-FR" sz="1800" dirty="0"/>
          </a:p>
          <a:p>
            <a:pPr marL="0" indent="0" algn="just">
              <a:buNone/>
            </a:pPr>
            <a:endParaRPr lang="fr-FR" sz="1800" dirty="0"/>
          </a:p>
          <a:p>
            <a:pPr marL="0" indent="0" algn="just">
              <a:buNone/>
            </a:pPr>
            <a:endParaRPr lang="fr-FR" sz="1800" dirty="0"/>
          </a:p>
          <a:p>
            <a:pPr marL="0" indent="0" algn="just">
              <a:buNone/>
            </a:pPr>
            <a:endParaRPr lang="fr-FR" sz="1800" dirty="0"/>
          </a:p>
          <a:p>
            <a:pPr>
              <a:buFont typeface="+mj-lt"/>
              <a:buAutoNum type="arabicPeriod" startAt="4"/>
            </a:pPr>
            <a:r>
              <a:rPr lang="fr-FR" sz="2000" b="1" i="1" u="sng" dirty="0"/>
              <a:t>Au plan strictement administratif</a:t>
            </a:r>
            <a:r>
              <a:rPr lang="fr-FR" sz="2400" i="1" dirty="0"/>
              <a:t>:</a:t>
            </a:r>
            <a:endParaRPr lang="fr-FR" sz="1800" dirty="0"/>
          </a:p>
        </p:txBody>
      </p:sp>
      <p:sp>
        <p:nvSpPr>
          <p:cNvPr id="2" name="Espace réservé du contenu 1"/>
          <p:cNvSpPr>
            <a:spLocks noGrp="1"/>
          </p:cNvSpPr>
          <p:nvPr>
            <p:ph sz="half" idx="2"/>
          </p:nvPr>
        </p:nvSpPr>
        <p:spPr>
          <a:xfrm>
            <a:off x="3203848" y="1196752"/>
            <a:ext cx="5482952" cy="4608512"/>
          </a:xfrm>
        </p:spPr>
        <p:txBody>
          <a:bodyPr>
            <a:noAutofit/>
          </a:bodyPr>
          <a:lstStyle/>
          <a:p>
            <a:pPr marL="0" indent="0" algn="just">
              <a:buNone/>
            </a:pPr>
            <a:r>
              <a:rPr lang="fr-FR" sz="2000" dirty="0"/>
              <a:t>Dans un système corrompu, les législateurs par exemple, utiliseront leur autorité pour aider ceux qui recherchent des privilèges, et non pour les besoins des citoyens. Aux USA par exemple, certains lobbies malsains, pour leurs intérêts, empêchent le vote des lois sur des préoccupations générales, comme c’est le cas pour le port d’armes.</a:t>
            </a:r>
          </a:p>
          <a:p>
            <a:pPr marL="0" indent="0" algn="just">
              <a:buNone/>
            </a:pPr>
            <a:endParaRPr lang="fr-FR" sz="2000" dirty="0"/>
          </a:p>
          <a:p>
            <a:pPr marL="0" indent="0" algn="just">
              <a:buNone/>
            </a:pPr>
            <a:r>
              <a:rPr lang="fr-FR" sz="2000" dirty="0"/>
              <a:t>Les bureaucrates ne sont pas tenus pour responsables de leurs résultats, et sont même motivés à retarder les services pour pouvoir soutirer un pot-de-vin</a:t>
            </a:r>
          </a:p>
          <a:p>
            <a:pPr marL="0" indent="0" algn="just">
              <a:buNone/>
            </a:pPr>
            <a:endParaRPr lang="fr-FR" sz="2000" dirty="0"/>
          </a:p>
          <a:p>
            <a:pPr marL="0" indent="0" algn="just">
              <a:buNone/>
            </a:pPr>
            <a:endParaRPr lang="fr-FR" sz="2000" dirty="0"/>
          </a:p>
        </p:txBody>
      </p:sp>
      <p:sp>
        <p:nvSpPr>
          <p:cNvPr id="5" name="Espace réservé du pied de page 4"/>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678634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pPr marL="361950" indent="-361950" algn="l">
              <a:buFont typeface="+mj-lt"/>
              <a:buAutoNum type="romanUcPeriod" startAt="5"/>
            </a:pPr>
            <a:r>
              <a:rPr lang="fr-FR" sz="2800" b="1" dirty="0">
                <a:solidFill>
                  <a:srgbClr val="3333FF"/>
                </a:solidFill>
              </a:rPr>
              <a:t>CONSÉQUENCES DE LA CORRUPTION(SUITE)</a:t>
            </a:r>
            <a:r>
              <a:rPr lang="fr-FR" sz="3200" b="1" dirty="0">
                <a:solidFill>
                  <a:srgbClr val="3333FF"/>
                </a:solidFill>
              </a:rPr>
              <a:t/>
            </a:r>
            <a:br>
              <a:rPr lang="fr-FR" sz="3200" b="1" dirty="0">
                <a:solidFill>
                  <a:srgbClr val="3333FF"/>
                </a:solidFill>
              </a:rPr>
            </a:br>
            <a:endParaRPr lang="fr-FR" sz="3200" b="1" dirty="0">
              <a:solidFill>
                <a:srgbClr val="3333FF"/>
              </a:solidFill>
            </a:endParaRPr>
          </a:p>
        </p:txBody>
      </p:sp>
      <p:sp>
        <p:nvSpPr>
          <p:cNvPr id="3" name="Espace réservé du contenu 2"/>
          <p:cNvSpPr>
            <a:spLocks noGrp="1"/>
          </p:cNvSpPr>
          <p:nvPr>
            <p:ph sz="half" idx="1"/>
          </p:nvPr>
        </p:nvSpPr>
        <p:spPr>
          <a:xfrm>
            <a:off x="457200" y="1470484"/>
            <a:ext cx="2818656" cy="4334780"/>
          </a:xfrm>
        </p:spPr>
        <p:txBody>
          <a:bodyPr>
            <a:normAutofit lnSpcReduction="10000"/>
          </a:bodyPr>
          <a:lstStyle/>
          <a:p>
            <a:pPr marL="0" indent="355600">
              <a:buNone/>
            </a:pPr>
            <a:endParaRPr lang="fr-FR" sz="600" dirty="0"/>
          </a:p>
          <a:p>
            <a:pPr marL="0" indent="0">
              <a:buNone/>
            </a:pPr>
            <a:endParaRPr lang="fr-FR" sz="1100" b="1" u="sng" dirty="0">
              <a:solidFill>
                <a:srgbClr val="FF0000"/>
              </a:solidFill>
            </a:endParaRPr>
          </a:p>
          <a:p>
            <a:pPr>
              <a:buFont typeface="+mj-lt"/>
              <a:buAutoNum type="arabicPeriod"/>
            </a:pPr>
            <a:r>
              <a:rPr lang="fr-FR" sz="2400" b="1" i="1" u="sng" dirty="0"/>
              <a:t>Affaiblissement des institutions mobilisatrices des finances de l’Etat</a:t>
            </a:r>
            <a:r>
              <a:rPr lang="fr-FR" sz="1800" dirty="0"/>
              <a:t>: </a:t>
            </a:r>
          </a:p>
          <a:p>
            <a:pPr marL="0" indent="355600">
              <a:buNone/>
            </a:pPr>
            <a:endParaRPr lang="fr-FR" sz="1050" dirty="0"/>
          </a:p>
          <a:p>
            <a:pPr marL="0" indent="355600">
              <a:buNone/>
            </a:pPr>
            <a:endParaRPr lang="fr-FR" sz="800" dirty="0"/>
          </a:p>
          <a:p>
            <a:pPr marL="0" indent="355600">
              <a:buNone/>
            </a:pPr>
            <a:endParaRPr lang="fr-FR" sz="800" dirty="0"/>
          </a:p>
          <a:p>
            <a:pPr marL="0" indent="355600">
              <a:buNone/>
            </a:pPr>
            <a:endParaRPr lang="fr-FR" sz="800" dirty="0"/>
          </a:p>
          <a:p>
            <a:pPr marL="0" indent="355600">
              <a:buNone/>
            </a:pPr>
            <a:endParaRPr lang="fr-FR" sz="800" dirty="0"/>
          </a:p>
          <a:p>
            <a:pPr marL="0" indent="355600">
              <a:buNone/>
            </a:pPr>
            <a:endParaRPr lang="fr-FR" sz="800" dirty="0"/>
          </a:p>
          <a:p>
            <a:pPr marL="0" indent="355600">
              <a:buNone/>
            </a:pPr>
            <a:endParaRPr lang="fr-FR" sz="800" dirty="0"/>
          </a:p>
          <a:p>
            <a:pPr marL="0" indent="355600">
              <a:buNone/>
            </a:pPr>
            <a:endParaRPr lang="fr-FR" sz="800" dirty="0"/>
          </a:p>
          <a:p>
            <a:pPr marL="0" indent="355600">
              <a:buNone/>
            </a:pPr>
            <a:endParaRPr lang="fr-FR" sz="800" dirty="0"/>
          </a:p>
          <a:p>
            <a:pPr>
              <a:buFont typeface="+mj-lt"/>
              <a:buAutoNum type="arabicPeriod" startAt="2"/>
            </a:pPr>
            <a:r>
              <a:rPr lang="fr-FR" sz="2400" b="1" i="1" u="sng" dirty="0">
                <a:solidFill>
                  <a:srgbClr val="3333FF"/>
                </a:solidFill>
              </a:rPr>
              <a:t>Mauvaise attribution des ressources</a:t>
            </a:r>
            <a:r>
              <a:rPr lang="fr-FR" sz="1800" dirty="0">
                <a:solidFill>
                  <a:srgbClr val="3333FF"/>
                </a:solidFill>
              </a:rPr>
              <a:t>:</a:t>
            </a:r>
          </a:p>
        </p:txBody>
      </p:sp>
      <p:sp>
        <p:nvSpPr>
          <p:cNvPr id="8" name="Espace réservé du contenu 7"/>
          <p:cNvSpPr>
            <a:spLocks noGrp="1"/>
          </p:cNvSpPr>
          <p:nvPr>
            <p:ph sz="half" idx="2"/>
          </p:nvPr>
        </p:nvSpPr>
        <p:spPr>
          <a:xfrm>
            <a:off x="3347864" y="1600200"/>
            <a:ext cx="5338936" cy="4525963"/>
          </a:xfrm>
        </p:spPr>
        <p:txBody>
          <a:bodyPr>
            <a:normAutofit lnSpcReduction="10000"/>
          </a:bodyPr>
          <a:lstStyle/>
          <a:p>
            <a:pPr marL="0" indent="0" algn="just">
              <a:buNone/>
            </a:pPr>
            <a:r>
              <a:rPr lang="fr-FR" sz="2400" dirty="0"/>
              <a:t>Au Togo, la généralisation de la corruption consécutive aux perturbations politiques des années 1990 avait conduit à la désarticulation du système étatique entrainant l’affaiblissement systématique des institutions mobilisatrices des finances de l’Etat.</a:t>
            </a:r>
          </a:p>
          <a:p>
            <a:pPr marL="0" indent="0" algn="just">
              <a:buNone/>
            </a:pPr>
            <a:endParaRPr lang="fr-FR" sz="2400" dirty="0">
              <a:solidFill>
                <a:srgbClr val="3333FF"/>
              </a:solidFill>
            </a:endParaRPr>
          </a:p>
          <a:p>
            <a:pPr marL="0" indent="0" algn="just">
              <a:buNone/>
            </a:pPr>
            <a:r>
              <a:rPr lang="fr-FR" sz="2400" dirty="0">
                <a:solidFill>
                  <a:srgbClr val="3333FF"/>
                </a:solidFill>
              </a:rPr>
              <a:t>Les ressources que l’on pourrait utiliser à des fins plus productives, aux investissements prennent, au lieu de cela, la voie des pratiques illégales.</a:t>
            </a:r>
          </a:p>
          <a:p>
            <a:pPr marL="0" indent="0" algn="just">
              <a:buNone/>
            </a:pPr>
            <a:endParaRPr lang="fr-FR" sz="2000" dirty="0"/>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7" name="ZoneTexte 6"/>
          <p:cNvSpPr txBox="1"/>
          <p:nvPr/>
        </p:nvSpPr>
        <p:spPr>
          <a:xfrm>
            <a:off x="444486" y="949809"/>
            <a:ext cx="7416824" cy="461665"/>
          </a:xfrm>
          <a:prstGeom prst="rect">
            <a:avLst/>
          </a:prstGeom>
          <a:noFill/>
        </p:spPr>
        <p:txBody>
          <a:bodyPr wrap="square" rtlCol="0">
            <a:spAutoFit/>
          </a:bodyPr>
          <a:lstStyle/>
          <a:p>
            <a:pPr marL="361950" indent="-361950" algn="just">
              <a:buFont typeface="+mj-lt"/>
              <a:buAutoNum type="alphaUcPeriod" startAt="3"/>
            </a:pPr>
            <a:r>
              <a:rPr lang="fr-FR" sz="2400" b="1" u="sng" dirty="0">
                <a:solidFill>
                  <a:srgbClr val="FF0000"/>
                </a:solidFill>
              </a:rPr>
              <a:t>Conséquences économiques: </a:t>
            </a:r>
          </a:p>
        </p:txBody>
      </p:sp>
    </p:spTree>
    <p:extLst>
      <p:ext uri="{BB962C8B-B14F-4D97-AF65-F5344CB8AC3E}">
        <p14:creationId xmlns:p14="http://schemas.microsoft.com/office/powerpoint/2010/main" val="3287479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70817" y="1316702"/>
            <a:ext cx="3106688" cy="4497363"/>
          </a:xfrm>
        </p:spPr>
        <p:txBody>
          <a:bodyPr>
            <a:normAutofit/>
          </a:bodyPr>
          <a:lstStyle/>
          <a:p>
            <a:pPr marL="457200" indent="-457200">
              <a:buFont typeface="+mj-lt"/>
              <a:buAutoNum type="arabicPeriod" startAt="3"/>
            </a:pPr>
            <a:r>
              <a:rPr lang="fr-FR" sz="2400" b="1" i="1" u="sng" dirty="0"/>
              <a:t>Viciation du climat des affaires</a:t>
            </a:r>
            <a:r>
              <a:rPr lang="fr-FR" sz="1800" dirty="0"/>
              <a:t>: </a:t>
            </a:r>
          </a:p>
          <a:p>
            <a:pPr marL="0" indent="0">
              <a:buNone/>
            </a:pPr>
            <a:endParaRPr lang="fr-FR" sz="1800" dirty="0"/>
          </a:p>
          <a:p>
            <a:pPr marL="0" indent="0">
              <a:buNone/>
            </a:pPr>
            <a:endParaRPr lang="fr-FR" sz="1800" dirty="0"/>
          </a:p>
          <a:p>
            <a:pPr marL="0" indent="0">
              <a:buNone/>
            </a:pPr>
            <a:endParaRPr lang="fr-FR" sz="1800" dirty="0"/>
          </a:p>
          <a:p>
            <a:pPr marL="457200" indent="-457200">
              <a:buFont typeface="+mj-lt"/>
              <a:buAutoNum type="arabicPeriod" startAt="4"/>
            </a:pPr>
            <a:r>
              <a:rPr lang="fr-FR" sz="2400" b="1" i="1" u="sng" dirty="0">
                <a:solidFill>
                  <a:srgbClr val="3333FF"/>
                </a:solidFill>
              </a:rPr>
              <a:t>Baisse de l’emploi</a:t>
            </a:r>
            <a:r>
              <a:rPr lang="fr-FR" sz="1800" dirty="0"/>
              <a:t>:</a:t>
            </a:r>
          </a:p>
          <a:p>
            <a:pPr marL="457200" indent="-457200">
              <a:buFont typeface="+mj-lt"/>
              <a:buAutoNum type="arabicPeriod" startAt="4"/>
            </a:pPr>
            <a:endParaRPr lang="fr-FR" sz="1800" dirty="0"/>
          </a:p>
          <a:p>
            <a:pPr marL="0" indent="0">
              <a:buNone/>
            </a:pPr>
            <a:endParaRPr lang="fr-FR" sz="1800" dirty="0"/>
          </a:p>
          <a:p>
            <a:pPr marL="0" indent="0">
              <a:buNone/>
            </a:pPr>
            <a:endParaRPr lang="fr-FR" sz="1800" dirty="0"/>
          </a:p>
          <a:p>
            <a:pPr marL="457200" indent="-457200">
              <a:buFont typeface="+mj-lt"/>
              <a:buAutoNum type="arabicPeriod" startAt="5"/>
            </a:pPr>
            <a:r>
              <a:rPr lang="fr-FR" sz="2400" b="1" i="1" u="sng" dirty="0"/>
              <a:t>Aggravation de la pauvreté</a:t>
            </a:r>
            <a:r>
              <a:rPr lang="fr-FR" sz="1800" dirty="0"/>
              <a:t>: </a:t>
            </a:r>
          </a:p>
        </p:txBody>
      </p:sp>
      <p:sp>
        <p:nvSpPr>
          <p:cNvPr id="8" name="Espace réservé du contenu 7"/>
          <p:cNvSpPr>
            <a:spLocks noGrp="1"/>
          </p:cNvSpPr>
          <p:nvPr>
            <p:ph sz="half" idx="2"/>
          </p:nvPr>
        </p:nvSpPr>
        <p:spPr>
          <a:xfrm>
            <a:off x="3707904" y="1241381"/>
            <a:ext cx="5122912" cy="4525963"/>
          </a:xfrm>
        </p:spPr>
        <p:txBody>
          <a:bodyPr>
            <a:noAutofit/>
          </a:bodyPr>
          <a:lstStyle/>
          <a:p>
            <a:pPr marL="0" indent="0" algn="just">
              <a:buNone/>
            </a:pPr>
            <a:r>
              <a:rPr lang="fr-FR" sz="2000" dirty="0"/>
              <a:t>Avec pour corollaire immédiat la baisse et la fuite des investissements, et aussi la faiblesse de la croissance.</a:t>
            </a:r>
          </a:p>
          <a:p>
            <a:pPr marL="0" indent="0" algn="just">
              <a:buNone/>
            </a:pPr>
            <a:endParaRPr lang="fr-FR" sz="2000" dirty="0"/>
          </a:p>
          <a:p>
            <a:pPr marL="0" indent="0" algn="just">
              <a:buNone/>
            </a:pPr>
            <a:endParaRPr lang="fr-FR" sz="2000" dirty="0"/>
          </a:p>
          <a:p>
            <a:pPr marL="0" indent="0" algn="just">
              <a:buNone/>
            </a:pPr>
            <a:r>
              <a:rPr lang="fr-FR" sz="2000" dirty="0">
                <a:solidFill>
                  <a:srgbClr val="3333FF"/>
                </a:solidFill>
              </a:rPr>
              <a:t>La faiblesse des investissement réduit la création des emplois par l’Etat et le secteur privé.</a:t>
            </a:r>
          </a:p>
          <a:p>
            <a:pPr marL="0" indent="0" algn="just">
              <a:buNone/>
            </a:pPr>
            <a:endParaRPr lang="fr-FR" sz="2000" dirty="0"/>
          </a:p>
          <a:p>
            <a:pPr marL="0" indent="0" algn="just">
              <a:buNone/>
            </a:pPr>
            <a:r>
              <a:rPr lang="fr-FR" sz="2000" dirty="0"/>
              <a:t>Le manque d’emploi crée nécessairement le chômage et la pauvreté. Les pauvres n’ont plus droit à </a:t>
            </a:r>
            <a:r>
              <a:rPr lang="fr-FR" sz="2000" b="1" u="sng" dirty="0"/>
              <a:t>la qualité et au coût </a:t>
            </a:r>
            <a:r>
              <a:rPr lang="fr-FR" sz="2000" dirty="0"/>
              <a:t>attendus des services sociaux publics: les soins de santé ou l’éducation par exemple.</a:t>
            </a:r>
          </a:p>
          <a:p>
            <a:pPr marL="0" indent="0" algn="just">
              <a:buNone/>
            </a:pPr>
            <a:endParaRPr lang="fr-FR" sz="1800" dirty="0"/>
          </a:p>
        </p:txBody>
      </p:sp>
      <p:sp>
        <p:nvSpPr>
          <p:cNvPr id="5" name="Espace réservé du pied de page 4"/>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t>
            </a:r>
            <a:r>
              <a:rPr lang="fr-FR" b="1" dirty="0" smtClean="0">
                <a:solidFill>
                  <a:srgbClr val="3333FF"/>
                </a:solidFill>
              </a:rPr>
              <a:t>&amp; GIZ                     MAI 2024</a:t>
            </a:r>
            <a:endParaRPr lang="fr-FR" b="1" dirty="0">
              <a:solidFill>
                <a:srgbClr val="3333FF"/>
              </a:solidFill>
            </a:endParaRPr>
          </a:p>
        </p:txBody>
      </p:sp>
      <p:sp>
        <p:nvSpPr>
          <p:cNvPr id="6" name="ZoneTexte 5"/>
          <p:cNvSpPr txBox="1"/>
          <p:nvPr/>
        </p:nvSpPr>
        <p:spPr>
          <a:xfrm>
            <a:off x="395536" y="203611"/>
            <a:ext cx="7416824" cy="523220"/>
          </a:xfrm>
          <a:prstGeom prst="rect">
            <a:avLst/>
          </a:prstGeom>
          <a:noFill/>
        </p:spPr>
        <p:txBody>
          <a:bodyPr wrap="square" rtlCol="0">
            <a:spAutoFit/>
          </a:bodyPr>
          <a:lstStyle/>
          <a:p>
            <a:pPr marL="514350" indent="-514350" algn="just">
              <a:buFont typeface="+mj-lt"/>
              <a:buAutoNum type="alphaUcPeriod" startAt="3"/>
            </a:pPr>
            <a:r>
              <a:rPr lang="fr-FR" sz="2800" b="1" u="sng" dirty="0">
                <a:solidFill>
                  <a:srgbClr val="FF0000"/>
                </a:solidFill>
              </a:rPr>
              <a:t>Conséquences économiques(suite): </a:t>
            </a:r>
          </a:p>
        </p:txBody>
      </p:sp>
    </p:spTree>
    <p:extLst>
      <p:ext uri="{BB962C8B-B14F-4D97-AF65-F5344CB8AC3E}">
        <p14:creationId xmlns:p14="http://schemas.microsoft.com/office/powerpoint/2010/main" val="406364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120489"/>
            <a:ext cx="2458616" cy="2116831"/>
          </a:xfrm>
        </p:spPr>
        <p:txBody>
          <a:bodyPr>
            <a:normAutofit/>
          </a:bodyPr>
          <a:lstStyle/>
          <a:p>
            <a:pPr>
              <a:buFont typeface="+mj-lt"/>
              <a:buAutoNum type="arabicPeriod" startAt="6"/>
            </a:pPr>
            <a:r>
              <a:rPr lang="fr-FR" sz="2400" b="1" i="1" u="sng" dirty="0"/>
              <a:t>Baisse de la concurrence, de l’efficacité et de l’innovation</a:t>
            </a:r>
            <a:r>
              <a:rPr lang="fr-FR" sz="1800" dirty="0"/>
              <a:t>:</a:t>
            </a:r>
          </a:p>
          <a:p>
            <a:pPr marL="0" indent="0">
              <a:buNone/>
            </a:pPr>
            <a:endParaRPr lang="fr-FR" sz="1800" dirty="0"/>
          </a:p>
        </p:txBody>
      </p:sp>
      <p:sp>
        <p:nvSpPr>
          <p:cNvPr id="6" name="Espace réservé du contenu 5"/>
          <p:cNvSpPr>
            <a:spLocks noGrp="1"/>
          </p:cNvSpPr>
          <p:nvPr>
            <p:ph sz="half" idx="2"/>
          </p:nvPr>
        </p:nvSpPr>
        <p:spPr>
          <a:xfrm>
            <a:off x="3033238" y="1087576"/>
            <a:ext cx="5698976" cy="2116832"/>
          </a:xfrm>
        </p:spPr>
        <p:txBody>
          <a:bodyPr>
            <a:normAutofit/>
          </a:bodyPr>
          <a:lstStyle/>
          <a:p>
            <a:pPr marL="0" indent="0" algn="just">
              <a:buNone/>
            </a:pPr>
            <a:r>
              <a:rPr lang="fr-FR" sz="2500" dirty="0"/>
              <a:t>les entreprises favorisées n’utilisent plus que les signaux du marché pour soutenir la concurrence; du coup, elles peuvent négliger la bonne qualité des ouvrages à réaliser et manquer d’innovation.</a:t>
            </a:r>
          </a:p>
          <a:p>
            <a:pPr marL="0" indent="0" algn="just">
              <a:buNone/>
            </a:pPr>
            <a:endParaRPr lang="fr-FR" sz="2400" dirty="0"/>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2" name="ZoneTexte 1"/>
          <p:cNvSpPr txBox="1"/>
          <p:nvPr/>
        </p:nvSpPr>
        <p:spPr>
          <a:xfrm>
            <a:off x="452660" y="3424687"/>
            <a:ext cx="8279553" cy="2308324"/>
          </a:xfrm>
          <a:prstGeom prst="rect">
            <a:avLst/>
          </a:prstGeom>
          <a:noFill/>
        </p:spPr>
        <p:txBody>
          <a:bodyPr wrap="square" rtlCol="0">
            <a:spAutoFit/>
          </a:bodyPr>
          <a:lstStyle/>
          <a:p>
            <a:pPr indent="109538" algn="just">
              <a:buFont typeface="Wingdings" pitchFamily="2" charset="2"/>
              <a:buChar char="Ø"/>
            </a:pPr>
            <a:r>
              <a:rPr lang="fr-FR" sz="2400" b="1" dirty="0"/>
              <a:t>Comme autres conséquences</a:t>
            </a:r>
            <a:r>
              <a:rPr lang="fr-FR" sz="2400" dirty="0"/>
              <a:t>, la corruption sape la démocratie et l’Etat de droit, crée des espaces de criminalité de toutes sortes: trafic de drogues, </a:t>
            </a:r>
            <a:r>
              <a:rPr lang="fr-FR" sz="2400" dirty="0" smtClean="0"/>
              <a:t>d’armes, de </a:t>
            </a:r>
            <a:r>
              <a:rPr lang="fr-FR" sz="2400" dirty="0"/>
              <a:t>produits prohibés ou de mauvaise qualité, </a:t>
            </a:r>
            <a:r>
              <a:rPr lang="fr-FR" sz="2400" dirty="0" smtClean="0"/>
              <a:t>…</a:t>
            </a:r>
            <a:r>
              <a:rPr lang="fr-FR" sz="2400" dirty="0"/>
              <a:t>infiltration ou exfiltration facile des criminels au sein des territoires nationaux, à travers les frontières; extension facile du terrorisme, etc.</a:t>
            </a:r>
          </a:p>
        </p:txBody>
      </p:sp>
      <p:sp>
        <p:nvSpPr>
          <p:cNvPr id="8" name="ZoneTexte 7"/>
          <p:cNvSpPr txBox="1"/>
          <p:nvPr/>
        </p:nvSpPr>
        <p:spPr>
          <a:xfrm>
            <a:off x="457200" y="188640"/>
            <a:ext cx="7416824" cy="523220"/>
          </a:xfrm>
          <a:prstGeom prst="rect">
            <a:avLst/>
          </a:prstGeom>
          <a:noFill/>
        </p:spPr>
        <p:txBody>
          <a:bodyPr wrap="square" rtlCol="0">
            <a:spAutoFit/>
          </a:bodyPr>
          <a:lstStyle/>
          <a:p>
            <a:pPr marL="361950" indent="-361950" algn="just">
              <a:buFont typeface="+mj-lt"/>
              <a:buAutoNum type="alphaUcPeriod" startAt="3"/>
            </a:pPr>
            <a:r>
              <a:rPr lang="fr-FR" sz="2800" b="1" u="sng" dirty="0">
                <a:solidFill>
                  <a:srgbClr val="FF0000"/>
                </a:solidFill>
              </a:rPr>
              <a:t>Conséquences économiques(Fin): </a:t>
            </a:r>
          </a:p>
        </p:txBody>
      </p:sp>
    </p:spTree>
    <p:extLst>
      <p:ext uri="{BB962C8B-B14F-4D97-AF65-F5344CB8AC3E}">
        <p14:creationId xmlns:p14="http://schemas.microsoft.com/office/powerpoint/2010/main" val="3847076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472608"/>
          </a:xfrm>
        </p:spPr>
        <p:txBody>
          <a:bodyPr>
            <a:noAutofit/>
          </a:bodyPr>
          <a:lstStyle/>
          <a:p>
            <a:pPr algn="just"/>
            <a:r>
              <a:rPr lang="fr-FR" sz="1800" b="1" i="1" u="sng" dirty="0"/>
              <a:t>Conséquences sur notre localité</a:t>
            </a:r>
          </a:p>
          <a:p>
            <a:pPr marL="0" indent="0" algn="just">
              <a:buNone/>
            </a:pPr>
            <a:endParaRPr lang="fr-FR" sz="1800" b="1" i="1" u="sng" dirty="0"/>
          </a:p>
          <a:p>
            <a:pPr marL="0" indent="0" algn="just">
              <a:buNone/>
            </a:pPr>
            <a:r>
              <a:rPr lang="fr-FR" sz="1800" dirty="0"/>
              <a:t>Un rapport d’étude, intitulée </a:t>
            </a:r>
            <a:r>
              <a:rPr lang="fr-FR" sz="1800" b="1" i="1" dirty="0"/>
              <a:t>"La corruption dans la Gouvernance Locale et les institutions traditionnelles en Afrique"</a:t>
            </a:r>
            <a:r>
              <a:rPr lang="fr-FR" sz="1800" dirty="0"/>
              <a:t>  de la Commission Economique de l’UA de 2016 relève les conséquences spécifiques suivantes sur le développement d’une localité comme notre </a:t>
            </a:r>
            <a:r>
              <a:rPr lang="fr-FR" sz="1800" dirty="0" smtClean="0"/>
              <a:t>Commune </a:t>
            </a:r>
            <a:r>
              <a:rPr lang="fr-FR" sz="1800" dirty="0"/>
              <a:t>ou notre P</a:t>
            </a:r>
            <a:r>
              <a:rPr lang="fr-FR" sz="1800" dirty="0" smtClean="0"/>
              <a:t>réfecture ou notre Région:</a:t>
            </a:r>
            <a:endParaRPr lang="fr-FR" sz="1800" dirty="0"/>
          </a:p>
          <a:p>
            <a:pPr algn="just">
              <a:buFont typeface="Wingdings" pitchFamily="2" charset="2"/>
              <a:buChar char="Ø"/>
            </a:pPr>
            <a:r>
              <a:rPr lang="fr-FR" sz="1800" dirty="0" smtClean="0"/>
              <a:t>Coûts </a:t>
            </a:r>
            <a:r>
              <a:rPr lang="fr-FR" sz="1800" dirty="0"/>
              <a:t>économiques lourds du fonctionnement de toute l’entité décentralisée,</a:t>
            </a:r>
          </a:p>
          <a:p>
            <a:pPr algn="just">
              <a:buFont typeface="Wingdings" pitchFamily="2" charset="2"/>
              <a:buChar char="Ø"/>
            </a:pPr>
            <a:r>
              <a:rPr lang="fr-FR" sz="1800" dirty="0"/>
              <a:t>Mécanisme du  marché libéral faussé,</a:t>
            </a:r>
          </a:p>
          <a:p>
            <a:pPr algn="just">
              <a:buFont typeface="Wingdings" pitchFamily="2" charset="2"/>
              <a:buChar char="Ø"/>
            </a:pPr>
            <a:r>
              <a:rPr lang="fr-FR" sz="1800" dirty="0"/>
              <a:t>Ralentissement du développement économique et social</a:t>
            </a:r>
          </a:p>
          <a:p>
            <a:pPr algn="just">
              <a:buFont typeface="Wingdings" pitchFamily="2" charset="2"/>
              <a:buChar char="Ø"/>
            </a:pPr>
            <a:r>
              <a:rPr lang="fr-FR" sz="1800" dirty="0"/>
              <a:t>Affaiblissement des capacité des institutions et des administrations à créer ou entretenir des infrastructures économiques et sociales: pistes rurales et communales, marchés municipaux, hôpitaux et Centres de santé </a:t>
            </a:r>
            <a:r>
              <a:rPr lang="fr-FR" sz="1800" dirty="0" smtClean="0"/>
              <a:t>municipaux ou régionaux, </a:t>
            </a:r>
            <a:r>
              <a:rPr lang="fr-FR" sz="1800" dirty="0"/>
              <a:t>infrastructures d’éducation et de formation locale…</a:t>
            </a:r>
          </a:p>
          <a:p>
            <a:pPr algn="just">
              <a:buFont typeface="Wingdings" pitchFamily="2" charset="2"/>
              <a:buChar char="Ø"/>
            </a:pPr>
            <a:r>
              <a:rPr lang="fr-FR" sz="1800" dirty="0"/>
              <a:t>Echecs des investissements et échecs tout court, des initiatives de développement local, et comme conséquence dernière et fatale:</a:t>
            </a:r>
          </a:p>
          <a:p>
            <a:pPr algn="just">
              <a:buFont typeface="Wingdings" pitchFamily="2" charset="2"/>
              <a:buChar char="Ø"/>
            </a:pPr>
            <a:r>
              <a:rPr lang="fr-FR" sz="1800" dirty="0"/>
              <a:t>Persistance et aggravation de la pauvreté avec ses corollaires: enracinement de la maladie et fréquence de la mort.</a:t>
            </a:r>
          </a:p>
        </p:txBody>
      </p:sp>
      <p:sp>
        <p:nvSpPr>
          <p:cNvPr id="6" name="Espace réservé du pied de page 5"/>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8" name="Titre 1"/>
          <p:cNvSpPr>
            <a:spLocks noGrp="1"/>
          </p:cNvSpPr>
          <p:nvPr>
            <p:ph type="title"/>
          </p:nvPr>
        </p:nvSpPr>
        <p:spPr>
          <a:xfrm>
            <a:off x="457200" y="274638"/>
            <a:ext cx="8229600" cy="490066"/>
          </a:xfrm>
        </p:spPr>
        <p:txBody>
          <a:bodyPr>
            <a:noAutofit/>
          </a:bodyPr>
          <a:lstStyle/>
          <a:p>
            <a:pPr algn="l"/>
            <a:r>
              <a:rPr lang="fr-FR" sz="2500" b="1" dirty="0">
                <a:solidFill>
                  <a:srgbClr val="3333FF"/>
                </a:solidFill>
              </a:rPr>
              <a:t>V- CONSÉQUENCES DE LA CORRUPTION(FIN)</a:t>
            </a:r>
          </a:p>
        </p:txBody>
      </p:sp>
    </p:spTree>
    <p:extLst>
      <p:ext uri="{BB962C8B-B14F-4D97-AF65-F5344CB8AC3E}">
        <p14:creationId xmlns:p14="http://schemas.microsoft.com/office/powerpoint/2010/main" val="1198204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49394"/>
          </a:xfrm>
        </p:spPr>
        <p:txBody>
          <a:bodyPr>
            <a:normAutofit fontScale="90000"/>
          </a:bodyPr>
          <a:lstStyle/>
          <a:p>
            <a:pPr algn="l"/>
            <a:r>
              <a:rPr lang="fr-FR" sz="2800" b="1" dirty="0">
                <a:solidFill>
                  <a:srgbClr val="3333FF"/>
                </a:solidFill>
              </a:rPr>
              <a:t>VI- RÔLE DE LA SOCIÉTÉ CIVILE</a:t>
            </a:r>
          </a:p>
        </p:txBody>
      </p:sp>
      <p:sp>
        <p:nvSpPr>
          <p:cNvPr id="4" name="Espace réservé du pied de page 3"/>
          <p:cNvSpPr>
            <a:spLocks noGrp="1"/>
          </p:cNvSpPr>
          <p:nvPr>
            <p:ph type="ftr" sz="quarter" idx="11"/>
          </p:nvPr>
        </p:nvSpPr>
        <p:spPr>
          <a:xfrm>
            <a:off x="0" y="6381329"/>
            <a:ext cx="9144000" cy="504056"/>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7" name="ZoneTexte 6"/>
          <p:cNvSpPr txBox="1"/>
          <p:nvPr/>
        </p:nvSpPr>
        <p:spPr>
          <a:xfrm>
            <a:off x="120393" y="1390320"/>
            <a:ext cx="3024336" cy="461665"/>
          </a:xfrm>
          <a:prstGeom prst="rect">
            <a:avLst/>
          </a:prstGeom>
          <a:noFill/>
        </p:spPr>
        <p:txBody>
          <a:bodyPr wrap="square" rtlCol="0">
            <a:spAutoFit/>
          </a:bodyPr>
          <a:lstStyle/>
          <a:p>
            <a:r>
              <a:rPr lang="fr-FR" sz="2400" b="1" dirty="0"/>
              <a:t>1- Définition </a:t>
            </a:r>
          </a:p>
        </p:txBody>
      </p:sp>
      <p:sp>
        <p:nvSpPr>
          <p:cNvPr id="9" name="ZoneTexte 8"/>
          <p:cNvSpPr txBox="1"/>
          <p:nvPr/>
        </p:nvSpPr>
        <p:spPr>
          <a:xfrm>
            <a:off x="2555776" y="1171380"/>
            <a:ext cx="6192688" cy="1446550"/>
          </a:xfrm>
          <a:prstGeom prst="rect">
            <a:avLst/>
          </a:prstGeom>
          <a:noFill/>
        </p:spPr>
        <p:txBody>
          <a:bodyPr wrap="square" rtlCol="0">
            <a:spAutoFit/>
          </a:bodyPr>
          <a:lstStyle/>
          <a:p>
            <a:pPr algn="just"/>
            <a:r>
              <a:rPr lang="fr-FR" sz="2200" dirty="0"/>
              <a:t>Organisations, structures et réseaux qui, tout en opérant à l’écart des pouvoirs législatif, exécutif et judiciaire, communiquent avec eux de multiples façons</a:t>
            </a:r>
          </a:p>
        </p:txBody>
      </p:sp>
      <p:sp>
        <p:nvSpPr>
          <p:cNvPr id="11" name="ZoneTexte 10"/>
          <p:cNvSpPr txBox="1"/>
          <p:nvPr/>
        </p:nvSpPr>
        <p:spPr>
          <a:xfrm>
            <a:off x="107504" y="3037917"/>
            <a:ext cx="2736304" cy="461665"/>
          </a:xfrm>
          <a:prstGeom prst="rect">
            <a:avLst/>
          </a:prstGeom>
          <a:noFill/>
        </p:spPr>
        <p:txBody>
          <a:bodyPr wrap="square" rtlCol="0">
            <a:spAutoFit/>
          </a:bodyPr>
          <a:lstStyle/>
          <a:p>
            <a:r>
              <a:rPr lang="fr-FR" sz="2400" b="1" dirty="0"/>
              <a:t>2- Composantes </a:t>
            </a:r>
          </a:p>
        </p:txBody>
      </p:sp>
      <p:sp>
        <p:nvSpPr>
          <p:cNvPr id="12" name="ZoneTexte 11"/>
          <p:cNvSpPr txBox="1"/>
          <p:nvPr/>
        </p:nvSpPr>
        <p:spPr>
          <a:xfrm>
            <a:off x="2666653" y="2783701"/>
            <a:ext cx="6192688" cy="1785104"/>
          </a:xfrm>
          <a:prstGeom prst="rect">
            <a:avLst/>
          </a:prstGeom>
          <a:noFill/>
        </p:spPr>
        <p:txBody>
          <a:bodyPr wrap="square" rtlCol="0">
            <a:spAutoFit/>
          </a:bodyPr>
          <a:lstStyle/>
          <a:p>
            <a:pPr algn="just"/>
            <a:r>
              <a:rPr lang="fr-FR" sz="2200" b="1" dirty="0"/>
              <a:t>Organisations, réseaux ou même des personnes d’influence publique qui œuvrent en dehors de l’appareil de l’Etat et dont </a:t>
            </a:r>
            <a:r>
              <a:rPr lang="fr-FR" sz="2200" b="1" u="sng" dirty="0">
                <a:solidFill>
                  <a:srgbClr val="FF0000"/>
                </a:solidFill>
              </a:rPr>
              <a:t>l’activité ne vise pas la conquête du pouvoir politique; sa seule </a:t>
            </a:r>
            <a:r>
              <a:rPr lang="fr-FR" sz="2200" u="sng" dirty="0">
                <a:solidFill>
                  <a:srgbClr val="FF0000"/>
                </a:solidFill>
              </a:rPr>
              <a:t>motivation : citoyenne</a:t>
            </a:r>
          </a:p>
        </p:txBody>
      </p:sp>
      <p:sp>
        <p:nvSpPr>
          <p:cNvPr id="13" name="ZoneTexte 12"/>
          <p:cNvSpPr txBox="1"/>
          <p:nvPr/>
        </p:nvSpPr>
        <p:spPr>
          <a:xfrm>
            <a:off x="247157" y="4442789"/>
            <a:ext cx="2736304" cy="1200329"/>
          </a:xfrm>
          <a:prstGeom prst="rect">
            <a:avLst/>
          </a:prstGeom>
          <a:noFill/>
        </p:spPr>
        <p:txBody>
          <a:bodyPr wrap="square" rtlCol="0">
            <a:spAutoFit/>
          </a:bodyPr>
          <a:lstStyle/>
          <a:p>
            <a:pPr algn="just"/>
            <a:r>
              <a:rPr lang="fr-FR" sz="2400" b="1" dirty="0"/>
              <a:t>3- Segments </a:t>
            </a:r>
          </a:p>
          <a:p>
            <a:pPr algn="just"/>
            <a:r>
              <a:rPr lang="fr-FR" sz="2400" b="1" dirty="0"/>
              <a:t>Significatifs de la </a:t>
            </a:r>
          </a:p>
          <a:p>
            <a:pPr algn="just"/>
            <a:r>
              <a:rPr lang="fr-FR" sz="2400" b="1" dirty="0"/>
              <a:t>société civile</a:t>
            </a:r>
          </a:p>
        </p:txBody>
      </p:sp>
      <p:sp>
        <p:nvSpPr>
          <p:cNvPr id="14" name="ZoneTexte 13"/>
          <p:cNvSpPr txBox="1"/>
          <p:nvPr/>
        </p:nvSpPr>
        <p:spPr>
          <a:xfrm>
            <a:off x="2666653" y="4673021"/>
            <a:ext cx="6264696" cy="1107996"/>
          </a:xfrm>
          <a:prstGeom prst="rect">
            <a:avLst/>
          </a:prstGeom>
          <a:noFill/>
        </p:spPr>
        <p:txBody>
          <a:bodyPr wrap="square" rtlCol="0">
            <a:spAutoFit/>
          </a:bodyPr>
          <a:lstStyle/>
          <a:p>
            <a:pPr algn="just"/>
            <a:r>
              <a:rPr lang="fr-FR" sz="2200" dirty="0"/>
              <a:t>ONG, syndicats, organisations/associations religieuses, organisations professionnelles et patronales, médias</a:t>
            </a:r>
          </a:p>
        </p:txBody>
      </p:sp>
    </p:spTree>
    <p:extLst>
      <p:ext uri="{BB962C8B-B14F-4D97-AF65-F5344CB8AC3E}">
        <p14:creationId xmlns:p14="http://schemas.microsoft.com/office/powerpoint/2010/main" val="787393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88640"/>
            <a:ext cx="8712968" cy="5832648"/>
          </a:xfrm>
        </p:spPr>
        <p:txBody>
          <a:bodyPr numCol="1">
            <a:normAutofit fontScale="92500"/>
          </a:bodyPr>
          <a:lstStyle/>
          <a:p>
            <a:pPr marL="0" indent="0" algn="just">
              <a:buNone/>
            </a:pPr>
            <a:r>
              <a:rPr lang="fr-FR" sz="3300" b="1" dirty="0"/>
              <a:t>4- Rôle de la société civile dans la lutte contre la corruption</a:t>
            </a:r>
          </a:p>
          <a:p>
            <a:pPr marL="0" indent="0" algn="just">
              <a:buNone/>
            </a:pPr>
            <a:endParaRPr lang="fr-FR" sz="1300" dirty="0"/>
          </a:p>
          <a:p>
            <a:pPr marL="0" indent="0" algn="just">
              <a:buNone/>
            </a:pPr>
            <a:r>
              <a:rPr lang="fr-FR" sz="2700" dirty="0"/>
              <a:t>Repères et bases de ce rôle: Deux repères et bases déterminent le rôle de la société civile: juridique et mission traditionnelle d’OSC</a:t>
            </a:r>
          </a:p>
          <a:p>
            <a:pPr marL="0" indent="0" algn="just">
              <a:buNone/>
            </a:pPr>
            <a:endParaRPr lang="fr-FR" sz="900" dirty="0"/>
          </a:p>
          <a:p>
            <a:pPr marL="0" indent="0" algn="just">
              <a:buNone/>
            </a:pPr>
            <a:r>
              <a:rPr lang="fr-FR" sz="2700" b="1" u="sng" dirty="0">
                <a:solidFill>
                  <a:srgbClr val="3333FF"/>
                </a:solidFill>
              </a:rPr>
              <a:t>Juridique</a:t>
            </a:r>
            <a:r>
              <a:rPr lang="fr-FR" sz="2700" dirty="0"/>
              <a:t>: Le rôle des organisations de la société civile dans la lutte contre la corruption est énoncé ou consacré par des dispositions des différentes Conventions Internationales, régionales ou même les lois nationales qui encadrent la lutte contre la corruption: Convention des Nation Unies, de  l’Union Africaine ou Protocole de la CEDEAO par exemple</a:t>
            </a:r>
          </a:p>
          <a:p>
            <a:pPr marL="0" indent="0" algn="just">
              <a:buNone/>
            </a:pPr>
            <a:endParaRPr lang="fr-FR" sz="900" dirty="0"/>
          </a:p>
          <a:p>
            <a:pPr marL="0" indent="0" algn="just">
              <a:buNone/>
            </a:pPr>
            <a:r>
              <a:rPr lang="fr-FR" sz="2700" b="1" u="sng" dirty="0">
                <a:solidFill>
                  <a:srgbClr val="3333FF"/>
                </a:solidFill>
              </a:rPr>
              <a:t>Mission traditionnelle d’OSC</a:t>
            </a:r>
            <a:r>
              <a:rPr lang="fr-FR" sz="2700" dirty="0"/>
              <a:t>: Action citoyenne, rôle de sentinelle et de lanceur d’alerte</a:t>
            </a:r>
          </a:p>
        </p:txBody>
      </p:sp>
      <p:sp>
        <p:nvSpPr>
          <p:cNvPr id="4" name="Espace réservé du pied de page 3"/>
          <p:cNvSpPr>
            <a:spLocks noGrp="1"/>
          </p:cNvSpPr>
          <p:nvPr>
            <p:ph type="ftr" sz="quarter" idx="11"/>
          </p:nvPr>
        </p:nvSpPr>
        <p:spPr>
          <a:xfrm>
            <a:off x="0" y="6381329"/>
            <a:ext cx="9144000" cy="504056"/>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3371636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0" y="6360073"/>
            <a:ext cx="9144000" cy="525312"/>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6" name="ZoneTexte 5"/>
          <p:cNvSpPr txBox="1"/>
          <p:nvPr/>
        </p:nvSpPr>
        <p:spPr>
          <a:xfrm>
            <a:off x="107504" y="1268760"/>
            <a:ext cx="2448272" cy="923330"/>
          </a:xfrm>
          <a:prstGeom prst="rect">
            <a:avLst/>
          </a:prstGeom>
          <a:noFill/>
        </p:spPr>
        <p:txBody>
          <a:bodyPr wrap="square" rtlCol="0">
            <a:spAutoFit/>
          </a:bodyPr>
          <a:lstStyle/>
          <a:p>
            <a:r>
              <a:rPr lang="fr-FR" dirty="0">
                <a:solidFill>
                  <a:srgbClr val="FF0000"/>
                </a:solidFill>
              </a:rPr>
              <a:t>Article 13 de la CNUCC Énonce par exemple: (c): </a:t>
            </a:r>
          </a:p>
        </p:txBody>
      </p:sp>
      <p:sp>
        <p:nvSpPr>
          <p:cNvPr id="7" name="ZoneTexte 6"/>
          <p:cNvSpPr txBox="1"/>
          <p:nvPr/>
        </p:nvSpPr>
        <p:spPr>
          <a:xfrm>
            <a:off x="251520" y="87170"/>
            <a:ext cx="8136904" cy="461665"/>
          </a:xfrm>
          <a:prstGeom prst="rect">
            <a:avLst/>
          </a:prstGeom>
          <a:noFill/>
        </p:spPr>
        <p:txBody>
          <a:bodyPr wrap="square" rtlCol="0">
            <a:spAutoFit/>
          </a:bodyPr>
          <a:lstStyle/>
          <a:p>
            <a:r>
              <a:rPr lang="fr-FR" sz="2400" b="1" dirty="0"/>
              <a:t>5- Exemples d’énonciation </a:t>
            </a:r>
          </a:p>
        </p:txBody>
      </p:sp>
      <p:sp>
        <p:nvSpPr>
          <p:cNvPr id="8" name="ZoneTexte 7"/>
          <p:cNvSpPr txBox="1"/>
          <p:nvPr/>
        </p:nvSpPr>
        <p:spPr>
          <a:xfrm>
            <a:off x="2339752" y="764704"/>
            <a:ext cx="6696744" cy="2031325"/>
          </a:xfrm>
          <a:prstGeom prst="rect">
            <a:avLst/>
          </a:prstGeom>
          <a:noFill/>
        </p:spPr>
        <p:txBody>
          <a:bodyPr wrap="square" rtlCol="0">
            <a:spAutoFit/>
          </a:bodyPr>
          <a:lstStyle/>
          <a:p>
            <a:pPr algn="just"/>
            <a:r>
              <a:rPr lang="fr-FR" dirty="0">
                <a:solidFill>
                  <a:srgbClr val="FF0000"/>
                </a:solidFill>
              </a:rPr>
              <a:t>Chaque Etat Partie prend des mesures appropriées pour favoriser la participation active des personnes et des groupes n’appartenant pas au secteur public, telles que la société civile, les ONG et les communautés de personnes, à la  prévention de la corruption et à la lutte contre ce phénomène, ainsi que pour mieux sensibiliser le public à l’existence, aux causes et à la gravité de la corruption et à la menace que celle-ci représente.</a:t>
            </a:r>
          </a:p>
        </p:txBody>
      </p:sp>
      <p:sp>
        <p:nvSpPr>
          <p:cNvPr id="9" name="ZoneTexte 8"/>
          <p:cNvSpPr txBox="1"/>
          <p:nvPr/>
        </p:nvSpPr>
        <p:spPr>
          <a:xfrm>
            <a:off x="107504" y="3501008"/>
            <a:ext cx="2160240" cy="1754326"/>
          </a:xfrm>
          <a:prstGeom prst="rect">
            <a:avLst/>
          </a:prstGeom>
          <a:noFill/>
        </p:spPr>
        <p:txBody>
          <a:bodyPr wrap="square" rtlCol="0">
            <a:spAutoFit/>
          </a:bodyPr>
          <a:lstStyle/>
          <a:p>
            <a:pPr algn="just"/>
            <a:r>
              <a:rPr lang="fr-FR" dirty="0">
                <a:solidFill>
                  <a:srgbClr val="3333FF"/>
                </a:solidFill>
              </a:rPr>
              <a:t>Convention de l’UA; Article 12: de la Société civile et médias: Les Etats parties s’engagent à:</a:t>
            </a:r>
          </a:p>
          <a:p>
            <a:pPr algn="just"/>
            <a:endParaRPr lang="fr-FR" dirty="0">
              <a:solidFill>
                <a:srgbClr val="3333FF"/>
              </a:solidFill>
            </a:endParaRPr>
          </a:p>
        </p:txBody>
      </p:sp>
      <p:sp>
        <p:nvSpPr>
          <p:cNvPr id="12" name="ZoneTexte 11"/>
          <p:cNvSpPr txBox="1"/>
          <p:nvPr/>
        </p:nvSpPr>
        <p:spPr>
          <a:xfrm>
            <a:off x="2051720" y="2943752"/>
            <a:ext cx="6912768" cy="3416320"/>
          </a:xfrm>
          <a:prstGeom prst="rect">
            <a:avLst/>
          </a:prstGeom>
          <a:noFill/>
        </p:spPr>
        <p:txBody>
          <a:bodyPr wrap="square" rtlCol="0">
            <a:spAutoFit/>
          </a:bodyPr>
          <a:lstStyle/>
          <a:p>
            <a:pPr marL="285750" indent="-285750" algn="just">
              <a:buFont typeface="Arial" pitchFamily="34" charset="0"/>
              <a:buChar char="•"/>
            </a:pPr>
            <a:r>
              <a:rPr lang="fr-FR" dirty="0">
                <a:solidFill>
                  <a:srgbClr val="3333FF"/>
                </a:solidFill>
              </a:rPr>
              <a:t>S’impliquer totalement dans la lutte contre la corruption et les infractions assimilées ainsi que dans la vulgarisation de cette Convention avec la pleine participation des médias et de la société civile en générale;</a:t>
            </a:r>
          </a:p>
          <a:p>
            <a:pPr marL="285750" indent="-285750" algn="just">
              <a:buFont typeface="Arial" pitchFamily="34" charset="0"/>
              <a:buChar char="•"/>
            </a:pPr>
            <a:r>
              <a:rPr lang="fr-FR" dirty="0">
                <a:solidFill>
                  <a:srgbClr val="3333FF"/>
                </a:solidFill>
              </a:rPr>
              <a:t>Créer un environnement favorable qui permet à la société civile et aux médias d’amener les gouvernements à faire preuve du maximum de transparence et de responsabilité dans la gestion des affaires publiques</a:t>
            </a:r>
          </a:p>
          <a:p>
            <a:pPr marL="285750" indent="-285750" algn="just">
              <a:buFont typeface="Arial" pitchFamily="34" charset="0"/>
              <a:buChar char="•"/>
            </a:pPr>
            <a:r>
              <a:rPr lang="fr-FR" dirty="0">
                <a:solidFill>
                  <a:srgbClr val="3333FF"/>
                </a:solidFill>
              </a:rPr>
              <a:t>Assurer la participation de la société civile au processus de suivi et consulter la société civile dans la mise en œuvre de la présente convention</a:t>
            </a:r>
          </a:p>
          <a:p>
            <a:pPr marL="285750" indent="-285750" algn="just">
              <a:buFont typeface="Arial" pitchFamily="34" charset="0"/>
              <a:buChar char="•"/>
            </a:pPr>
            <a:endParaRPr lang="fr-FR" dirty="0">
              <a:solidFill>
                <a:srgbClr val="3333FF"/>
              </a:solidFill>
            </a:endParaRPr>
          </a:p>
        </p:txBody>
      </p:sp>
    </p:spTree>
    <p:extLst>
      <p:ext uri="{BB962C8B-B14F-4D97-AF65-F5344CB8AC3E}">
        <p14:creationId xmlns:p14="http://schemas.microsoft.com/office/powerpoint/2010/main" val="3508181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0" y="6381329"/>
            <a:ext cx="9144000" cy="504056"/>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5" name="ZoneTexte 4"/>
          <p:cNvSpPr txBox="1"/>
          <p:nvPr/>
        </p:nvSpPr>
        <p:spPr>
          <a:xfrm>
            <a:off x="323528" y="193725"/>
            <a:ext cx="8064896" cy="461665"/>
          </a:xfrm>
          <a:prstGeom prst="rect">
            <a:avLst/>
          </a:prstGeom>
          <a:noFill/>
        </p:spPr>
        <p:txBody>
          <a:bodyPr wrap="square" rtlCol="0">
            <a:spAutoFit/>
          </a:bodyPr>
          <a:lstStyle/>
          <a:p>
            <a:r>
              <a:rPr lang="fr-FR" sz="2400" b="1" dirty="0">
                <a:solidFill>
                  <a:srgbClr val="3333FF"/>
                </a:solidFill>
              </a:rPr>
              <a:t>Actions possibles des OSC</a:t>
            </a:r>
          </a:p>
        </p:txBody>
      </p:sp>
      <p:sp>
        <p:nvSpPr>
          <p:cNvPr id="7" name="ZoneTexte 6"/>
          <p:cNvSpPr txBox="1"/>
          <p:nvPr/>
        </p:nvSpPr>
        <p:spPr>
          <a:xfrm>
            <a:off x="323528" y="757950"/>
            <a:ext cx="8208912" cy="1631216"/>
          </a:xfrm>
          <a:prstGeom prst="rect">
            <a:avLst/>
          </a:prstGeom>
          <a:noFill/>
        </p:spPr>
        <p:txBody>
          <a:bodyPr wrap="square" rtlCol="0">
            <a:spAutoFit/>
          </a:bodyPr>
          <a:lstStyle/>
          <a:p>
            <a:pPr algn="just"/>
            <a:r>
              <a:rPr lang="fr-FR" sz="2000" dirty="0"/>
              <a:t>Des énoncés de ces conventions, il découle que ces actions doivent essentiellement portées sur la prévention . Pour les populations, il est question de la rejeter et de soutenir toute initiative la combattant.  Le combat populaire se fera donc par la sensibilisation, l’éducation, la formation et la participation:</a:t>
            </a:r>
          </a:p>
        </p:txBody>
      </p:sp>
      <p:sp>
        <p:nvSpPr>
          <p:cNvPr id="8" name="ZoneTexte 7"/>
          <p:cNvSpPr txBox="1"/>
          <p:nvPr/>
        </p:nvSpPr>
        <p:spPr>
          <a:xfrm>
            <a:off x="323528" y="3429000"/>
            <a:ext cx="2160240" cy="830997"/>
          </a:xfrm>
          <a:prstGeom prst="rect">
            <a:avLst/>
          </a:prstGeom>
          <a:noFill/>
        </p:spPr>
        <p:txBody>
          <a:bodyPr wrap="square" rtlCol="0">
            <a:spAutoFit/>
          </a:bodyPr>
          <a:lstStyle/>
          <a:p>
            <a:r>
              <a:rPr lang="fr-FR" sz="2400" dirty="0"/>
              <a:t>Sensibilisation et éducation</a:t>
            </a:r>
          </a:p>
        </p:txBody>
      </p:sp>
      <p:sp>
        <p:nvSpPr>
          <p:cNvPr id="9" name="ZoneTexte 8"/>
          <p:cNvSpPr txBox="1"/>
          <p:nvPr/>
        </p:nvSpPr>
        <p:spPr>
          <a:xfrm>
            <a:off x="2339752" y="2712470"/>
            <a:ext cx="6336704" cy="2862322"/>
          </a:xfrm>
          <a:prstGeom prst="rect">
            <a:avLst/>
          </a:prstGeom>
          <a:noFill/>
        </p:spPr>
        <p:txBody>
          <a:bodyPr wrap="square" rtlCol="0">
            <a:spAutoFit/>
          </a:bodyPr>
          <a:lstStyle/>
          <a:p>
            <a:pPr marL="285750" indent="-285750" algn="just">
              <a:buFont typeface="Wingdings" pitchFamily="2" charset="2"/>
              <a:buChar char="Ø"/>
            </a:pPr>
            <a:r>
              <a:rPr lang="fr-FR" sz="2000" dirty="0"/>
              <a:t>Organisation de séances de sensibilisation sur les notions de respect des biens publics, de la gestion honnête des ressources publiques, de la conscience professionnelle à travers des groupes d’études, des journées de réflexion, des séminaires et des campagnes.</a:t>
            </a:r>
          </a:p>
          <a:p>
            <a:pPr marL="285750" indent="-285750" algn="just">
              <a:buFont typeface="Wingdings" pitchFamily="2" charset="2"/>
              <a:buChar char="Ø"/>
            </a:pPr>
            <a:endParaRPr lang="fr-FR" sz="2000" dirty="0"/>
          </a:p>
          <a:p>
            <a:pPr marL="285750" indent="-285750" algn="just">
              <a:buFont typeface="Wingdings" pitchFamily="2" charset="2"/>
              <a:buChar char="Ø"/>
            </a:pPr>
            <a:r>
              <a:rPr lang="fr-FR" sz="2000" dirty="0"/>
              <a:t>Mobilisation des travailleurs et des masses: Participation aux activités et/ou leur animation dans le cadre de la célébration des journées de lutte contre la corruption.</a:t>
            </a:r>
          </a:p>
        </p:txBody>
      </p:sp>
    </p:spTree>
    <p:extLst>
      <p:ext uri="{BB962C8B-B14F-4D97-AF65-F5344CB8AC3E}">
        <p14:creationId xmlns:p14="http://schemas.microsoft.com/office/powerpoint/2010/main" val="2068877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57199"/>
          </a:xfrm>
        </p:spPr>
        <p:txBody>
          <a:bodyPr>
            <a:noAutofit/>
          </a:bodyPr>
          <a:lstStyle/>
          <a:p>
            <a:pPr algn="l"/>
            <a:r>
              <a:rPr lang="fr-FR" sz="2800" b="1" dirty="0">
                <a:solidFill>
                  <a:srgbClr val="3333FF"/>
                </a:solidFill>
              </a:rPr>
              <a:t>INTRODUCTION (FIN)</a:t>
            </a:r>
          </a:p>
        </p:txBody>
      </p:sp>
      <p:sp>
        <p:nvSpPr>
          <p:cNvPr id="3" name="Espace réservé du contenu 2"/>
          <p:cNvSpPr>
            <a:spLocks noGrp="1"/>
          </p:cNvSpPr>
          <p:nvPr>
            <p:ph idx="1"/>
          </p:nvPr>
        </p:nvSpPr>
        <p:spPr>
          <a:xfrm>
            <a:off x="457200" y="980728"/>
            <a:ext cx="8229600" cy="4824536"/>
          </a:xfrm>
        </p:spPr>
        <p:txBody>
          <a:bodyPr>
            <a:normAutofit/>
          </a:bodyPr>
          <a:lstStyle/>
          <a:p>
            <a:pPr marL="0" indent="0" algn="just">
              <a:spcBef>
                <a:spcPts val="0"/>
              </a:spcBef>
              <a:buNone/>
            </a:pPr>
            <a:r>
              <a:rPr lang="fr-FR" sz="2000" dirty="0"/>
              <a:t>Les responsables de HAPLUCIA, ont bien compris, comme les autres acteurs d’à travers le monde, que  pour des </a:t>
            </a:r>
            <a:r>
              <a:rPr lang="fr-FR" sz="2000" dirty="0" smtClean="0"/>
              <a:t>actions envisageables contre un fléau aussi persistant, </a:t>
            </a:r>
            <a:r>
              <a:rPr lang="fr-FR" sz="2000" dirty="0"/>
              <a:t>il </a:t>
            </a:r>
            <a:r>
              <a:rPr lang="fr-FR" sz="2000" dirty="0" smtClean="0"/>
              <a:t>faut toujours chercher à :</a:t>
            </a:r>
            <a:endParaRPr lang="fr-FR" sz="2000" dirty="0"/>
          </a:p>
          <a:p>
            <a:pPr marL="0" indent="0">
              <a:spcBef>
                <a:spcPts val="0"/>
              </a:spcBef>
              <a:buNone/>
            </a:pPr>
            <a:endParaRPr lang="fr-FR" sz="1800" dirty="0"/>
          </a:p>
          <a:p>
            <a:pPr indent="-160338">
              <a:spcBef>
                <a:spcPts val="0"/>
              </a:spcBef>
              <a:buFont typeface="Wingdings" pitchFamily="2" charset="2"/>
              <a:buChar char="§"/>
            </a:pPr>
            <a:endParaRPr lang="fr-FR" sz="2400" dirty="0" smtClean="0">
              <a:solidFill>
                <a:srgbClr val="FF0000"/>
              </a:solidFill>
            </a:endParaRPr>
          </a:p>
          <a:p>
            <a:pPr indent="-160338">
              <a:spcBef>
                <a:spcPts val="0"/>
              </a:spcBef>
              <a:buFont typeface="Wingdings" pitchFamily="2" charset="2"/>
              <a:buChar char="§"/>
            </a:pPr>
            <a:r>
              <a:rPr lang="fr-FR" sz="2400" dirty="0" smtClean="0">
                <a:solidFill>
                  <a:srgbClr val="FF0000"/>
                </a:solidFill>
              </a:rPr>
              <a:t> </a:t>
            </a:r>
            <a:r>
              <a:rPr lang="fr-FR" sz="2400" dirty="0">
                <a:solidFill>
                  <a:srgbClr val="FF0000"/>
                </a:solidFill>
              </a:rPr>
              <a:t>Maîtriser sa définition</a:t>
            </a:r>
          </a:p>
          <a:p>
            <a:pPr indent="-160338">
              <a:spcBef>
                <a:spcPts val="0"/>
              </a:spcBef>
              <a:buFont typeface="Wingdings" pitchFamily="2" charset="2"/>
              <a:buChar char="§"/>
            </a:pPr>
            <a:r>
              <a:rPr lang="fr-FR" sz="2400" dirty="0">
                <a:solidFill>
                  <a:srgbClr val="FF0000"/>
                </a:solidFill>
              </a:rPr>
              <a:t> Connaître sa typologie et ses </a:t>
            </a:r>
          </a:p>
          <a:p>
            <a:pPr indent="-160338">
              <a:spcBef>
                <a:spcPts val="0"/>
              </a:spcBef>
              <a:buFont typeface="Wingdings" pitchFamily="2" charset="2"/>
              <a:buChar char="§"/>
            </a:pPr>
            <a:r>
              <a:rPr lang="fr-FR" sz="2400" dirty="0">
                <a:solidFill>
                  <a:srgbClr val="FF0000"/>
                </a:solidFill>
              </a:rPr>
              <a:t> Manifestations </a:t>
            </a:r>
          </a:p>
          <a:p>
            <a:pPr indent="-160338">
              <a:spcBef>
                <a:spcPts val="0"/>
              </a:spcBef>
              <a:buFont typeface="Wingdings" pitchFamily="2" charset="2"/>
              <a:buChar char="§"/>
            </a:pPr>
            <a:r>
              <a:rPr lang="fr-FR" sz="2400" dirty="0">
                <a:solidFill>
                  <a:srgbClr val="FF0000"/>
                </a:solidFill>
              </a:rPr>
              <a:t> Déterminer ses causes et</a:t>
            </a:r>
          </a:p>
          <a:p>
            <a:pPr indent="-160338">
              <a:spcBef>
                <a:spcPts val="0"/>
              </a:spcBef>
              <a:buFont typeface="Wingdings" pitchFamily="2" charset="2"/>
              <a:buChar char="§"/>
            </a:pPr>
            <a:r>
              <a:rPr lang="fr-FR" sz="2400" dirty="0">
                <a:solidFill>
                  <a:srgbClr val="FF0000"/>
                </a:solidFill>
              </a:rPr>
              <a:t> Ses conséquences.</a:t>
            </a:r>
          </a:p>
          <a:p>
            <a:pPr marL="182562" indent="0">
              <a:spcBef>
                <a:spcPts val="0"/>
              </a:spcBef>
              <a:buNone/>
            </a:pPr>
            <a:endParaRPr lang="fr-FR" sz="1200" dirty="0">
              <a:solidFill>
                <a:srgbClr val="FF0000"/>
              </a:solidFill>
            </a:endParaRPr>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10" name="ZoneTexte 9"/>
          <p:cNvSpPr txBox="1"/>
          <p:nvPr/>
        </p:nvSpPr>
        <p:spPr>
          <a:xfrm>
            <a:off x="6444208" y="2735877"/>
            <a:ext cx="1800200" cy="1015663"/>
          </a:xfrm>
          <a:prstGeom prst="rect">
            <a:avLst/>
          </a:prstGeom>
          <a:noFill/>
        </p:spPr>
        <p:txBody>
          <a:bodyPr wrap="square" rtlCol="0">
            <a:spAutoFit/>
          </a:bodyPr>
          <a:lstStyle/>
          <a:p>
            <a:r>
              <a:rPr lang="fr-FR" sz="3600" dirty="0"/>
              <a:t>Plan</a:t>
            </a:r>
            <a:r>
              <a:rPr lang="fr-FR" sz="6000" dirty="0"/>
              <a:t> </a:t>
            </a:r>
          </a:p>
        </p:txBody>
      </p:sp>
    </p:spTree>
    <p:extLst>
      <p:ext uri="{BB962C8B-B14F-4D97-AF65-F5344CB8AC3E}">
        <p14:creationId xmlns:p14="http://schemas.microsoft.com/office/powerpoint/2010/main" val="28756757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0" y="6342419"/>
            <a:ext cx="9144000" cy="542965"/>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5" name="ZoneTexte 4"/>
          <p:cNvSpPr txBox="1"/>
          <p:nvPr/>
        </p:nvSpPr>
        <p:spPr>
          <a:xfrm>
            <a:off x="2267744" y="472604"/>
            <a:ext cx="6624736" cy="2308324"/>
          </a:xfrm>
          <a:prstGeom prst="rect">
            <a:avLst/>
          </a:prstGeom>
          <a:noFill/>
        </p:spPr>
        <p:txBody>
          <a:bodyPr wrap="square" rtlCol="0">
            <a:spAutoFit/>
          </a:bodyPr>
          <a:lstStyle/>
          <a:p>
            <a:pPr marL="285750" indent="-285750" algn="just">
              <a:buFont typeface="Wingdings" pitchFamily="2" charset="2"/>
              <a:buChar char="Ø"/>
            </a:pPr>
            <a:r>
              <a:rPr lang="fr-FR" dirty="0"/>
              <a:t>Renforcement des capacités des travailleurs et du public dans la maîtrise des instruments juridico-législatifs de lutte contre la corruption</a:t>
            </a:r>
          </a:p>
          <a:p>
            <a:pPr marL="285750" indent="-285750" algn="just">
              <a:buFont typeface="Wingdings" pitchFamily="2" charset="2"/>
              <a:buChar char="Ø"/>
            </a:pPr>
            <a:r>
              <a:rPr lang="fr-FR" dirty="0"/>
              <a:t>Formation sur les différentes formes et actes de corruption</a:t>
            </a:r>
          </a:p>
          <a:p>
            <a:pPr marL="285750" indent="-285750" algn="just">
              <a:buFont typeface="Wingdings" pitchFamily="2" charset="2"/>
              <a:buChar char="Ø"/>
            </a:pPr>
            <a:r>
              <a:rPr lang="fr-FR" dirty="0"/>
              <a:t>Élaboration et diffusion de manuels de lutte contre la corruption</a:t>
            </a:r>
          </a:p>
          <a:p>
            <a:pPr marL="285750" indent="-285750" algn="just">
              <a:buFont typeface="Wingdings" pitchFamily="2" charset="2"/>
              <a:buChar char="Ø"/>
            </a:pPr>
            <a:r>
              <a:rPr lang="fr-FR" dirty="0"/>
              <a:t>Formation des formateurs et d’agents sensibilisateurs contre la corruption.</a:t>
            </a:r>
          </a:p>
          <a:p>
            <a:pPr marL="285750" indent="-285750" algn="just">
              <a:buFont typeface="Wingdings" pitchFamily="2" charset="2"/>
              <a:buChar char="Ø"/>
            </a:pPr>
            <a:endParaRPr lang="fr-FR" dirty="0"/>
          </a:p>
        </p:txBody>
      </p:sp>
      <p:sp>
        <p:nvSpPr>
          <p:cNvPr id="6" name="ZoneTexte 5"/>
          <p:cNvSpPr txBox="1"/>
          <p:nvPr/>
        </p:nvSpPr>
        <p:spPr>
          <a:xfrm>
            <a:off x="251520" y="1095127"/>
            <a:ext cx="1944216" cy="461665"/>
          </a:xfrm>
          <a:prstGeom prst="rect">
            <a:avLst/>
          </a:prstGeom>
          <a:noFill/>
        </p:spPr>
        <p:txBody>
          <a:bodyPr wrap="square" rtlCol="0">
            <a:spAutoFit/>
          </a:bodyPr>
          <a:lstStyle/>
          <a:p>
            <a:r>
              <a:rPr lang="fr-FR" sz="2400" b="1" dirty="0"/>
              <a:t>Formation </a:t>
            </a:r>
          </a:p>
        </p:txBody>
      </p:sp>
      <p:sp>
        <p:nvSpPr>
          <p:cNvPr id="7" name="ZoneTexte 6"/>
          <p:cNvSpPr txBox="1"/>
          <p:nvPr/>
        </p:nvSpPr>
        <p:spPr>
          <a:xfrm>
            <a:off x="251520" y="3111351"/>
            <a:ext cx="1944216" cy="461665"/>
          </a:xfrm>
          <a:prstGeom prst="rect">
            <a:avLst/>
          </a:prstGeom>
          <a:noFill/>
        </p:spPr>
        <p:txBody>
          <a:bodyPr wrap="square" rtlCol="0">
            <a:spAutoFit/>
          </a:bodyPr>
          <a:lstStyle/>
          <a:p>
            <a:r>
              <a:rPr lang="fr-FR" sz="2400" b="1" dirty="0">
                <a:solidFill>
                  <a:srgbClr val="3333FF"/>
                </a:solidFill>
              </a:rPr>
              <a:t>Dénonciation </a:t>
            </a:r>
          </a:p>
        </p:txBody>
      </p:sp>
      <p:sp>
        <p:nvSpPr>
          <p:cNvPr id="8" name="ZoneTexte 7"/>
          <p:cNvSpPr txBox="1"/>
          <p:nvPr/>
        </p:nvSpPr>
        <p:spPr>
          <a:xfrm>
            <a:off x="2267744" y="2743760"/>
            <a:ext cx="6624736" cy="1477328"/>
          </a:xfrm>
          <a:prstGeom prst="rect">
            <a:avLst/>
          </a:prstGeom>
          <a:noFill/>
        </p:spPr>
        <p:txBody>
          <a:bodyPr wrap="square" rtlCol="0">
            <a:spAutoFit/>
          </a:bodyPr>
          <a:lstStyle/>
          <a:p>
            <a:pPr marL="285750" indent="-285750" algn="just">
              <a:buFont typeface="Wingdings" pitchFamily="2" charset="2"/>
              <a:buChar char="Ø"/>
            </a:pPr>
            <a:r>
              <a:rPr lang="fr-FR" dirty="0">
                <a:solidFill>
                  <a:srgbClr val="3333FF"/>
                </a:solidFill>
              </a:rPr>
              <a:t>Les OSC doivent être elles-mêmes des lanceurs d’alerte des pratiques anormales ou des actes de corruption ;</a:t>
            </a:r>
          </a:p>
          <a:p>
            <a:pPr marL="285750" indent="-285750" algn="just">
              <a:buFont typeface="Wingdings" pitchFamily="2" charset="2"/>
              <a:buChar char="Ø"/>
            </a:pPr>
            <a:r>
              <a:rPr lang="fr-FR" dirty="0">
                <a:solidFill>
                  <a:srgbClr val="3333FF"/>
                </a:solidFill>
              </a:rPr>
              <a:t>Elles doivent encourager les populations à dénoncer </a:t>
            </a:r>
          </a:p>
          <a:p>
            <a:pPr marL="285750" indent="-285750" algn="just">
              <a:buFont typeface="Wingdings" pitchFamily="2" charset="2"/>
              <a:buChar char="Ø"/>
            </a:pPr>
            <a:r>
              <a:rPr lang="fr-FR" dirty="0">
                <a:solidFill>
                  <a:srgbClr val="3333FF"/>
                </a:solidFill>
              </a:rPr>
              <a:t>Contribuer à la création de conditions de dénonciation sans dommage ,</a:t>
            </a:r>
          </a:p>
        </p:txBody>
      </p:sp>
      <p:sp>
        <p:nvSpPr>
          <p:cNvPr id="9" name="ZoneTexte 8"/>
          <p:cNvSpPr txBox="1"/>
          <p:nvPr/>
        </p:nvSpPr>
        <p:spPr>
          <a:xfrm>
            <a:off x="251520" y="4542219"/>
            <a:ext cx="2016224" cy="830997"/>
          </a:xfrm>
          <a:prstGeom prst="rect">
            <a:avLst/>
          </a:prstGeom>
          <a:noFill/>
        </p:spPr>
        <p:txBody>
          <a:bodyPr wrap="square" rtlCol="0">
            <a:spAutoFit/>
          </a:bodyPr>
          <a:lstStyle/>
          <a:p>
            <a:r>
              <a:rPr lang="fr-FR" sz="2400" b="1" dirty="0"/>
              <a:t>Action participative </a:t>
            </a:r>
          </a:p>
        </p:txBody>
      </p:sp>
      <p:sp>
        <p:nvSpPr>
          <p:cNvPr id="10" name="ZoneTexte 9"/>
          <p:cNvSpPr txBox="1"/>
          <p:nvPr/>
        </p:nvSpPr>
        <p:spPr>
          <a:xfrm>
            <a:off x="2195736" y="4460919"/>
            <a:ext cx="6696744" cy="1200329"/>
          </a:xfrm>
          <a:prstGeom prst="rect">
            <a:avLst/>
          </a:prstGeom>
          <a:noFill/>
        </p:spPr>
        <p:txBody>
          <a:bodyPr wrap="square" rtlCol="0">
            <a:spAutoFit/>
          </a:bodyPr>
          <a:lstStyle/>
          <a:p>
            <a:pPr marL="285750" indent="-285750" algn="just">
              <a:buFont typeface="Wingdings" pitchFamily="2" charset="2"/>
              <a:buChar char="Ø"/>
            </a:pPr>
            <a:r>
              <a:rPr lang="fr-FR" dirty="0"/>
              <a:t>Les OSC doivent s’impliquer dans la conception et la mise en œuvre des dispositifs de lutte contre la corruption</a:t>
            </a:r>
          </a:p>
          <a:p>
            <a:pPr marL="285750" indent="-285750" algn="just">
              <a:buFont typeface="Wingdings" pitchFamily="2" charset="2"/>
              <a:buChar char="Ø"/>
            </a:pPr>
            <a:r>
              <a:rPr lang="fr-FR" dirty="0"/>
              <a:t>De même, elles doivent être impliquées ou s’impliquer dans les organes de lutte contre la corruption, etc.</a:t>
            </a:r>
          </a:p>
        </p:txBody>
      </p:sp>
    </p:spTree>
    <p:extLst>
      <p:ext uri="{BB962C8B-B14F-4D97-AF65-F5344CB8AC3E}">
        <p14:creationId xmlns:p14="http://schemas.microsoft.com/office/powerpoint/2010/main" val="2220673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46050"/>
          </a:xfrm>
        </p:spPr>
        <p:txBody>
          <a:bodyPr>
            <a:normAutofit fontScale="90000"/>
          </a:bodyPr>
          <a:lstStyle/>
          <a:p>
            <a:pPr marL="449263" indent="-449263" algn="l">
              <a:buFont typeface="+mj-lt"/>
              <a:buAutoNum type="romanUcPeriod" startAt="6"/>
            </a:pPr>
            <a:r>
              <a:rPr lang="fr-FR" sz="2800" b="1" dirty="0">
                <a:solidFill>
                  <a:srgbClr val="3333FF"/>
                </a:solidFill>
              </a:rPr>
              <a:t>CONCLUSION </a:t>
            </a:r>
          </a:p>
        </p:txBody>
      </p:sp>
      <p:sp>
        <p:nvSpPr>
          <p:cNvPr id="3" name="Espace réservé du contenu 2"/>
          <p:cNvSpPr>
            <a:spLocks noGrp="1"/>
          </p:cNvSpPr>
          <p:nvPr>
            <p:ph idx="1"/>
          </p:nvPr>
        </p:nvSpPr>
        <p:spPr>
          <a:xfrm>
            <a:off x="251520" y="764704"/>
            <a:ext cx="8640960" cy="5760640"/>
          </a:xfrm>
        </p:spPr>
        <p:txBody>
          <a:bodyPr>
            <a:noAutofit/>
          </a:bodyPr>
          <a:lstStyle/>
          <a:p>
            <a:pPr marL="0" indent="0" algn="just">
              <a:buNone/>
            </a:pPr>
            <a:r>
              <a:rPr lang="fr-FR" sz="2000" dirty="0"/>
              <a:t>Comme on peut facilement le déduire :</a:t>
            </a:r>
          </a:p>
          <a:p>
            <a:pPr algn="just">
              <a:buFont typeface="Wingdings" pitchFamily="2" charset="2"/>
              <a:buChar char="v"/>
            </a:pPr>
            <a:r>
              <a:rPr lang="fr-FR" sz="2000" dirty="0"/>
              <a:t>« La CORRUPTION est un DETERMINANT NEGATIF du DEVELOPPEMENT »-Robert KLITGAARD</a:t>
            </a:r>
          </a:p>
          <a:p>
            <a:pPr algn="just">
              <a:buFont typeface="Wingdings" pitchFamily="2" charset="2"/>
              <a:buChar char="v"/>
            </a:pPr>
            <a:r>
              <a:rPr lang="fr-FR" sz="2000" dirty="0"/>
              <a:t>elle ne présente aucun indexe positif visant la politique, l’économie, le social, etc.</a:t>
            </a:r>
          </a:p>
          <a:p>
            <a:pPr algn="just">
              <a:buFont typeface="Wingdings" pitchFamily="2" charset="2"/>
              <a:buChar char="v"/>
            </a:pPr>
            <a:r>
              <a:rPr lang="fr-FR" sz="2000" dirty="0"/>
              <a:t>« C’est un obstacle de taille au développement et à l’atténuation de la pauvreté .(…) ». – Feu Kofi ANNAN</a:t>
            </a:r>
          </a:p>
          <a:p>
            <a:pPr algn="just">
              <a:buFont typeface="Wingdings" pitchFamily="2" charset="2"/>
              <a:buChar char="v"/>
            </a:pPr>
            <a:r>
              <a:rPr lang="fr-FR" sz="2000" dirty="0"/>
              <a:t>Elle peut conduire à l’effondrement de tout système: </a:t>
            </a:r>
            <a:r>
              <a:rPr lang="fr-FR" sz="2000" b="1" dirty="0"/>
              <a:t>économique, social, politique, de toute institution, et même, de tout un pays.</a:t>
            </a:r>
          </a:p>
          <a:p>
            <a:pPr marL="0" indent="355600" algn="just">
              <a:buNone/>
            </a:pPr>
            <a:r>
              <a:rPr lang="fr-FR" sz="2000" dirty="0"/>
              <a:t>Voilà pourquoi une mobilisation de tous pour la combattre s’avère indispensable: Etat, Secteur privé, société civile, populations.</a:t>
            </a:r>
          </a:p>
          <a:p>
            <a:pPr marL="0" indent="355600" algn="just">
              <a:buNone/>
            </a:pPr>
            <a:r>
              <a:rPr lang="fr-FR" sz="2000" dirty="0"/>
              <a:t>Félicitations donc à la HAPLUCIA </a:t>
            </a:r>
            <a:r>
              <a:rPr lang="fr-FR" sz="2000" dirty="0" smtClean="0"/>
              <a:t>et à GIZ pour </a:t>
            </a:r>
            <a:r>
              <a:rPr lang="fr-FR" sz="2000" dirty="0"/>
              <a:t>cette initiative, rentrant sur toute la ligne, dans cette optique .</a:t>
            </a:r>
          </a:p>
          <a:p>
            <a:pPr marL="0" indent="355600" algn="just">
              <a:buNone/>
            </a:pPr>
            <a:r>
              <a:rPr lang="fr-FR" sz="2000" dirty="0"/>
              <a:t>Profondes gratitudes également aux autorités togolaises pour tous les progrès incessants dans la promotion de la Bonne Gouvernance, de la Transparence et dans la lutte contre la corruption au Togo.</a:t>
            </a:r>
          </a:p>
          <a:p>
            <a:pPr marL="0" indent="355600" algn="just">
              <a:buNone/>
            </a:pPr>
            <a:endParaRPr lang="fr-FR" sz="2000" dirty="0"/>
          </a:p>
          <a:p>
            <a:pPr marL="0" indent="355600" algn="just">
              <a:buNone/>
            </a:pPr>
            <a:endParaRPr lang="fr-FR" sz="2000" dirty="0"/>
          </a:p>
          <a:p>
            <a:pPr marL="0" indent="355600" algn="just">
              <a:buNone/>
            </a:pPr>
            <a:endParaRPr lang="fr-FR" sz="2000" dirty="0"/>
          </a:p>
        </p:txBody>
      </p:sp>
      <p:sp>
        <p:nvSpPr>
          <p:cNvPr id="4" name="Espace réservé du pied de page 3"/>
          <p:cNvSpPr>
            <a:spLocks noGrp="1"/>
          </p:cNvSpPr>
          <p:nvPr>
            <p:ph type="ftr" sz="quarter" idx="11"/>
          </p:nvPr>
        </p:nvSpPr>
        <p:spPr>
          <a:xfrm>
            <a:off x="0" y="6336704"/>
            <a:ext cx="9144000" cy="54868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10839704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re 3"/>
          <p:cNvSpPr>
            <a:spLocks noGrp="1"/>
          </p:cNvSpPr>
          <p:nvPr>
            <p:ph type="ctrTitle"/>
          </p:nvPr>
        </p:nvSpPr>
        <p:spPr>
          <a:xfrm>
            <a:off x="685800" y="692696"/>
            <a:ext cx="7772400" cy="5256584"/>
          </a:xfrm>
          <a:noFill/>
        </p:spPr>
        <p:txBody>
          <a:bodyPr>
            <a:normAutofit fontScale="90000"/>
          </a:bodyPr>
          <a:lstStyle/>
          <a:p>
            <a:r>
              <a:rPr lang="fr-FR" dirty="0">
                <a:solidFill>
                  <a:srgbClr val="FF0000"/>
                </a:solidFill>
              </a:rPr>
              <a:t>Merci</a:t>
            </a:r>
            <a:r>
              <a:rPr lang="fr-FR" dirty="0">
                <a:solidFill>
                  <a:srgbClr val="FFFF00"/>
                </a:solidFill>
              </a:rPr>
              <a:t> </a:t>
            </a:r>
            <a:r>
              <a:rPr lang="fr-FR" dirty="0">
                <a:solidFill>
                  <a:srgbClr val="3333FF"/>
                </a:solidFill>
              </a:rPr>
              <a:t>d’avance à tous pour votre attention à cette réflexion qui n’a pas la prétention d’être complète et parfaite et qui, nécessairement, attend vos interventions et contributions pour </a:t>
            </a:r>
            <a:r>
              <a:rPr lang="fr-FR" dirty="0" smtClean="0">
                <a:solidFill>
                  <a:srgbClr val="3333FF"/>
                </a:solidFill>
              </a:rPr>
              <a:t>l’améliorer …</a:t>
            </a:r>
            <a:r>
              <a:rPr lang="fr-FR" dirty="0">
                <a:solidFill>
                  <a:srgbClr val="FFFF00"/>
                </a:solidFill>
              </a:rPr>
              <a:t/>
            </a:r>
            <a:br>
              <a:rPr lang="fr-FR" dirty="0">
                <a:solidFill>
                  <a:srgbClr val="FFFF00"/>
                </a:solidFill>
              </a:rPr>
            </a:br>
            <a:r>
              <a:rPr lang="fr-FR" b="1" dirty="0">
                <a:solidFill>
                  <a:srgbClr val="FF0000"/>
                </a:solidFill>
              </a:rPr>
              <a:t>Merci</a:t>
            </a:r>
            <a:r>
              <a:rPr lang="fr-FR" b="1" dirty="0">
                <a:solidFill>
                  <a:srgbClr val="FFFF00"/>
                </a:solidFill>
              </a:rPr>
              <a:t> </a:t>
            </a:r>
            <a:r>
              <a:rPr lang="fr-FR" b="1" dirty="0">
                <a:solidFill>
                  <a:srgbClr val="3333FF"/>
                </a:solidFill>
              </a:rPr>
              <a:t>aussi pour votre mobilisation!!!</a:t>
            </a:r>
          </a:p>
        </p:txBody>
      </p:sp>
      <p:sp>
        <p:nvSpPr>
          <p:cNvPr id="6" name="Espace réservé du pied de page 5"/>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13222875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a:bodyPr>
          <a:lstStyle/>
          <a:p>
            <a:pPr algn="l"/>
            <a:r>
              <a:rPr lang="fr-FR" sz="2400" b="1" dirty="0">
                <a:solidFill>
                  <a:srgbClr val="3333FF"/>
                </a:solidFill>
              </a:rPr>
              <a:t>RÉFÉRENCES BIBLIOGRAPHIQUES</a:t>
            </a:r>
          </a:p>
        </p:txBody>
      </p:sp>
      <p:sp>
        <p:nvSpPr>
          <p:cNvPr id="3" name="Espace réservé du contenu 2"/>
          <p:cNvSpPr>
            <a:spLocks noGrp="1"/>
          </p:cNvSpPr>
          <p:nvPr>
            <p:ph idx="1"/>
          </p:nvPr>
        </p:nvSpPr>
        <p:spPr>
          <a:xfrm>
            <a:off x="457200" y="1163885"/>
            <a:ext cx="8229600" cy="5192465"/>
          </a:xfrm>
        </p:spPr>
        <p:txBody>
          <a:bodyPr>
            <a:normAutofit/>
          </a:bodyPr>
          <a:lstStyle/>
          <a:p>
            <a:pPr algn="just">
              <a:buFont typeface="+mj-lt"/>
              <a:buAutoNum type="arabicPeriod"/>
            </a:pPr>
            <a:r>
              <a:rPr lang="fr-FR" sz="2000" b="1" i="1" u="sng" dirty="0">
                <a:solidFill>
                  <a:srgbClr val="3333FF"/>
                </a:solidFill>
              </a:rPr>
              <a:t>Combattre la Corruption</a:t>
            </a:r>
            <a:r>
              <a:rPr lang="fr-FR" sz="2000" dirty="0">
                <a:solidFill>
                  <a:srgbClr val="3333FF"/>
                </a:solidFill>
              </a:rPr>
              <a:t>, Robert KLITGAARD</a:t>
            </a:r>
          </a:p>
          <a:p>
            <a:pPr algn="just">
              <a:buFont typeface="+mj-lt"/>
              <a:buAutoNum type="arabicPeriod"/>
            </a:pPr>
            <a:r>
              <a:rPr lang="fr-FR" sz="2000" b="1" i="1" u="sng" dirty="0">
                <a:solidFill>
                  <a:srgbClr val="3333FF"/>
                </a:solidFill>
              </a:rPr>
              <a:t>Combattre la Corruption-Enjeux et Perspectives</a:t>
            </a:r>
            <a:r>
              <a:rPr lang="fr-FR" sz="2000" dirty="0">
                <a:solidFill>
                  <a:srgbClr val="3333FF"/>
                </a:solidFill>
              </a:rPr>
              <a:t>, </a:t>
            </a:r>
            <a:r>
              <a:rPr lang="fr-FR" sz="2000" dirty="0" err="1">
                <a:solidFill>
                  <a:srgbClr val="3333FF"/>
                </a:solidFill>
              </a:rPr>
              <a:t>Transparency</a:t>
            </a:r>
            <a:r>
              <a:rPr lang="fr-FR" sz="2000" dirty="0">
                <a:solidFill>
                  <a:srgbClr val="3333FF"/>
                </a:solidFill>
              </a:rPr>
              <a:t> International</a:t>
            </a:r>
          </a:p>
          <a:p>
            <a:pPr algn="just">
              <a:buFont typeface="+mj-lt"/>
              <a:buAutoNum type="arabicPeriod"/>
            </a:pPr>
            <a:r>
              <a:rPr lang="fr-FR" sz="2000" dirty="0">
                <a:solidFill>
                  <a:srgbClr val="3333FF"/>
                </a:solidFill>
              </a:rPr>
              <a:t>Rapport de la LIT/Tg et d’OSIWA Dakar  sur la contribution de la Société Civile et du mouvement syndical à la lutte contre la corruption au Togo</a:t>
            </a:r>
          </a:p>
          <a:p>
            <a:pPr algn="just">
              <a:buFont typeface="+mj-lt"/>
              <a:buAutoNum type="arabicPeriod"/>
            </a:pPr>
            <a:r>
              <a:rPr lang="fr-FR" sz="2000" b="1" i="1" u="sng" dirty="0">
                <a:solidFill>
                  <a:srgbClr val="3333FF"/>
                </a:solidFill>
              </a:rPr>
              <a:t>Togo sous le poids de la Corruption</a:t>
            </a:r>
            <a:r>
              <a:rPr lang="fr-FR" sz="2000" dirty="0">
                <a:solidFill>
                  <a:srgbClr val="3333FF"/>
                </a:solidFill>
              </a:rPr>
              <a:t>, collectif, LIT/Togo et une équipe de chercheurs de l’Université de Lomé</a:t>
            </a:r>
          </a:p>
          <a:p>
            <a:pPr algn="just">
              <a:buFont typeface="+mj-lt"/>
              <a:buAutoNum type="arabicPeriod"/>
            </a:pPr>
            <a:r>
              <a:rPr lang="fr-FR" sz="2000" b="1" i="1" u="sng" dirty="0">
                <a:solidFill>
                  <a:srgbClr val="3333FF"/>
                </a:solidFill>
              </a:rPr>
              <a:t>Convention des Nations Unies contre la Corruption</a:t>
            </a:r>
          </a:p>
          <a:p>
            <a:pPr algn="just">
              <a:buFont typeface="+mj-lt"/>
              <a:buAutoNum type="arabicPeriod"/>
            </a:pPr>
            <a:r>
              <a:rPr lang="fr-FR" sz="2000" b="1" i="1" u="sng" dirty="0">
                <a:solidFill>
                  <a:srgbClr val="3333FF"/>
                </a:solidFill>
              </a:rPr>
              <a:t>Convention de l’Union Africaine contre la Corruption</a:t>
            </a:r>
          </a:p>
          <a:p>
            <a:pPr algn="just">
              <a:buFont typeface="+mj-lt"/>
              <a:buAutoNum type="arabicPeriod"/>
            </a:pPr>
            <a:r>
              <a:rPr lang="fr-FR" sz="2000" b="1" i="1" u="sng" dirty="0">
                <a:solidFill>
                  <a:srgbClr val="3333FF"/>
                </a:solidFill>
              </a:rPr>
              <a:t>Protocole de la CEDEAO sur la Corruption et les Infractions assimilées</a:t>
            </a:r>
          </a:p>
          <a:p>
            <a:pPr algn="just">
              <a:buFont typeface="+mj-lt"/>
              <a:buAutoNum type="arabicPeriod"/>
            </a:pPr>
            <a:r>
              <a:rPr lang="fr-FR" sz="2000" dirty="0">
                <a:solidFill>
                  <a:srgbClr val="3333FF"/>
                </a:solidFill>
              </a:rPr>
              <a:t>Lutte contre la corruption et citoyens ordinaires, Rôle de la société civile et des médias in « Rapport sur corruption et droits humains: </a:t>
            </a:r>
            <a:r>
              <a:rPr lang="fr-FR" sz="2000" dirty="0" err="1">
                <a:solidFill>
                  <a:srgbClr val="3333FF"/>
                </a:solidFill>
              </a:rPr>
              <a:t>démarginalisation</a:t>
            </a:r>
            <a:r>
              <a:rPr lang="fr-FR" sz="2000" dirty="0">
                <a:solidFill>
                  <a:srgbClr val="3333FF"/>
                </a:solidFill>
              </a:rPr>
              <a:t> de l’intersection de la corruption et droits humains" (Conférence Régionale), Abuja,  18-19 juin 2009.</a:t>
            </a:r>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1031762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Autofit/>
          </a:bodyPr>
          <a:lstStyle/>
          <a:p>
            <a:pPr marL="361950" indent="-361950" algn="l">
              <a:buFont typeface="+mj-lt"/>
              <a:buAutoNum type="romanUcPeriod"/>
            </a:pPr>
            <a:r>
              <a:rPr lang="fr-FR" sz="2800" b="1" dirty="0">
                <a:solidFill>
                  <a:srgbClr val="3333FF"/>
                </a:solidFill>
              </a:rPr>
              <a:t>DÉFINITION DE LA CORRUPTION</a:t>
            </a:r>
          </a:p>
        </p:txBody>
      </p:sp>
      <p:sp>
        <p:nvSpPr>
          <p:cNvPr id="3" name="Espace réservé du contenu 2"/>
          <p:cNvSpPr>
            <a:spLocks noGrp="1"/>
          </p:cNvSpPr>
          <p:nvPr>
            <p:ph idx="1"/>
          </p:nvPr>
        </p:nvSpPr>
        <p:spPr>
          <a:xfrm>
            <a:off x="430594" y="908720"/>
            <a:ext cx="8229600" cy="4525963"/>
          </a:xfrm>
        </p:spPr>
        <p:txBody>
          <a:bodyPr>
            <a:normAutofit/>
          </a:bodyPr>
          <a:lstStyle/>
          <a:p>
            <a:pPr marL="0" indent="0" algn="just">
              <a:spcBef>
                <a:spcPts val="0"/>
              </a:spcBef>
              <a:buNone/>
            </a:pPr>
            <a:r>
              <a:rPr lang="fr-FR" sz="1800" dirty="0"/>
              <a:t>Plusieurs définitions, du point de vue: juridique, sociologique, politique, économique, des institutions. On peut ainsi retenir à  titre d’exemples:</a:t>
            </a:r>
          </a:p>
          <a:p>
            <a:pPr marL="0" indent="0" algn="just">
              <a:spcBef>
                <a:spcPts val="0"/>
              </a:spcBef>
              <a:buNone/>
            </a:pPr>
            <a:endParaRPr lang="fr-FR" sz="1800" dirty="0"/>
          </a:p>
          <a:p>
            <a:pPr marL="457200" indent="-457200" algn="just">
              <a:spcBef>
                <a:spcPts val="0"/>
              </a:spcBef>
              <a:buFont typeface="+mj-lt"/>
              <a:buAutoNum type="alphaUcPeriod"/>
            </a:pPr>
            <a:r>
              <a:rPr lang="fr-FR" sz="2400" b="1" u="sng" dirty="0">
                <a:solidFill>
                  <a:srgbClr val="FF0000"/>
                </a:solidFill>
              </a:rPr>
              <a:t>Définition juridique</a:t>
            </a:r>
          </a:p>
          <a:p>
            <a:pPr marL="0" indent="0" algn="just">
              <a:spcBef>
                <a:spcPts val="0"/>
              </a:spcBef>
              <a:buNone/>
            </a:pPr>
            <a:endParaRPr lang="fr-FR" sz="1800" dirty="0"/>
          </a:p>
          <a:p>
            <a:pPr algn="just">
              <a:spcBef>
                <a:spcPts val="0"/>
              </a:spcBef>
              <a:buFont typeface="Wingdings" pitchFamily="2" charset="2"/>
              <a:buChar char="Ø"/>
            </a:pPr>
            <a:r>
              <a:rPr lang="fr-FR" sz="1800" b="1" u="sng" dirty="0"/>
              <a:t>Pour le lexique des termes juridiques</a:t>
            </a:r>
            <a:r>
              <a:rPr lang="fr-FR" sz="1800" dirty="0"/>
              <a:t>: la corruption est un comportement pénalement incriminé par lequel sont sollicités, agrées ou reçu des offres, des promesses ou présents à des fins d’accomplissement ou d’abstention d’un acte, d’obtention de faveurs ou d’avantages particuliers</a:t>
            </a:r>
          </a:p>
          <a:p>
            <a:pPr marL="0" indent="0" algn="just">
              <a:spcBef>
                <a:spcPts val="0"/>
              </a:spcBef>
              <a:buNone/>
            </a:pPr>
            <a:endParaRPr lang="fr-FR" sz="1800" dirty="0"/>
          </a:p>
          <a:p>
            <a:pPr algn="just">
              <a:spcBef>
                <a:spcPts val="0"/>
              </a:spcBef>
              <a:buFont typeface="Wingdings" pitchFamily="2" charset="2"/>
              <a:buChar char="§"/>
            </a:pPr>
            <a:r>
              <a:rPr lang="fr-FR" sz="1800" b="1" i="1" dirty="0"/>
              <a:t>Le code pénal togolais </a:t>
            </a:r>
            <a:r>
              <a:rPr lang="fr-FR" sz="1800" dirty="0"/>
              <a:t>(articles 586 à 621), sans en donner une définition, procède à une nomenclature de 11 actes considérés comme acte de corruption</a:t>
            </a:r>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3891897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pPr algn="l"/>
            <a:r>
              <a:rPr lang="fr-FR" sz="3200" b="1" dirty="0">
                <a:solidFill>
                  <a:srgbClr val="3333FF"/>
                </a:solidFill>
              </a:rPr>
              <a:t>DÉFINITION (FIN)</a:t>
            </a:r>
          </a:p>
        </p:txBody>
      </p:sp>
      <p:sp>
        <p:nvSpPr>
          <p:cNvPr id="3" name="Espace réservé du contenu 2"/>
          <p:cNvSpPr>
            <a:spLocks noGrp="1"/>
          </p:cNvSpPr>
          <p:nvPr>
            <p:ph idx="1"/>
          </p:nvPr>
        </p:nvSpPr>
        <p:spPr>
          <a:xfrm>
            <a:off x="457200" y="980728"/>
            <a:ext cx="8229600" cy="4785395"/>
          </a:xfrm>
        </p:spPr>
        <p:txBody>
          <a:bodyPr>
            <a:normAutofit fontScale="92500" lnSpcReduction="10000"/>
          </a:bodyPr>
          <a:lstStyle/>
          <a:p>
            <a:pPr marL="457200" indent="-457200" algn="just">
              <a:spcBef>
                <a:spcPts val="0"/>
              </a:spcBef>
              <a:buFont typeface="+mj-lt"/>
              <a:buAutoNum type="alphaUcPeriod" startAt="2"/>
            </a:pPr>
            <a:r>
              <a:rPr lang="fr-FR" sz="2400" b="1" u="sng" dirty="0">
                <a:solidFill>
                  <a:srgbClr val="FF0000"/>
                </a:solidFill>
              </a:rPr>
              <a:t>Définition économique</a:t>
            </a:r>
          </a:p>
          <a:p>
            <a:pPr algn="just">
              <a:spcBef>
                <a:spcPts val="0"/>
              </a:spcBef>
              <a:buFont typeface="Wingdings" pitchFamily="2" charset="2"/>
              <a:buChar char="§"/>
            </a:pPr>
            <a:r>
              <a:rPr lang="fr-FR" sz="1800" b="1" u="sng" dirty="0"/>
              <a:t>Banque mondiale</a:t>
            </a:r>
            <a:r>
              <a:rPr lang="fr-FR" sz="1800" dirty="0"/>
              <a:t>: </a:t>
            </a:r>
            <a:r>
              <a:rPr lang="fr-FR" sz="1800" b="1" i="1" dirty="0"/>
              <a:t>La corruption est le fait d’utiliser sa position de responsable d’un service public à son bénéfice personnel</a:t>
            </a:r>
          </a:p>
          <a:p>
            <a:pPr algn="just">
              <a:spcBef>
                <a:spcPts val="0"/>
              </a:spcBef>
              <a:buFont typeface="Wingdings" pitchFamily="2" charset="2"/>
              <a:buChar char="§"/>
            </a:pPr>
            <a:r>
              <a:rPr lang="fr-FR" sz="1800" b="1" u="sng" dirty="0" err="1"/>
              <a:t>Transparency</a:t>
            </a:r>
            <a:r>
              <a:rPr lang="fr-FR" sz="1800" b="1" u="sng" dirty="0"/>
              <a:t> International</a:t>
            </a:r>
            <a:r>
              <a:rPr lang="fr-FR" sz="1800" dirty="0"/>
              <a:t>: </a:t>
            </a:r>
            <a:r>
              <a:rPr lang="fr-FR" sz="1800" b="1" i="1" dirty="0"/>
              <a:t>La corruption consiste en l’abus d’un pouvoir reçu en délégation à des fins privées</a:t>
            </a:r>
          </a:p>
          <a:p>
            <a:pPr algn="just">
              <a:spcBef>
                <a:spcPts val="0"/>
              </a:spcBef>
              <a:buFont typeface="Wingdings" pitchFamily="2" charset="2"/>
              <a:buChar char="§"/>
            </a:pPr>
            <a:endParaRPr lang="fr-FR" sz="1800" dirty="0"/>
          </a:p>
          <a:p>
            <a:pPr algn="just">
              <a:spcBef>
                <a:spcPts val="0"/>
              </a:spcBef>
              <a:buFont typeface="Wingdings" pitchFamily="2" charset="2"/>
              <a:buChar char="§"/>
            </a:pPr>
            <a:r>
              <a:rPr lang="fr-FR" sz="1800" dirty="0"/>
              <a:t>Cette </a:t>
            </a:r>
            <a:r>
              <a:rPr lang="fr-FR" sz="1800" dirty="0" smtClean="0"/>
              <a:t>dernière définition permet </a:t>
            </a:r>
            <a:r>
              <a:rPr lang="fr-FR" sz="1800" dirty="0"/>
              <a:t>d’isoler 3 éléments constitutifs de la corruption qui sont:</a:t>
            </a:r>
          </a:p>
          <a:p>
            <a:pPr algn="just">
              <a:spcBef>
                <a:spcPts val="0"/>
              </a:spcBef>
              <a:buFont typeface="Wingdings" pitchFamily="2" charset="2"/>
              <a:buChar char="§"/>
            </a:pPr>
            <a:endParaRPr lang="fr-FR" sz="1800" dirty="0"/>
          </a:p>
          <a:p>
            <a:pPr lvl="1" algn="just">
              <a:spcBef>
                <a:spcPts val="0"/>
              </a:spcBef>
              <a:buFont typeface="Wingdings" pitchFamily="2" charset="2"/>
              <a:buChar char="v"/>
            </a:pPr>
            <a:r>
              <a:rPr lang="fr-FR" sz="1800" b="1" dirty="0"/>
              <a:t>L’abus de pouvoir;</a:t>
            </a:r>
          </a:p>
          <a:p>
            <a:pPr lvl="1" algn="just">
              <a:spcBef>
                <a:spcPts val="0"/>
              </a:spcBef>
              <a:buFont typeface="Wingdings" pitchFamily="2" charset="2"/>
              <a:buChar char="v"/>
            </a:pPr>
            <a:r>
              <a:rPr lang="fr-FR" sz="1800" b="1" dirty="0"/>
              <a:t>Des fins privées (ne bénéficiant pas nécessairement à la personne abusant du pouvoir, mais incluant aussi bien les membres de familles </a:t>
            </a:r>
            <a:r>
              <a:rPr lang="fr-FR" sz="1800" b="1" dirty="0" smtClean="0"/>
              <a:t>que des </a:t>
            </a:r>
            <a:r>
              <a:rPr lang="fr-FR" sz="1800" b="1" dirty="0"/>
              <a:t>proches);</a:t>
            </a:r>
          </a:p>
          <a:p>
            <a:pPr lvl="1" algn="just">
              <a:spcBef>
                <a:spcPts val="0"/>
              </a:spcBef>
              <a:buFont typeface="Wingdings" pitchFamily="2" charset="2"/>
              <a:buChar char="v"/>
            </a:pPr>
            <a:r>
              <a:rPr lang="fr-FR" sz="1800" b="1" dirty="0"/>
              <a:t>Un pouvoir que l’on a reçu en délégation ( qui peut émaner aussi bien du secteur public que privé).</a:t>
            </a:r>
          </a:p>
          <a:p>
            <a:pPr marL="0" indent="0" algn="just">
              <a:spcBef>
                <a:spcPts val="0"/>
              </a:spcBef>
              <a:buNone/>
            </a:pPr>
            <a:endParaRPr lang="fr-FR" sz="1800" b="1" dirty="0"/>
          </a:p>
          <a:p>
            <a:pPr marL="0" indent="0" algn="just">
              <a:spcBef>
                <a:spcPts val="0"/>
              </a:spcBef>
              <a:buNone/>
            </a:pPr>
            <a:r>
              <a:rPr lang="fr-FR" sz="1800" b="1" dirty="0" smtClean="0"/>
              <a:t>De façon générale donc</a:t>
            </a:r>
            <a:r>
              <a:rPr lang="fr-FR" sz="1800" dirty="0" smtClean="0"/>
              <a:t>, </a:t>
            </a:r>
            <a:r>
              <a:rPr lang="fr-FR" sz="1800" b="1" dirty="0" smtClean="0">
                <a:solidFill>
                  <a:srgbClr val="FFFF00"/>
                </a:solidFill>
              </a:rPr>
              <a:t>il </a:t>
            </a:r>
            <a:r>
              <a:rPr lang="fr-FR" sz="1800" b="1" dirty="0">
                <a:solidFill>
                  <a:srgbClr val="FFFF00"/>
                </a:solidFill>
              </a:rPr>
              <a:t>y a corruption lorsqu’un individu place de manière illicite ses propres intérêts au-dessus de ceux des gens ou des idéaux qu’il s’est engagé à servir en vue d’acquérir un avantage personnel.</a:t>
            </a:r>
          </a:p>
          <a:p>
            <a:pPr marL="0" indent="0" algn="just">
              <a:spcBef>
                <a:spcPts val="0"/>
              </a:spcBef>
              <a:buNone/>
            </a:pPr>
            <a:endParaRPr lang="fr-FR" sz="1800" dirty="0"/>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5" name="Rectangle 4"/>
          <p:cNvSpPr/>
          <p:nvPr/>
        </p:nvSpPr>
        <p:spPr>
          <a:xfrm>
            <a:off x="457200" y="4365104"/>
            <a:ext cx="8229600" cy="1152128"/>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81950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57199"/>
          </a:xfrm>
        </p:spPr>
        <p:txBody>
          <a:bodyPr>
            <a:noAutofit/>
          </a:bodyPr>
          <a:lstStyle/>
          <a:p>
            <a:pPr marL="449263" indent="-449263" algn="l">
              <a:buFont typeface="+mj-lt"/>
              <a:buAutoNum type="romanUcPeriod" startAt="2"/>
            </a:pPr>
            <a:r>
              <a:rPr lang="fr-FR" sz="2800" b="1" dirty="0">
                <a:solidFill>
                  <a:srgbClr val="3333FF"/>
                </a:solidFill>
              </a:rPr>
              <a:t> TYPOLOGIE ET MANIFESTATIONS</a:t>
            </a:r>
          </a:p>
        </p:txBody>
      </p:sp>
      <p:sp>
        <p:nvSpPr>
          <p:cNvPr id="3" name="Espace réservé du contenu 2"/>
          <p:cNvSpPr>
            <a:spLocks noGrp="1"/>
          </p:cNvSpPr>
          <p:nvPr>
            <p:ph idx="1"/>
          </p:nvPr>
        </p:nvSpPr>
        <p:spPr>
          <a:xfrm>
            <a:off x="457200" y="908720"/>
            <a:ext cx="8291264" cy="5400600"/>
          </a:xfrm>
        </p:spPr>
        <p:txBody>
          <a:bodyPr>
            <a:normAutofit/>
          </a:bodyPr>
          <a:lstStyle/>
          <a:p>
            <a:pPr marL="361950" indent="-361950" algn="just">
              <a:buFont typeface="+mj-lt"/>
              <a:buAutoNum type="alphaUcPeriod"/>
            </a:pPr>
            <a:r>
              <a:rPr lang="fr-FR" sz="2000" b="1" u="sng" dirty="0">
                <a:solidFill>
                  <a:srgbClr val="FF0000"/>
                </a:solidFill>
              </a:rPr>
              <a:t>Typologie</a:t>
            </a:r>
          </a:p>
          <a:p>
            <a:pPr marL="0" indent="0" algn="just">
              <a:spcBef>
                <a:spcPts val="0"/>
              </a:spcBef>
              <a:buNone/>
            </a:pPr>
            <a:r>
              <a:rPr lang="fr-FR" sz="2000" dirty="0"/>
              <a:t>La typologie suit deux classifications suivantes:</a:t>
            </a:r>
          </a:p>
          <a:p>
            <a:pPr algn="just">
              <a:spcBef>
                <a:spcPts val="0"/>
              </a:spcBef>
              <a:buFont typeface="+mj-lt"/>
              <a:buAutoNum type="arabicPeriod"/>
            </a:pPr>
            <a:r>
              <a:rPr lang="fr-FR" sz="2000" b="1" i="1" u="sng" dirty="0"/>
              <a:t>Classification suivant l’ampleur de la corruption:</a:t>
            </a:r>
          </a:p>
          <a:p>
            <a:pPr marL="0" indent="0" algn="just">
              <a:spcBef>
                <a:spcPts val="0"/>
              </a:spcBef>
              <a:buNone/>
            </a:pPr>
            <a:r>
              <a:rPr lang="fr-FR" sz="2000" dirty="0"/>
              <a:t>On distingue ici par</a:t>
            </a:r>
            <a:r>
              <a:rPr lang="fr-FR" sz="2000" dirty="0">
                <a:effectLst>
                  <a:outerShdw blurRad="38100" dist="38100" dir="2700000" algn="tl">
                    <a:srgbClr val="000000">
                      <a:alpha val="43137"/>
                    </a:srgbClr>
                  </a:outerShdw>
                </a:effectLst>
              </a:rPr>
              <a:t> opposition, </a:t>
            </a:r>
            <a:r>
              <a:rPr lang="fr-FR" sz="2000" dirty="0"/>
              <a:t>« </a:t>
            </a:r>
            <a:r>
              <a:rPr lang="fr-FR" sz="2000" b="1" i="1" dirty="0"/>
              <a:t>petite et grande corruption </a:t>
            </a:r>
            <a:r>
              <a:rPr lang="fr-FR" sz="2000" dirty="0"/>
              <a:t>»  puis « </a:t>
            </a:r>
            <a:r>
              <a:rPr lang="fr-FR" sz="2000" b="1" i="1" dirty="0"/>
              <a:t>corruption systémique et sporadique</a:t>
            </a:r>
            <a:r>
              <a:rPr lang="fr-FR" sz="2000" dirty="0"/>
              <a:t> » </a:t>
            </a:r>
          </a:p>
          <a:p>
            <a:pPr algn="just">
              <a:spcBef>
                <a:spcPts val="0"/>
              </a:spcBef>
              <a:buFont typeface="Wingdings" pitchFamily="2" charset="2"/>
              <a:buChar char="Ø"/>
            </a:pPr>
            <a:r>
              <a:rPr lang="fr-FR" sz="2000" b="1" dirty="0"/>
              <a:t>Petite et grande corruption</a:t>
            </a:r>
          </a:p>
          <a:p>
            <a:pPr indent="-161925" algn="just">
              <a:spcBef>
                <a:spcPts val="0"/>
              </a:spcBef>
              <a:buFont typeface="Wingdings" pitchFamily="2" charset="2"/>
              <a:buChar char="§"/>
            </a:pPr>
            <a:r>
              <a:rPr lang="fr-FR" sz="2000" b="1" dirty="0"/>
              <a:t>La petite corruption</a:t>
            </a:r>
            <a:r>
              <a:rPr lang="fr-FR" sz="2000" dirty="0"/>
              <a:t>: corruption à petite échelle (corruption de survie, corruption de bas niveau, etc.), souvent causée par la pauvreté.</a:t>
            </a:r>
          </a:p>
          <a:p>
            <a:pPr indent="-161925" algn="just">
              <a:spcBef>
                <a:spcPts val="0"/>
              </a:spcBef>
              <a:buFont typeface="Wingdings" pitchFamily="2" charset="2"/>
              <a:buChar char="§"/>
            </a:pPr>
            <a:r>
              <a:rPr lang="fr-FR" sz="2000" b="1" dirty="0"/>
              <a:t>La grande corruption</a:t>
            </a:r>
            <a:r>
              <a:rPr lang="fr-FR" sz="2000" dirty="0"/>
              <a:t>: impliquant des acteurs et des échelles de hauts niveaux (hautes sphères de l’Etat, de l’économie, de la politique) et qui souvent n’a aucun rapport avec la pauvreté.</a:t>
            </a:r>
          </a:p>
          <a:p>
            <a:pPr algn="just">
              <a:spcBef>
                <a:spcPts val="0"/>
              </a:spcBef>
              <a:buFont typeface="Wingdings" pitchFamily="2" charset="2"/>
              <a:buChar char="Ø"/>
            </a:pPr>
            <a:r>
              <a:rPr lang="fr-FR" sz="2000" b="1" dirty="0"/>
              <a:t>Corruption systémique et sporadique</a:t>
            </a:r>
          </a:p>
          <a:p>
            <a:pPr indent="-161925" algn="just">
              <a:spcBef>
                <a:spcPts val="0"/>
              </a:spcBef>
            </a:pPr>
            <a:r>
              <a:rPr lang="fr-FR" sz="2000" b="1" dirty="0"/>
              <a:t>Corruption systémique ou endémique</a:t>
            </a:r>
            <a:r>
              <a:rPr lang="fr-FR" sz="2000" dirty="0"/>
              <a:t>: lorsque la corruption a infesté tout le système étatique et social, lorsqu’elle s’est généralisée.</a:t>
            </a:r>
          </a:p>
          <a:p>
            <a:pPr indent="-161925" algn="just">
              <a:spcBef>
                <a:spcPts val="0"/>
              </a:spcBef>
            </a:pPr>
            <a:r>
              <a:rPr lang="fr-FR" sz="2000" b="1" dirty="0"/>
              <a:t>Corruption sporadique</a:t>
            </a:r>
            <a:r>
              <a:rPr lang="fr-FR" sz="2000" dirty="0"/>
              <a:t>: c’est une corruption d’occasion, non permanente.</a:t>
            </a:r>
          </a:p>
          <a:p>
            <a:pPr marL="0" indent="0">
              <a:spcBef>
                <a:spcPts val="0"/>
              </a:spcBef>
              <a:buNone/>
            </a:pPr>
            <a:endParaRPr lang="fr-FR" sz="1800" dirty="0"/>
          </a:p>
        </p:txBody>
      </p:sp>
      <p:sp>
        <p:nvSpPr>
          <p:cNvPr id="4" name="Espace réservé du pied de page 3"/>
          <p:cNvSpPr>
            <a:spLocks noGrp="1"/>
          </p:cNvSpPr>
          <p:nvPr>
            <p:ph type="ftr" sz="quarter" idx="11"/>
          </p:nvPr>
        </p:nvSpPr>
        <p:spPr>
          <a:xfrm>
            <a:off x="0" y="6408712"/>
            <a:ext cx="9144000" cy="476672"/>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3539471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39552" y="332656"/>
            <a:ext cx="5698976" cy="418058"/>
          </a:xfrm>
        </p:spPr>
        <p:txBody>
          <a:bodyPr>
            <a:noAutofit/>
          </a:bodyPr>
          <a:lstStyle/>
          <a:p>
            <a:pPr algn="l"/>
            <a:r>
              <a:rPr lang="fr-FR" sz="2800" b="1" dirty="0">
                <a:solidFill>
                  <a:srgbClr val="3333FF"/>
                </a:solidFill>
              </a:rPr>
              <a:t>TYPOLOGIE  (SUITE)</a:t>
            </a:r>
          </a:p>
        </p:txBody>
      </p:sp>
      <p:sp>
        <p:nvSpPr>
          <p:cNvPr id="3" name="Espace réservé du contenu 2"/>
          <p:cNvSpPr>
            <a:spLocks noGrp="1"/>
          </p:cNvSpPr>
          <p:nvPr>
            <p:ph idx="1"/>
          </p:nvPr>
        </p:nvSpPr>
        <p:spPr>
          <a:xfrm>
            <a:off x="539552" y="908720"/>
            <a:ext cx="8229600" cy="3456384"/>
          </a:xfrm>
        </p:spPr>
        <p:txBody>
          <a:bodyPr>
            <a:normAutofit/>
          </a:bodyPr>
          <a:lstStyle/>
          <a:p>
            <a:pPr marL="266700" indent="-266700">
              <a:lnSpc>
                <a:spcPct val="150000"/>
              </a:lnSpc>
              <a:spcBef>
                <a:spcPts val="0"/>
              </a:spcBef>
              <a:buFont typeface="+mj-lt"/>
              <a:buAutoNum type="arabicPeriod" startAt="2"/>
            </a:pPr>
            <a:r>
              <a:rPr lang="fr-FR" sz="2200" b="1" i="1" u="sng" dirty="0"/>
              <a:t>Classification suivant les domaines d’activités:</a:t>
            </a:r>
          </a:p>
          <a:p>
            <a:pPr>
              <a:lnSpc>
                <a:spcPct val="150000"/>
              </a:lnSpc>
              <a:spcBef>
                <a:spcPts val="0"/>
              </a:spcBef>
              <a:buFont typeface="Wingdings" pitchFamily="2" charset="2"/>
              <a:buChar char="q"/>
            </a:pPr>
            <a:r>
              <a:rPr lang="fr-FR" sz="1800" dirty="0"/>
              <a:t>La corruption politique,</a:t>
            </a:r>
          </a:p>
          <a:p>
            <a:pPr>
              <a:lnSpc>
                <a:spcPct val="150000"/>
              </a:lnSpc>
              <a:spcBef>
                <a:spcPts val="0"/>
              </a:spcBef>
              <a:buFont typeface="Wingdings" pitchFamily="2" charset="2"/>
              <a:buChar char="q"/>
            </a:pPr>
            <a:r>
              <a:rPr lang="fr-FR" sz="1800" dirty="0"/>
              <a:t>La corruption  administrative (police, douanes, impôts, santé, éducation, etc.)</a:t>
            </a:r>
          </a:p>
          <a:p>
            <a:pPr>
              <a:lnSpc>
                <a:spcPct val="150000"/>
              </a:lnSpc>
              <a:spcBef>
                <a:spcPts val="0"/>
              </a:spcBef>
              <a:buFont typeface="Wingdings" pitchFamily="2" charset="2"/>
              <a:buChar char="q"/>
            </a:pPr>
            <a:r>
              <a:rPr lang="fr-FR" sz="1800" dirty="0"/>
              <a:t>La corruption dans le système judiciaire</a:t>
            </a:r>
          </a:p>
          <a:p>
            <a:pPr>
              <a:lnSpc>
                <a:spcPct val="150000"/>
              </a:lnSpc>
              <a:spcBef>
                <a:spcPts val="0"/>
              </a:spcBef>
              <a:buFont typeface="Wingdings" pitchFamily="2" charset="2"/>
              <a:buChar char="q"/>
            </a:pPr>
            <a:r>
              <a:rPr lang="fr-FR" sz="1800" dirty="0"/>
              <a:t>La corruption dans les affaires</a:t>
            </a:r>
          </a:p>
          <a:p>
            <a:pPr>
              <a:lnSpc>
                <a:spcPct val="150000"/>
              </a:lnSpc>
              <a:spcBef>
                <a:spcPts val="0"/>
              </a:spcBef>
              <a:buFont typeface="Wingdings" pitchFamily="2" charset="2"/>
              <a:buChar char="q"/>
            </a:pPr>
            <a:r>
              <a:rPr lang="fr-FR" sz="1800" dirty="0"/>
              <a:t>La corruption </a:t>
            </a:r>
            <a:r>
              <a:rPr lang="fr-FR" sz="1800" dirty="0" smtClean="0"/>
              <a:t>professionnelle, etc</a:t>
            </a:r>
            <a:r>
              <a:rPr lang="fr-FR" sz="1800" dirty="0"/>
              <a:t>.</a:t>
            </a:r>
          </a:p>
          <a:p>
            <a:pPr>
              <a:spcBef>
                <a:spcPts val="0"/>
              </a:spcBef>
              <a:buFont typeface="Wingdings" pitchFamily="2" charset="2"/>
              <a:buChar char="q"/>
            </a:pPr>
            <a:endParaRPr lang="fr-FR" sz="1800" dirty="0"/>
          </a:p>
          <a:p>
            <a:pPr marL="0" indent="0">
              <a:spcBef>
                <a:spcPts val="0"/>
              </a:spcBef>
              <a:buNone/>
            </a:pPr>
            <a:endParaRPr lang="fr-FR" sz="1800" dirty="0"/>
          </a:p>
          <a:p>
            <a:pPr marL="0" indent="0">
              <a:spcBef>
                <a:spcPts val="0"/>
              </a:spcBef>
              <a:buNone/>
            </a:pPr>
            <a:endParaRPr lang="fr-FR" sz="1800" dirty="0"/>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Tree>
    <p:extLst>
      <p:ext uri="{BB962C8B-B14F-4D97-AF65-F5344CB8AC3E}">
        <p14:creationId xmlns:p14="http://schemas.microsoft.com/office/powerpoint/2010/main" val="1119774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a:bodyPr>
          <a:lstStyle/>
          <a:p>
            <a:pPr marL="361950" indent="-361950" algn="l">
              <a:buFont typeface="+mj-lt"/>
              <a:buAutoNum type="alphaUcPeriod" startAt="2"/>
            </a:pPr>
            <a:r>
              <a:rPr lang="fr-FR" sz="2400" b="1" u="sng" dirty="0">
                <a:solidFill>
                  <a:srgbClr val="FF0000"/>
                </a:solidFill>
              </a:rPr>
              <a:t>Manifestations</a:t>
            </a:r>
            <a:endParaRPr lang="fr-FR" sz="2800" dirty="0"/>
          </a:p>
        </p:txBody>
      </p:sp>
      <p:sp>
        <p:nvSpPr>
          <p:cNvPr id="5" name="Espace réservé du contenu 4"/>
          <p:cNvSpPr>
            <a:spLocks noGrp="1"/>
          </p:cNvSpPr>
          <p:nvPr>
            <p:ph sz="half" idx="1"/>
          </p:nvPr>
        </p:nvSpPr>
        <p:spPr>
          <a:xfrm>
            <a:off x="441577" y="2780928"/>
            <a:ext cx="2530624" cy="1152127"/>
          </a:xfrm>
        </p:spPr>
        <p:txBody>
          <a:bodyPr vert="horz" anchor="ctr">
            <a:normAutofit lnSpcReduction="10000"/>
          </a:bodyPr>
          <a:lstStyle/>
          <a:p>
            <a:pPr marL="0" indent="0">
              <a:buNone/>
            </a:pPr>
            <a:r>
              <a:rPr lang="fr-FR" sz="2200" b="1" i="1" dirty="0"/>
              <a:t>1. </a:t>
            </a:r>
            <a:r>
              <a:rPr lang="fr-FR" sz="2200" b="1" i="1" u="sng" dirty="0"/>
              <a:t>Les pots de vin</a:t>
            </a:r>
          </a:p>
          <a:p>
            <a:pPr marL="0" indent="0">
              <a:buNone/>
            </a:pPr>
            <a:endParaRPr lang="fr-FR" sz="2200" dirty="0"/>
          </a:p>
        </p:txBody>
      </p:sp>
      <p:sp>
        <p:nvSpPr>
          <p:cNvPr id="6" name="Espace réservé du contenu 5"/>
          <p:cNvSpPr>
            <a:spLocks noGrp="1"/>
          </p:cNvSpPr>
          <p:nvPr>
            <p:ph sz="half" idx="2"/>
          </p:nvPr>
        </p:nvSpPr>
        <p:spPr>
          <a:xfrm>
            <a:off x="2843808" y="1556793"/>
            <a:ext cx="5842992" cy="3240360"/>
          </a:xfrm>
        </p:spPr>
        <p:txBody>
          <a:bodyPr>
            <a:normAutofit lnSpcReduction="10000"/>
          </a:bodyPr>
          <a:lstStyle/>
          <a:p>
            <a:pPr marL="0" indent="0" algn="just">
              <a:spcBef>
                <a:spcPts val="0"/>
              </a:spcBef>
              <a:buNone/>
            </a:pPr>
            <a:endParaRPr lang="fr-FR" sz="1800" dirty="0"/>
          </a:p>
          <a:p>
            <a:pPr marL="0" indent="0" algn="just">
              <a:spcBef>
                <a:spcPts val="0"/>
              </a:spcBef>
              <a:buNone/>
            </a:pPr>
            <a:r>
              <a:rPr lang="fr-FR" sz="2000" dirty="0"/>
              <a:t>C’est un cas traditionnel et courant de corruption dans lequel, une somme est payée en dehors du prix convenu pour obtenir un </a:t>
            </a:r>
            <a:r>
              <a:rPr lang="fr-FR" sz="2000" dirty="0" smtClean="0"/>
              <a:t>service ou </a:t>
            </a:r>
            <a:r>
              <a:rPr lang="fr-FR" sz="2000" dirty="0"/>
              <a:t>conclure un marché.</a:t>
            </a:r>
          </a:p>
          <a:p>
            <a:pPr marL="0" indent="0" algn="just">
              <a:spcBef>
                <a:spcPts val="0"/>
              </a:spcBef>
              <a:buNone/>
            </a:pPr>
            <a:endParaRPr lang="fr-FR" sz="2000" dirty="0"/>
          </a:p>
          <a:p>
            <a:pPr marL="0" indent="0" algn="just">
              <a:spcBef>
                <a:spcPts val="0"/>
              </a:spcBef>
              <a:buNone/>
            </a:pPr>
            <a:r>
              <a:rPr lang="fr-FR" sz="2000" dirty="0"/>
              <a:t>Cette forme de corruption est courante dans l’administration publique, la douane, les impôts, le secteur judiciaire, dans les locaux de la police, de la gendarmerie, dans les départements ministériels, dans les sociétés d’Etat…</a:t>
            </a:r>
          </a:p>
          <a:p>
            <a:pPr algn="just"/>
            <a:endParaRPr lang="fr-FR" sz="1800" dirty="0"/>
          </a:p>
          <a:p>
            <a:pPr marL="0" indent="0" algn="just">
              <a:buNone/>
            </a:pPr>
            <a:endParaRPr lang="fr-FR" sz="1800" dirty="0"/>
          </a:p>
        </p:txBody>
      </p:sp>
      <p:sp>
        <p:nvSpPr>
          <p:cNvPr id="4" name="Espace réservé du pied de page 3"/>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7" name="ZoneTexte 6"/>
          <p:cNvSpPr txBox="1"/>
          <p:nvPr/>
        </p:nvSpPr>
        <p:spPr>
          <a:xfrm>
            <a:off x="487530" y="957273"/>
            <a:ext cx="7920880" cy="369332"/>
          </a:xfrm>
          <a:prstGeom prst="rect">
            <a:avLst/>
          </a:prstGeom>
          <a:noFill/>
        </p:spPr>
        <p:txBody>
          <a:bodyPr wrap="square" rtlCol="0">
            <a:spAutoFit/>
          </a:bodyPr>
          <a:lstStyle/>
          <a:p>
            <a:r>
              <a:rPr lang="fr-FR" dirty="0"/>
              <a:t>Les manifestations les plus récurrentes au Togo sont:</a:t>
            </a:r>
          </a:p>
        </p:txBody>
      </p:sp>
    </p:spTree>
    <p:extLst>
      <p:ext uri="{BB962C8B-B14F-4D97-AF65-F5344CB8AC3E}">
        <p14:creationId xmlns:p14="http://schemas.microsoft.com/office/powerpoint/2010/main" val="4281145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600200"/>
            <a:ext cx="1954560" cy="4525963"/>
          </a:xfrm>
        </p:spPr>
        <p:txBody>
          <a:bodyPr anchor="ctr">
            <a:normAutofit/>
          </a:bodyPr>
          <a:lstStyle/>
          <a:p>
            <a:pPr marL="361950" indent="-361950" algn="just">
              <a:buFont typeface="+mj-lt"/>
              <a:buAutoNum type="arabicPeriod" startAt="2"/>
            </a:pPr>
            <a:r>
              <a:rPr lang="fr-FR" b="1" i="1" u="sng" dirty="0">
                <a:solidFill>
                  <a:srgbClr val="3333FF"/>
                </a:solidFill>
              </a:rPr>
              <a:t>Les</a:t>
            </a:r>
            <a:r>
              <a:rPr lang="fr-FR" sz="2600" b="1" i="1" u="sng" dirty="0">
                <a:solidFill>
                  <a:srgbClr val="3333FF"/>
                </a:solidFill>
              </a:rPr>
              <a:t> dessous de table</a:t>
            </a:r>
          </a:p>
          <a:p>
            <a:pPr marL="514350" indent="-514350" algn="just">
              <a:buFont typeface="+mj-lt"/>
              <a:buAutoNum type="arabicPeriod" startAt="2"/>
            </a:pPr>
            <a:endParaRPr lang="fr-FR" sz="2600" b="1" i="1" u="sng" dirty="0"/>
          </a:p>
          <a:p>
            <a:pPr marL="0" indent="0" algn="just">
              <a:buNone/>
            </a:pPr>
            <a:endParaRPr lang="fr-FR" sz="2600" b="1" i="1" u="sng" dirty="0"/>
          </a:p>
          <a:p>
            <a:pPr marL="0" indent="0" algn="just">
              <a:buNone/>
            </a:pPr>
            <a:endParaRPr lang="fr-FR" sz="2600" b="1" i="1" u="sng" dirty="0"/>
          </a:p>
          <a:p>
            <a:pPr marL="0" indent="0" algn="just">
              <a:buNone/>
            </a:pPr>
            <a:endParaRPr lang="fr-FR" sz="2600" b="1" i="1" u="sng" dirty="0"/>
          </a:p>
          <a:p>
            <a:pPr marL="0" indent="0" algn="just">
              <a:buNone/>
            </a:pPr>
            <a:endParaRPr lang="fr-FR" sz="500" dirty="0"/>
          </a:p>
          <a:p>
            <a:pPr marL="0" indent="0" algn="just">
              <a:buNone/>
            </a:pPr>
            <a:endParaRPr lang="fr-FR" sz="500" dirty="0"/>
          </a:p>
          <a:p>
            <a:pPr marL="0" indent="0" algn="just">
              <a:buNone/>
            </a:pPr>
            <a:endParaRPr lang="fr-FR" sz="500" dirty="0"/>
          </a:p>
          <a:p>
            <a:pPr marL="0" indent="0" algn="just">
              <a:buNone/>
            </a:pPr>
            <a:endParaRPr lang="fr-FR" sz="500" dirty="0"/>
          </a:p>
          <a:p>
            <a:pPr marL="0" indent="0" algn="just">
              <a:buNone/>
            </a:pPr>
            <a:endParaRPr lang="fr-FR" sz="500" dirty="0"/>
          </a:p>
          <a:p>
            <a:pPr marL="0" indent="0" algn="just">
              <a:buNone/>
            </a:pPr>
            <a:endParaRPr lang="fr-FR" sz="500" dirty="0"/>
          </a:p>
          <a:p>
            <a:pPr marL="0" indent="0" algn="just">
              <a:buNone/>
            </a:pPr>
            <a:endParaRPr lang="fr-FR" sz="500" dirty="0"/>
          </a:p>
          <a:p>
            <a:pPr marL="266700" indent="-266700" algn="just">
              <a:buFont typeface="+mj-lt"/>
              <a:buAutoNum type="arabicPeriod" startAt="3"/>
            </a:pPr>
            <a:r>
              <a:rPr lang="fr-FR" sz="2600" b="1" i="1" dirty="0"/>
              <a:t> </a:t>
            </a:r>
            <a:r>
              <a:rPr lang="fr-FR" sz="2600" b="1" i="1" u="sng" dirty="0"/>
              <a:t>Le racket</a:t>
            </a:r>
          </a:p>
          <a:p>
            <a:pPr marL="457200" indent="-457200" algn="just">
              <a:buFont typeface="+mj-lt"/>
              <a:buAutoNum type="arabicPeriod" startAt="3"/>
            </a:pPr>
            <a:endParaRPr lang="fr-FR" sz="2600" b="1" i="1" u="sng" dirty="0"/>
          </a:p>
          <a:p>
            <a:pPr marL="457200" indent="-457200" algn="just">
              <a:buFont typeface="+mj-lt"/>
              <a:buAutoNum type="arabicPeriod" startAt="3"/>
            </a:pPr>
            <a:endParaRPr lang="fr-FR" sz="2600" b="1" i="1" u="sng" dirty="0"/>
          </a:p>
        </p:txBody>
      </p:sp>
      <p:sp>
        <p:nvSpPr>
          <p:cNvPr id="2" name="Espace réservé du contenu 1"/>
          <p:cNvSpPr>
            <a:spLocks noGrp="1"/>
          </p:cNvSpPr>
          <p:nvPr>
            <p:ph sz="half" idx="2"/>
          </p:nvPr>
        </p:nvSpPr>
        <p:spPr>
          <a:xfrm>
            <a:off x="2411760" y="980728"/>
            <a:ext cx="6275040" cy="5112568"/>
          </a:xfrm>
        </p:spPr>
        <p:txBody>
          <a:bodyPr>
            <a:noAutofit/>
          </a:bodyPr>
          <a:lstStyle/>
          <a:p>
            <a:pPr marL="0" indent="0" algn="just">
              <a:buNone/>
            </a:pPr>
            <a:r>
              <a:rPr lang="fr-FR" sz="2000" dirty="0">
                <a:solidFill>
                  <a:srgbClr val="3333FF"/>
                </a:solidFill>
              </a:rPr>
              <a:t>C’est un type de corruption, encore traditionnel et fréquent qui se réfère à une somme que l’acheteur donne de la main à la main au vendeur en plus du prix officiel, dans un marché. Elle se pratique surtout sur les agents commerciaux et des prestataires de services facturiers, dans la passation des marchés nationaux et internationaux.</a:t>
            </a:r>
          </a:p>
          <a:p>
            <a:pPr marL="0" indent="0" algn="just">
              <a:buNone/>
            </a:pPr>
            <a:r>
              <a:rPr lang="fr-FR" sz="2000" dirty="0"/>
              <a:t>Le racket est l’extorsion d’argent par intimidation ou violence. C’est un phénomène de corruption qu’exercent quotidiennement les forces de l’ordre: police, gendarmerie, douanes, eaux et forêts voire militaires à l’égard des conducteurs routiers, des commerçants ou opérateurs économiques ou même sur de simple passants; c’est une forme de corruption encore fréquente dans les centre de santé publics sur des malades ou leurs accompagnants.</a:t>
            </a:r>
          </a:p>
          <a:p>
            <a:pPr marL="0" indent="0" algn="just">
              <a:buNone/>
            </a:pPr>
            <a:endParaRPr lang="fr-FR" sz="400" dirty="0"/>
          </a:p>
          <a:p>
            <a:pPr marL="0" indent="0" algn="just">
              <a:buNone/>
            </a:pPr>
            <a:endParaRPr lang="fr-FR" sz="2000" dirty="0"/>
          </a:p>
        </p:txBody>
      </p:sp>
      <p:sp>
        <p:nvSpPr>
          <p:cNvPr id="5" name="Espace réservé du pied de page 4"/>
          <p:cNvSpPr>
            <a:spLocks noGrp="1"/>
          </p:cNvSpPr>
          <p:nvPr>
            <p:ph type="ftr" sz="quarter" idx="11"/>
          </p:nvPr>
        </p:nvSpPr>
        <p:spPr>
          <a:xfrm>
            <a:off x="0" y="6383734"/>
            <a:ext cx="9144000" cy="501650"/>
          </a:xfrm>
          <a:solidFill>
            <a:srgbClr val="92D050"/>
          </a:solidFill>
        </p:spPr>
        <p:txBody>
          <a:bodyPr/>
          <a:lstStyle/>
          <a:p>
            <a:r>
              <a:rPr lang="fr-FR" b="1" dirty="0">
                <a:solidFill>
                  <a:srgbClr val="3333FF"/>
                </a:solidFill>
              </a:rPr>
              <a:t>HAPLUCIA &amp; </a:t>
            </a:r>
            <a:r>
              <a:rPr lang="fr-FR" b="1" dirty="0" smtClean="0">
                <a:solidFill>
                  <a:srgbClr val="3333FF"/>
                </a:solidFill>
              </a:rPr>
              <a:t>GIZ                     MAI 2024</a:t>
            </a:r>
            <a:endParaRPr lang="fr-FR" b="1" dirty="0">
              <a:solidFill>
                <a:srgbClr val="3333FF"/>
              </a:solidFill>
            </a:endParaRPr>
          </a:p>
        </p:txBody>
      </p:sp>
      <p:sp>
        <p:nvSpPr>
          <p:cNvPr id="9" name="Titre 1"/>
          <p:cNvSpPr>
            <a:spLocks noGrp="1"/>
          </p:cNvSpPr>
          <p:nvPr>
            <p:ph type="title"/>
          </p:nvPr>
        </p:nvSpPr>
        <p:spPr>
          <a:xfrm>
            <a:off x="457200" y="274638"/>
            <a:ext cx="8229600" cy="443036"/>
          </a:xfrm>
        </p:spPr>
        <p:txBody>
          <a:bodyPr>
            <a:normAutofit fontScale="90000"/>
          </a:bodyPr>
          <a:lstStyle/>
          <a:p>
            <a:pPr marL="742950" indent="-742950" algn="l">
              <a:buFont typeface="+mj-lt"/>
              <a:buAutoNum type="alphaUcPeriod" startAt="2"/>
            </a:pPr>
            <a:r>
              <a:rPr lang="fr-FR" sz="2400" b="1" u="sng" dirty="0">
                <a:solidFill>
                  <a:srgbClr val="FF0000"/>
                </a:solidFill>
              </a:rPr>
              <a:t>Manifestations (SUITE)</a:t>
            </a:r>
            <a:endParaRPr lang="fr-FR" sz="2400" dirty="0"/>
          </a:p>
        </p:txBody>
      </p:sp>
    </p:spTree>
    <p:extLst>
      <p:ext uri="{BB962C8B-B14F-4D97-AF65-F5344CB8AC3E}">
        <p14:creationId xmlns:p14="http://schemas.microsoft.com/office/powerpoint/2010/main" val="13561004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1877</TotalTime>
  <Words>3339</Words>
  <Application>Microsoft Office PowerPoint</Application>
  <PresentationFormat>Affichage à l'écran (4:3)</PresentationFormat>
  <Paragraphs>389</Paragraphs>
  <Slides>33</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33</vt:i4>
      </vt:variant>
    </vt:vector>
  </HeadingPairs>
  <TitlesOfParts>
    <vt:vector size="37" baseType="lpstr">
      <vt:lpstr>Arial</vt:lpstr>
      <vt:lpstr>Calibri</vt:lpstr>
      <vt:lpstr>Wingdings</vt:lpstr>
      <vt:lpstr>Thème Office</vt:lpstr>
      <vt:lpstr>Présentation PowerPoint</vt:lpstr>
      <vt:lpstr>INTRODUCTION </vt:lpstr>
      <vt:lpstr>INTRODUCTION (FIN)</vt:lpstr>
      <vt:lpstr>DÉFINITION DE LA CORRUPTION</vt:lpstr>
      <vt:lpstr>DÉFINITION (FIN)</vt:lpstr>
      <vt:lpstr> TYPOLOGIE ET MANIFESTATIONS</vt:lpstr>
      <vt:lpstr>TYPOLOGIE  (SUITE)</vt:lpstr>
      <vt:lpstr>Manifestations</vt:lpstr>
      <vt:lpstr>Manifestations (SUITE)</vt:lpstr>
      <vt:lpstr>Manifestations (FIN)</vt:lpstr>
      <vt:lpstr>III- L’AMPLEUR DU FLÉAU CHEZ NOUS</vt:lpstr>
      <vt:lpstr>Présentation PowerPoint</vt:lpstr>
      <vt:lpstr>Présentation PowerPoint</vt:lpstr>
      <vt:lpstr>IV- LES CAUSES DE LA CORRUPTION</vt:lpstr>
      <vt:lpstr>Les causes politiques </vt:lpstr>
      <vt:lpstr>Les causes administratives</vt:lpstr>
      <vt:lpstr> LES CAUSES DE LA CORRUPTION (FIN)</vt:lpstr>
      <vt:lpstr>CONSÉQUENCES DE LA CORRUPTION</vt:lpstr>
      <vt:lpstr>CONSÉQUENCES DE LA CORRUPTION(SUITE)</vt:lpstr>
      <vt:lpstr>Conséquences politiques et administratives (suite)</vt:lpstr>
      <vt:lpstr>Conséquences politiques et administratives (suite et fin)</vt:lpstr>
      <vt:lpstr>CONSÉQUENCES DE LA CORRUPTION(SUITE) </vt:lpstr>
      <vt:lpstr>Présentation PowerPoint</vt:lpstr>
      <vt:lpstr>Présentation PowerPoint</vt:lpstr>
      <vt:lpstr>V- CONSÉQUENCES DE LA CORRUPTION(FIN)</vt:lpstr>
      <vt:lpstr>VI- RÔLE DE LA SOCIÉTÉ CIVILE</vt:lpstr>
      <vt:lpstr>Présentation PowerPoint</vt:lpstr>
      <vt:lpstr>Présentation PowerPoint</vt:lpstr>
      <vt:lpstr>Présentation PowerPoint</vt:lpstr>
      <vt:lpstr>Présentation PowerPoint</vt:lpstr>
      <vt:lpstr>CONCLUSION </vt:lpstr>
      <vt:lpstr>Merci d’avance à tous pour votre attention à cette réflexion qui n’a pas la prétention d’être complète et parfaite et qui, nécessairement, attend vos interventions et contributions pour l’améliorer … Merci aussi pour votre mobilisation!!!</vt:lpstr>
      <vt:lpstr>RÉFÉRENCES BIBLIOGRAPHIQUES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PARTICIPATION CITOYENNE A LA LUTTE CONTRE LA CORRUPTION ET LES INFRACTIONS ASSIMILEES AU TOGO</dc:title>
  <dc:creator>KASSI</dc:creator>
  <cp:lastModifiedBy>PC</cp:lastModifiedBy>
  <cp:revision>165</cp:revision>
  <dcterms:created xsi:type="dcterms:W3CDTF">2019-08-16T22:33:29Z</dcterms:created>
  <dcterms:modified xsi:type="dcterms:W3CDTF">2024-05-06T23:24:30Z</dcterms:modified>
</cp:coreProperties>
</file>