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6" r:id="rId10"/>
    <p:sldId id="267" r:id="rId11"/>
    <p:sldId id="268" r:id="rId12"/>
    <p:sldId id="272" r:id="rId13"/>
    <p:sldId id="273" r:id="rId14"/>
    <p:sldId id="271" r:id="rId15"/>
    <p:sldId id="270" r:id="rId16"/>
    <p:sldId id="269" r:id="rId17"/>
    <p:sldId id="274" r:id="rId18"/>
    <p:sldId id="275" r:id="rId19"/>
    <p:sldId id="276" r:id="rId20"/>
    <p:sldId id="277" r:id="rId21"/>
    <p:sldId id="282" r:id="rId22"/>
    <p:sldId id="283" r:id="rId23"/>
    <p:sldId id="285" r:id="rId24"/>
    <p:sldId id="284" r:id="rId25"/>
    <p:sldId id="278" r:id="rId26"/>
    <p:sldId id="281" r:id="rId27"/>
    <p:sldId id="280" r:id="rId28"/>
    <p:sldId id="286" r:id="rId29"/>
    <p:sldId id="279" r:id="rId30"/>
    <p:sldId id="287" r:id="rId31"/>
    <p:sldId id="288" r:id="rId32"/>
    <p:sldId id="290" r:id="rId33"/>
    <p:sldId id="292" r:id="rId34"/>
    <p:sldId id="291" r:id="rId35"/>
    <p:sldId id="300" r:id="rId36"/>
    <p:sldId id="301" r:id="rId37"/>
    <p:sldId id="302" r:id="rId38"/>
    <p:sldId id="295" r:id="rId39"/>
    <p:sldId id="293" r:id="rId40"/>
    <p:sldId id="294" r:id="rId41"/>
    <p:sldId id="289" r:id="rId42"/>
    <p:sldId id="296" r:id="rId43"/>
    <p:sldId id="298" r:id="rId44"/>
    <p:sldId id="299" r:id="rId45"/>
    <p:sldId id="379" r:id="rId46"/>
    <p:sldId id="303" r:id="rId47"/>
    <p:sldId id="376" r:id="rId48"/>
    <p:sldId id="377" r:id="rId49"/>
    <p:sldId id="346" r:id="rId50"/>
    <p:sldId id="378" r:id="rId5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p:restoredTop sz="94655"/>
  </p:normalViewPr>
  <p:slideViewPr>
    <p:cSldViewPr snapToGrid="0">
      <p:cViewPr>
        <p:scale>
          <a:sx n="66" d="100"/>
          <a:sy n="66" d="100"/>
        </p:scale>
        <p:origin x="640"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37BE12-E15C-6884-D1EB-3F3763B4886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789F56A-CEE9-3965-9BEA-DFCBC60E5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183B17D-4BE4-A35F-BFC1-8B4E54E3927A}"/>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5" name="Espace réservé du pied de page 4">
            <a:extLst>
              <a:ext uri="{FF2B5EF4-FFF2-40B4-BE49-F238E27FC236}">
                <a16:creationId xmlns:a16="http://schemas.microsoft.com/office/drawing/2014/main" id="{076076FE-E78A-6CF4-09B8-79E850A2B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9514C53-CAB6-0286-DD4B-AFBEC7AB8D8F}"/>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3357741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6E9E6-7801-CCD6-63F6-62DD4C2E4BC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B11B5A4-78E8-3576-8A98-7EF3E0D26C4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3D1EA6D-3ABA-7379-F02B-3D5A4019AEC5}"/>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5" name="Espace réservé du pied de page 4">
            <a:extLst>
              <a:ext uri="{FF2B5EF4-FFF2-40B4-BE49-F238E27FC236}">
                <a16:creationId xmlns:a16="http://schemas.microsoft.com/office/drawing/2014/main" id="{CDD2FAA9-B06F-09ED-39B3-0789951B9AC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7AC8040-5D92-60C2-D631-898933FB8C6B}"/>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3670761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123651F-0A2B-698B-3FC3-581C9EF808E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0C65E99-4E2E-F1FF-0D31-577E6CCD835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7C4422-CBE5-00B9-E0EB-5265369ABB7E}"/>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5" name="Espace réservé du pied de page 4">
            <a:extLst>
              <a:ext uri="{FF2B5EF4-FFF2-40B4-BE49-F238E27FC236}">
                <a16:creationId xmlns:a16="http://schemas.microsoft.com/office/drawing/2014/main" id="{EEC81CCD-4851-D0AB-A1C3-DE4769DC55A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B0811F-DB3A-FE54-DFBB-5CA08AB787C1}"/>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1865921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A8E49C-BB34-4F8A-7F7E-D81CC3E8C0F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FA60D39-F1EF-43ED-4BC8-A6B37F4332D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AB817D-D6D9-5433-AD17-B2716E0A2C55}"/>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5" name="Espace réservé du pied de page 4">
            <a:extLst>
              <a:ext uri="{FF2B5EF4-FFF2-40B4-BE49-F238E27FC236}">
                <a16:creationId xmlns:a16="http://schemas.microsoft.com/office/drawing/2014/main" id="{C611109B-78B2-436B-E4F1-E885B300EC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B7C4ADF-8DD2-6F44-834A-737850346B0F}"/>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2374274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B3715B-46F3-44E2-1AD0-1A3F630218C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FED806-F528-E1F9-FD99-E7A33DE80F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E49C519-9ED8-52EC-8D5F-EBA6F6FE0AF8}"/>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5" name="Espace réservé du pied de page 4">
            <a:extLst>
              <a:ext uri="{FF2B5EF4-FFF2-40B4-BE49-F238E27FC236}">
                <a16:creationId xmlns:a16="http://schemas.microsoft.com/office/drawing/2014/main" id="{75FF62F6-C172-4EAC-82AB-7CDB5BEB127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D009BE4-DF36-3B9A-9489-A8EF375559DE}"/>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343036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8D7F93-6B91-CB1D-C7B3-C2087B3D2F7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71829E5-C908-24E2-AFCE-1A5D942D65E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CB5DB2E-A0E7-7601-6B35-56E67D8D1DC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494B3EA-F252-B340-028C-5F4BC6A8D3E1}"/>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6" name="Espace réservé du pied de page 5">
            <a:extLst>
              <a:ext uri="{FF2B5EF4-FFF2-40B4-BE49-F238E27FC236}">
                <a16:creationId xmlns:a16="http://schemas.microsoft.com/office/drawing/2014/main" id="{8210CEF9-7EE9-4FA4-3A08-5938F15449C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6F8B17B-EC9D-451B-F650-9492922D392D}"/>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412566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8BA9F1-2D3B-2DDC-2D79-5D922825001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4382EE1-AEFB-6021-07D7-DBE8AA04C4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9C469D7-B7B7-6F76-CFE8-72126741163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F643441-7EAD-3C6C-BF1E-74B08E65D0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2D66B25-0E6D-6386-AD72-C0375A9342D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A272C6B-0762-F9C7-305C-5305315F8593}"/>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8" name="Espace réservé du pied de page 7">
            <a:extLst>
              <a:ext uri="{FF2B5EF4-FFF2-40B4-BE49-F238E27FC236}">
                <a16:creationId xmlns:a16="http://schemas.microsoft.com/office/drawing/2014/main" id="{09C5A7DF-5760-A670-E00B-281FB4EEE87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2BE8729-9E48-761C-692C-C1BB2C2A2DA6}"/>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2612758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80F970-798B-BACC-FC71-57829C9BABF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D68C67C-54DA-5E86-E979-DDBDBD657943}"/>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4" name="Espace réservé du pied de page 3">
            <a:extLst>
              <a:ext uri="{FF2B5EF4-FFF2-40B4-BE49-F238E27FC236}">
                <a16:creationId xmlns:a16="http://schemas.microsoft.com/office/drawing/2014/main" id="{107ADEA6-35EC-FF77-BD60-EA71B377C94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142142A-9343-A339-E050-4358B077564C}"/>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343262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3D5C106-3A3D-CEAF-CB41-E27035762F67}"/>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3" name="Espace réservé du pied de page 2">
            <a:extLst>
              <a:ext uri="{FF2B5EF4-FFF2-40B4-BE49-F238E27FC236}">
                <a16:creationId xmlns:a16="http://schemas.microsoft.com/office/drawing/2014/main" id="{4116D2F6-BC85-91D8-955F-75130397C1A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AAF32B0-7315-9CD4-5AC2-37CD71CF597C}"/>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197926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FFE5E2-BDB6-52EA-E8A4-31D0DC59CD9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9378101-8D28-24E0-F0EF-73A6F1142A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942DD5A-AB00-2007-9523-62B999FF0A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5B8E4EC-4128-39D4-5975-D40DEF40D744}"/>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6" name="Espace réservé du pied de page 5">
            <a:extLst>
              <a:ext uri="{FF2B5EF4-FFF2-40B4-BE49-F238E27FC236}">
                <a16:creationId xmlns:a16="http://schemas.microsoft.com/office/drawing/2014/main" id="{FB12A4C4-12E7-CA6D-919E-44592C0A964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05E8398-A66F-8130-5CCB-128F3D0052EF}"/>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1479346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A323B7-4314-E59A-0232-FC127BF07D6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CCAE23E-F086-35CC-9EEF-CFB8245917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E65EFD7-8AD2-6F70-B363-8B22ED1ECA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294C84B-A6BB-D702-11B8-97F44E825F42}"/>
              </a:ext>
            </a:extLst>
          </p:cNvPr>
          <p:cNvSpPr>
            <a:spLocks noGrp="1"/>
          </p:cNvSpPr>
          <p:nvPr>
            <p:ph type="dt" sz="half" idx="10"/>
          </p:nvPr>
        </p:nvSpPr>
        <p:spPr/>
        <p:txBody>
          <a:bodyPr/>
          <a:lstStyle/>
          <a:p>
            <a:fld id="{D34BA3C0-9712-F449-A334-BAE95A1D3770}" type="datetimeFigureOut">
              <a:rPr lang="fr-FR" smtClean="0"/>
              <a:t>08/05/2024</a:t>
            </a:fld>
            <a:endParaRPr lang="fr-FR"/>
          </a:p>
        </p:txBody>
      </p:sp>
      <p:sp>
        <p:nvSpPr>
          <p:cNvPr id="6" name="Espace réservé du pied de page 5">
            <a:extLst>
              <a:ext uri="{FF2B5EF4-FFF2-40B4-BE49-F238E27FC236}">
                <a16:creationId xmlns:a16="http://schemas.microsoft.com/office/drawing/2014/main" id="{D846CBA9-9D66-A960-23ED-60DD2B8164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4869292-1B04-6208-2B57-AFF176D2DDE9}"/>
              </a:ext>
            </a:extLst>
          </p:cNvPr>
          <p:cNvSpPr>
            <a:spLocks noGrp="1"/>
          </p:cNvSpPr>
          <p:nvPr>
            <p:ph type="sldNum" sz="quarter" idx="12"/>
          </p:nvPr>
        </p:nvSpPr>
        <p:spPr/>
        <p:txBody>
          <a:bodyPr/>
          <a:lstStyle/>
          <a:p>
            <a:fld id="{BA7C7D25-4CE8-014E-9013-26E81E1A263C}" type="slidenum">
              <a:rPr lang="fr-FR" smtClean="0"/>
              <a:t>‹N°›</a:t>
            </a:fld>
            <a:endParaRPr lang="fr-FR"/>
          </a:p>
        </p:txBody>
      </p:sp>
    </p:spTree>
    <p:extLst>
      <p:ext uri="{BB962C8B-B14F-4D97-AF65-F5344CB8AC3E}">
        <p14:creationId xmlns:p14="http://schemas.microsoft.com/office/powerpoint/2010/main" val="188574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1838389-6913-667A-E624-399EE4C4F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F9A9EF0-60C4-F4CD-0B1F-BC21354831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717DED2-B002-9784-3EAF-43B18CE145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BA3C0-9712-F449-A334-BAE95A1D3770}" type="datetimeFigureOut">
              <a:rPr lang="fr-FR" smtClean="0"/>
              <a:t>08/05/2024</a:t>
            </a:fld>
            <a:endParaRPr lang="fr-FR"/>
          </a:p>
        </p:txBody>
      </p:sp>
      <p:sp>
        <p:nvSpPr>
          <p:cNvPr id="5" name="Espace réservé du pied de page 4">
            <a:extLst>
              <a:ext uri="{FF2B5EF4-FFF2-40B4-BE49-F238E27FC236}">
                <a16:creationId xmlns:a16="http://schemas.microsoft.com/office/drawing/2014/main" id="{140CD52A-0DDD-C508-5E82-1A32BA569F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A076F97-E42D-2B6A-D838-BD077895C1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C7D25-4CE8-014E-9013-26E81E1A263C}" type="slidenum">
              <a:rPr lang="fr-FR" smtClean="0"/>
              <a:t>‹N°›</a:t>
            </a:fld>
            <a:endParaRPr lang="fr-FR"/>
          </a:p>
        </p:txBody>
      </p:sp>
    </p:spTree>
    <p:extLst>
      <p:ext uri="{BB962C8B-B14F-4D97-AF65-F5344CB8AC3E}">
        <p14:creationId xmlns:p14="http://schemas.microsoft.com/office/powerpoint/2010/main" val="2282804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mailto:haplucia2015@gmail.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06EA5B5A-FB83-1872-1094-3115EE4D726D}"/>
              </a:ext>
            </a:extLst>
          </p:cNvPr>
          <p:cNvSpPr>
            <a:spLocks noGrp="1"/>
          </p:cNvSpPr>
          <p:nvPr>
            <p:ph type="subTitle" idx="1"/>
          </p:nvPr>
        </p:nvSpPr>
        <p:spPr>
          <a:xfrm>
            <a:off x="782320" y="2398204"/>
            <a:ext cx="10910916" cy="1183602"/>
          </a:xfrm>
        </p:spPr>
        <p:txBody>
          <a:bodyPr>
            <a:normAutofit/>
          </a:bodyPr>
          <a:lstStyle/>
          <a:p>
            <a:pPr algn="ctr"/>
            <a:r>
              <a:rPr lang="fr-FR" sz="2000" b="1" i="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ATELIER DE </a:t>
            </a:r>
            <a:r>
              <a:rPr lang="fr-FR" sz="2000" b="1" i="0" dirty="0" smtClean="0">
                <a:solidFill>
                  <a:srgbClr val="212529"/>
                </a:solidFill>
                <a:effectLst/>
                <a:latin typeface="Arial" panose="020B0604020202020204" pitchFamily="34" charset="0"/>
                <a:ea typeface="Times New Roman" panose="02020603050405020304" pitchFamily="18" charset="0"/>
                <a:cs typeface="Arial" panose="020B0604020202020204" pitchFamily="34" charset="0"/>
              </a:rPr>
              <a:t>RENFORCEMENT DES CAPACITES DES OSC EN MATIERE DE PREVENTION ET DE LUTTE CONTRE </a:t>
            </a:r>
            <a:r>
              <a:rPr lang="fr-FR" sz="2000" b="1" i="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LA CORRUPTION</a:t>
            </a:r>
            <a:endParaRPr lang="fr-FR" sz="2000" dirty="0">
              <a:effectLst/>
              <a:latin typeface="Arial" panose="020B0604020202020204" pitchFamily="34" charset="0"/>
              <a:ea typeface="Times New Roman" panose="02020603050405020304" pitchFamily="18" charset="0"/>
              <a:cs typeface="Arial" panose="020B0604020202020204" pitchFamily="34" charset="0"/>
            </a:endParaRPr>
          </a:p>
          <a:p>
            <a:endParaRPr lang="fr-FR" b="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3BAC02E1-F87A-044B-8200-D61AD9AAA096}"/>
              </a:ext>
            </a:extLst>
          </p:cNvPr>
          <p:cNvSpPr>
            <a:spLocks noChangeArrowheads="1"/>
          </p:cNvSpPr>
          <p:nvPr/>
        </p:nvSpPr>
        <p:spPr bwMode="auto">
          <a:xfrm>
            <a:off x="1863407" y="385763"/>
            <a:ext cx="6038170" cy="1522663"/>
          </a:xfrm>
          <a:prstGeom prst="rect">
            <a:avLst/>
          </a:prstGeom>
          <a:solidFill>
            <a:srgbClr val="FFFFFF"/>
          </a:solidFill>
          <a:ln w="9525">
            <a:solidFill>
              <a:sysClr val="window" lastClr="FFFFFF">
                <a:lumMod val="100000"/>
                <a:lumOff val="0"/>
              </a:sysClr>
            </a:solidFill>
            <a:miter lim="800000"/>
            <a:headEnd/>
            <a:tailEnd/>
          </a:ln>
        </p:spPr>
        <p:txBody>
          <a:bodyPr rot="0" vert="horz" wrap="square" lIns="91440" tIns="45720" rIns="91440" bIns="45720" anchor="t" anchorCtr="0" upright="1">
            <a:noAutofit/>
          </a:bodyPr>
          <a:lstStyle/>
          <a:p>
            <a:pPr algn="ctr">
              <a:spcAft>
                <a:spcPts val="800"/>
              </a:spcAft>
            </a:pPr>
            <a:r>
              <a:rPr lang="fr-FR" sz="16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HAUTE AUTORITE DE PREVENTION ET DE LUTTE CONTRE LA CORRUPTION ET LES INFRACTIONS ASSIMILEES</a:t>
            </a:r>
            <a:endParaRPr lang="fr-SN"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SN" sz="1400" b="1"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__________________</a:t>
            </a:r>
          </a:p>
          <a:p>
            <a:pPr algn="ctr">
              <a:lnSpc>
                <a:spcPct val="107000"/>
              </a:lnSpc>
              <a:spcAft>
                <a:spcPts val="800"/>
              </a:spcAft>
            </a:pPr>
            <a:r>
              <a:rPr lang="fr-FR"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HAPLUCIA</a:t>
            </a:r>
            <a:endParaRPr lang="fr-SN" sz="20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fr-FR" sz="1100" b="1" dirty="0">
                <a:effectLst/>
                <a:latin typeface="Calibri" panose="020F0502020204030204" pitchFamily="34" charset="0"/>
                <a:ea typeface="Calibri" panose="020F0502020204030204" pitchFamily="34" charset="0"/>
                <a:cs typeface="Arial" panose="020B0604020202020204" pitchFamily="34" charset="0"/>
              </a:rPr>
              <a:t> </a:t>
            </a:r>
            <a:endParaRPr lang="fr-SN"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100" b="1" dirty="0">
                <a:effectLst/>
                <a:latin typeface="Calibri" panose="020F0502020204030204" pitchFamily="34" charset="0"/>
                <a:ea typeface="Calibri" panose="020F0502020204030204" pitchFamily="34" charset="0"/>
                <a:cs typeface="Arial" panose="020B0604020202020204" pitchFamily="34" charset="0"/>
              </a:rPr>
              <a:t> </a:t>
            </a:r>
            <a:endParaRPr lang="fr-SN"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100" b="1" dirty="0" smtClean="0">
                <a:effectLst/>
                <a:latin typeface="Calibri" panose="020F0502020204030204" pitchFamily="34" charset="0"/>
                <a:ea typeface="Calibri" panose="020F0502020204030204" pitchFamily="34" charset="0"/>
                <a:cs typeface="Arial" panose="020B0604020202020204" pitchFamily="34" charset="0"/>
              </a:rPr>
              <a:t>                        </a:t>
            </a:r>
            <a:r>
              <a:rPr lang="fr-FR" sz="1100" b="1" dirty="0">
                <a:effectLst/>
                <a:latin typeface="Calibri" panose="020F0502020204030204" pitchFamily="34" charset="0"/>
                <a:ea typeface="Calibri" panose="020F0502020204030204" pitchFamily="34" charset="0"/>
                <a:cs typeface="Arial" panose="020B0604020202020204" pitchFamily="34" charset="0"/>
              </a:rPr>
              <a:t> </a:t>
            </a:r>
            <a:endParaRPr lang="fr-SN"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DFE51BA1-80FB-763C-4901-117E74CA34C4}"/>
              </a:ext>
            </a:extLst>
          </p:cNvPr>
          <p:cNvSpPr>
            <a:spLocks noChangeArrowheads="1"/>
          </p:cNvSpPr>
          <p:nvPr/>
        </p:nvSpPr>
        <p:spPr bwMode="auto">
          <a:xfrm>
            <a:off x="8251371" y="357189"/>
            <a:ext cx="3321504" cy="6429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800"/>
              </a:spcAft>
            </a:pPr>
            <a:r>
              <a:rPr lang="fr-FR" sz="1600" b="1" dirty="0">
                <a:effectLst/>
                <a:latin typeface="Arial" panose="020B0604020202020204" pitchFamily="34" charset="0"/>
                <a:ea typeface="Calibri" panose="020F0502020204030204" pitchFamily="34" charset="0"/>
                <a:cs typeface="Arial" panose="020B0604020202020204" pitchFamily="34" charset="0"/>
              </a:rPr>
              <a:t>REPUBLIQUE TOGOLAISE </a:t>
            </a:r>
            <a:endParaRPr lang="fr-SN" sz="1600" dirty="0">
              <a:effectLst/>
              <a:latin typeface="Arial" panose="020B0604020202020204" pitchFamily="34" charset="0"/>
              <a:ea typeface="Calibri" panose="020F0502020204030204" pitchFamily="34" charset="0"/>
              <a:cs typeface="Arial" panose="020B0604020202020204" pitchFamily="34" charset="0"/>
            </a:endParaRPr>
          </a:p>
          <a:p>
            <a:pPr algn="ctr">
              <a:spcAft>
                <a:spcPts val="800"/>
              </a:spcAft>
            </a:pPr>
            <a:r>
              <a:rPr lang="fr-FR" sz="1600" b="1" dirty="0">
                <a:effectLst/>
                <a:latin typeface="Arial" panose="020B0604020202020204" pitchFamily="34" charset="0"/>
                <a:ea typeface="Calibri" panose="020F0502020204030204" pitchFamily="34" charset="0"/>
                <a:cs typeface="Arial" panose="020B0604020202020204" pitchFamily="34" charset="0"/>
              </a:rPr>
              <a:t>Travail – Liberté – Patrie</a:t>
            </a:r>
            <a:endParaRPr lang="fr-SN"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a:t>
            </a:r>
            <a:endParaRPr lang="fr-SN"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7" name="Image 16">
            <a:extLst>
              <a:ext uri="{FF2B5EF4-FFF2-40B4-BE49-F238E27FC236}">
                <a16:creationId xmlns:a16="http://schemas.microsoft.com/office/drawing/2014/main" id="{2607CF9F-FB6B-CD10-0D98-8740795F0DF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8344" y="357189"/>
            <a:ext cx="1350965" cy="1262578"/>
          </a:xfrm>
          <a:prstGeom prst="rect">
            <a:avLst/>
          </a:prstGeom>
          <a:noFill/>
          <a:ln>
            <a:noFill/>
          </a:ln>
        </p:spPr>
      </p:pic>
      <p:sp>
        <p:nvSpPr>
          <p:cNvPr id="2" name="ZoneTexte 1">
            <a:extLst>
              <a:ext uri="{FF2B5EF4-FFF2-40B4-BE49-F238E27FC236}">
                <a16:creationId xmlns:a16="http://schemas.microsoft.com/office/drawing/2014/main" id="{7D793B97-BC30-B844-BA6D-E84E4B76F451}"/>
              </a:ext>
            </a:extLst>
          </p:cNvPr>
          <p:cNvSpPr txBox="1"/>
          <p:nvPr/>
        </p:nvSpPr>
        <p:spPr>
          <a:xfrm>
            <a:off x="854076" y="3598401"/>
            <a:ext cx="10718799" cy="1384995"/>
          </a:xfrm>
          <a:prstGeom prst="rect">
            <a:avLst/>
          </a:prstGeom>
          <a:noFill/>
        </p:spPr>
        <p:txBody>
          <a:bodyPr wrap="square" rtlCol="0">
            <a:spAutoFit/>
          </a:bodyPr>
          <a:lstStyle/>
          <a:p>
            <a:pPr marL="0" indent="0" algn="ctr">
              <a:buNone/>
            </a:pPr>
            <a:r>
              <a:rPr lang="fr-FR" sz="2800" b="1" u="sng" dirty="0" smtClean="0">
                <a:solidFill>
                  <a:srgbClr val="0070C0"/>
                </a:solidFill>
                <a:latin typeface="Arial" panose="020B0604020202020204" pitchFamily="34" charset="0"/>
                <a:cs typeface="Arial" panose="020B0604020202020204" pitchFamily="34" charset="0"/>
              </a:rPr>
              <a:t>THEME</a:t>
            </a:r>
            <a:r>
              <a:rPr lang="fr-FR" sz="2800" b="1" dirty="0" smtClean="0">
                <a:solidFill>
                  <a:srgbClr val="0070C0"/>
                </a:solidFill>
                <a:latin typeface="Arial" panose="020B0604020202020204" pitchFamily="34" charset="0"/>
                <a:cs typeface="Arial" panose="020B0604020202020204" pitchFamily="34" charset="0"/>
              </a:rPr>
              <a:t>: FINANCEMENT </a:t>
            </a:r>
            <a:r>
              <a:rPr lang="fr-FR" sz="2800" b="1" dirty="0">
                <a:solidFill>
                  <a:srgbClr val="0070C0"/>
                </a:solidFill>
                <a:latin typeface="Arial" panose="020B0604020202020204" pitchFamily="34" charset="0"/>
                <a:cs typeface="Arial" panose="020B0604020202020204" pitchFamily="34" charset="0"/>
              </a:rPr>
              <a:t>DES OSC ET LUTTE CONTRE LA CORRUPTION, LE BLANCHIMENT DE CAPITAUX ET LE FINANCEMENT DU TERRORISME</a:t>
            </a:r>
          </a:p>
        </p:txBody>
      </p:sp>
      <p:pic>
        <p:nvPicPr>
          <p:cNvPr id="6" name="Image 5">
            <a:extLst>
              <a:ext uri="{FF2B5EF4-FFF2-40B4-BE49-F238E27FC236}">
                <a16:creationId xmlns:a16="http://schemas.microsoft.com/office/drawing/2014/main" id="{685A314C-09F7-5A29-0ABE-6B3E63B44AE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28640" y="1025475"/>
            <a:ext cx="886959" cy="1174847"/>
          </a:xfrm>
          <a:prstGeom prst="rect">
            <a:avLst/>
          </a:prstGeom>
          <a:noFill/>
          <a:ln>
            <a:noFill/>
          </a:ln>
        </p:spPr>
      </p:pic>
      <p:sp>
        <p:nvSpPr>
          <p:cNvPr id="8" name="Rectangle 7">
            <a:extLst>
              <a:ext uri="{FF2B5EF4-FFF2-40B4-BE49-F238E27FC236}">
                <a16:creationId xmlns:a16="http://schemas.microsoft.com/office/drawing/2014/main" id="{417D429E-DF0A-3BDA-B954-993111508DFE}"/>
              </a:ext>
            </a:extLst>
          </p:cNvPr>
          <p:cNvSpPr/>
          <p:nvPr/>
        </p:nvSpPr>
        <p:spPr>
          <a:xfrm>
            <a:off x="7023330" y="5480959"/>
            <a:ext cx="4357716" cy="8839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FR" sz="1600" b="1" dirty="0">
                <a:solidFill>
                  <a:schemeClr val="tx1"/>
                </a:solidFill>
                <a:latin typeface="Arial" panose="020B0604020202020204" pitchFamily="34" charset="0"/>
                <a:cs typeface="Arial" panose="020B0604020202020204" pitchFamily="34" charset="0"/>
              </a:rPr>
              <a:t>Par M. </a:t>
            </a:r>
            <a:r>
              <a:rPr lang="fr-FR" sz="1600" b="1" dirty="0" err="1">
                <a:solidFill>
                  <a:schemeClr val="tx1"/>
                </a:solidFill>
                <a:latin typeface="Arial" panose="020B0604020202020204" pitchFamily="34" charset="0"/>
                <a:cs typeface="Arial" panose="020B0604020202020204" pitchFamily="34" charset="0"/>
              </a:rPr>
              <a:t>Aklesso</a:t>
            </a:r>
            <a:r>
              <a:rPr lang="fr-FR" sz="1600" b="1" dirty="0">
                <a:solidFill>
                  <a:schemeClr val="tx1"/>
                </a:solidFill>
                <a:latin typeface="Arial" panose="020B0604020202020204" pitchFamily="34" charset="0"/>
                <a:cs typeface="Arial" panose="020B0604020202020204" pitchFamily="34" charset="0"/>
              </a:rPr>
              <a:t> PISSANG</a:t>
            </a:r>
          </a:p>
          <a:p>
            <a:pPr algn="r"/>
            <a:r>
              <a:rPr lang="fr-FR" sz="1600" b="1" dirty="0">
                <a:solidFill>
                  <a:schemeClr val="tx1"/>
                </a:solidFill>
                <a:latin typeface="Arial" panose="020B0604020202020204" pitchFamily="34" charset="0"/>
                <a:cs typeface="Arial" panose="020B0604020202020204" pitchFamily="34" charset="0"/>
              </a:rPr>
              <a:t>Auditeur Interne a la HAPLUCIA </a:t>
            </a:r>
          </a:p>
        </p:txBody>
      </p:sp>
      <p:sp>
        <p:nvSpPr>
          <p:cNvPr id="4" name="ZoneTexte 3">
            <a:extLst>
              <a:ext uri="{FF2B5EF4-FFF2-40B4-BE49-F238E27FC236}">
                <a16:creationId xmlns:a16="http://schemas.microsoft.com/office/drawing/2014/main" id="{28E81994-41E0-9B64-F128-CD1BAB340D08}"/>
              </a:ext>
            </a:extLst>
          </p:cNvPr>
          <p:cNvSpPr txBox="1"/>
          <p:nvPr/>
        </p:nvSpPr>
        <p:spPr>
          <a:xfrm>
            <a:off x="3809538" y="4979885"/>
            <a:ext cx="6706061" cy="369332"/>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rPr>
              <a:t>                              </a:t>
            </a:r>
            <a:r>
              <a:rPr lang="fr-FR" b="1" dirty="0" smtClean="0">
                <a:latin typeface="Arial" panose="020B0604020202020204" pitchFamily="34" charset="0"/>
                <a:cs typeface="Arial" panose="020B0604020202020204" pitchFamily="34" charset="0"/>
              </a:rPr>
              <a:t>                      </a:t>
            </a:r>
            <a:r>
              <a:rPr lang="fr-FR" b="1" dirty="0" err="1" smtClean="0">
                <a:latin typeface="Arial" panose="020B0604020202020204" pitchFamily="34" charset="0"/>
                <a:cs typeface="Arial" panose="020B0604020202020204" pitchFamily="34" charset="0"/>
              </a:rPr>
              <a:t>Kpalimé</a:t>
            </a:r>
            <a:r>
              <a:rPr lang="fr-FR" b="1" dirty="0">
                <a:latin typeface="Arial" panose="020B0604020202020204" pitchFamily="34" charset="0"/>
                <a:cs typeface="Arial" panose="020B0604020202020204" pitchFamily="34" charset="0"/>
              </a:rPr>
              <a:t>, le 08 mai 2024</a:t>
            </a:r>
          </a:p>
        </p:txBody>
      </p:sp>
    </p:spTree>
    <p:extLst>
      <p:ext uri="{BB962C8B-B14F-4D97-AF65-F5344CB8AC3E}">
        <p14:creationId xmlns:p14="http://schemas.microsoft.com/office/powerpoint/2010/main" val="2815373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2" y="365125"/>
            <a:ext cx="7436661"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II- CORRUPTION ET 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a:bodyPr>
          <a:lstStyle/>
          <a:p>
            <a:pPr algn="just">
              <a:lnSpc>
                <a:spcPct val="100000"/>
              </a:lnSpc>
              <a:tabLst>
                <a:tab pos="457200" algn="l"/>
              </a:tabLst>
            </a:pPr>
            <a:r>
              <a:rPr lang="fr-FR" b="1" dirty="0">
                <a:latin typeface="Arial" panose="020B0604020202020204" pitchFamily="34" charset="0"/>
                <a:ea typeface="Calibri" panose="020F0502020204030204" pitchFamily="34" charset="0"/>
                <a:cs typeface="Arial" panose="020B0604020202020204" pitchFamily="34" charset="0"/>
              </a:rPr>
              <a:t>Le </a:t>
            </a:r>
            <a:r>
              <a:rPr lang="fr-FR" b="1" dirty="0" smtClean="0">
                <a:latin typeface="Arial" panose="020B0604020202020204" pitchFamily="34" charset="0"/>
                <a:ea typeface="Calibri" panose="020F0502020204030204" pitchFamily="34" charset="0"/>
                <a:cs typeface="Arial" panose="020B0604020202020204" pitchFamily="34" charset="0"/>
              </a:rPr>
              <a:t>blanchiment de capitaux(BC)</a:t>
            </a:r>
            <a:r>
              <a:rPr lang="fr-FR" dirty="0" smtClean="0"/>
              <a:t> </a:t>
            </a:r>
            <a:r>
              <a:rPr lang="fr-FR" dirty="0"/>
              <a:t>est un processus par lequel les biens et capitaux obtenus par le biais d'une activité illégale sont déplacés ou dissimulés pour en masquer les liens avec un délit ou un crime. Il fait plus précisément référence à la détention, l'utilisation, la conservation et la transformation de biens dans le but d'en dissimuler l'origine illégale et/ou criminelle.</a:t>
            </a:r>
          </a:p>
          <a:p>
            <a:pPr algn="just">
              <a:lnSpc>
                <a:spcPct val="100000"/>
              </a:lnSpc>
              <a:tabLst>
                <a:tab pos="457200" algn="l"/>
              </a:tabLst>
            </a:pPr>
            <a:r>
              <a:rPr lang="fr-FR" dirty="0"/>
              <a:t>Le BC se commet en 3 phases:</a:t>
            </a:r>
            <a:endParaRPr lang="en-US" dirty="0"/>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674387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2" y="365125"/>
            <a:ext cx="7436661"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II- CORRUPTION ET 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a:bodyPr>
          <a:lstStyle/>
          <a:p>
            <a:pPr algn="just">
              <a:buFont typeface="Wingdings" panose="05000000000000000000" pitchFamily="2" charset="2"/>
              <a:buChar char="Ø"/>
            </a:pPr>
            <a:r>
              <a:rPr lang="fr-FR" b="1" kern="50" dirty="0">
                <a:effectLst/>
                <a:latin typeface="Arial" panose="020B0604020202020204" pitchFamily="34" charset="0"/>
                <a:ea typeface="SimSun" panose="02010600030101010101" pitchFamily="2" charset="-122"/>
                <a:cs typeface="Arial" panose="020B0604020202020204" pitchFamily="34" charset="0"/>
              </a:rPr>
              <a:t>Placement/prélavage/immersion</a:t>
            </a:r>
            <a:r>
              <a:rPr lang="fr-SN" dirty="0">
                <a:effectLst/>
                <a:latin typeface="Arial" panose="020B0604020202020204" pitchFamily="34" charset="0"/>
                <a:cs typeface="Arial" panose="020B0604020202020204" pitchFamily="34" charset="0"/>
              </a:rPr>
              <a:t> </a:t>
            </a:r>
          </a:p>
          <a:p>
            <a:pPr marL="0" indent="0" algn="just">
              <a:buNone/>
            </a:pPr>
            <a:r>
              <a:rPr lang="fr-FR" kern="50" dirty="0">
                <a:effectLst/>
                <a:latin typeface="Arial" panose="020B0604020202020204" pitchFamily="34" charset="0"/>
                <a:ea typeface="SimSun" panose="02010600030101010101" pitchFamily="2" charset="-122"/>
                <a:cs typeface="Arial" panose="020B0604020202020204" pitchFamily="34" charset="0"/>
              </a:rPr>
              <a:t>Cette </a:t>
            </a:r>
            <a:r>
              <a:rPr lang="fr-FR" kern="50" dirty="0" smtClean="0">
                <a:effectLst/>
                <a:latin typeface="Arial" panose="020B0604020202020204" pitchFamily="34" charset="0"/>
                <a:ea typeface="SimSun" panose="02010600030101010101" pitchFamily="2" charset="-122"/>
                <a:cs typeface="Arial" panose="020B0604020202020204" pitchFamily="34" charset="0"/>
              </a:rPr>
              <a:t>première étape </a:t>
            </a:r>
            <a:r>
              <a:rPr lang="fr-FR" kern="50" dirty="0">
                <a:effectLst/>
                <a:latin typeface="Arial" panose="020B0604020202020204" pitchFamily="34" charset="0"/>
                <a:ea typeface="SimSun" panose="02010600030101010101" pitchFamily="2" charset="-122"/>
                <a:cs typeface="Arial" panose="020B0604020202020204" pitchFamily="34" charset="0"/>
              </a:rPr>
              <a:t>du processus consiste à introduire les fonds ayant une origine </a:t>
            </a:r>
            <a:r>
              <a:rPr lang="fr-FR" kern="50" dirty="0" smtClean="0">
                <a:effectLst/>
                <a:latin typeface="Arial" panose="020B0604020202020204" pitchFamily="34" charset="0"/>
                <a:ea typeface="SimSun" panose="02010600030101010101" pitchFamily="2" charset="-122"/>
                <a:cs typeface="Arial" panose="020B0604020202020204" pitchFamily="34" charset="0"/>
              </a:rPr>
              <a:t>illégale </a:t>
            </a:r>
            <a:r>
              <a:rPr lang="fr-FR" kern="50" dirty="0">
                <a:effectLst/>
                <a:latin typeface="Arial" panose="020B0604020202020204" pitchFamily="34" charset="0"/>
                <a:ea typeface="SimSun" panose="02010600030101010101" pitchFamily="2" charset="-122"/>
                <a:cs typeface="Arial" panose="020B0604020202020204" pitchFamily="34" charset="0"/>
              </a:rPr>
              <a:t>dans le </a:t>
            </a:r>
            <a:r>
              <a:rPr lang="fr-FR" kern="50" dirty="0" smtClean="0">
                <a:effectLst/>
                <a:latin typeface="Arial" panose="020B0604020202020204" pitchFamily="34" charset="0"/>
                <a:ea typeface="SimSun" panose="02010600030101010101" pitchFamily="2" charset="-122"/>
                <a:cs typeface="Arial" panose="020B0604020202020204" pitchFamily="34" charset="0"/>
              </a:rPr>
              <a:t>système </a:t>
            </a:r>
            <a:r>
              <a:rPr lang="fr-FR" kern="50" dirty="0">
                <a:effectLst/>
                <a:latin typeface="Arial" panose="020B0604020202020204" pitchFamily="34" charset="0"/>
                <a:ea typeface="SimSun" panose="02010600030101010101" pitchFamily="2" charset="-122"/>
                <a:cs typeface="Arial" panose="020B0604020202020204" pitchFamily="34" charset="0"/>
              </a:rPr>
              <a:t>financier, </a:t>
            </a:r>
            <a:r>
              <a:rPr lang="fr-FR" kern="50" dirty="0" smtClean="0">
                <a:effectLst/>
                <a:latin typeface="Arial" panose="020B0604020202020204" pitchFamily="34" charset="0"/>
                <a:ea typeface="SimSun" panose="02010600030101010101" pitchFamily="2" charset="-122"/>
                <a:cs typeface="Arial" panose="020B0604020202020204" pitchFamily="34" charset="0"/>
              </a:rPr>
              <a:t>généralement </a:t>
            </a:r>
            <a:r>
              <a:rPr lang="fr-FR" kern="50" dirty="0">
                <a:effectLst/>
                <a:latin typeface="Arial" panose="020B0604020202020204" pitchFamily="34" charset="0"/>
                <a:ea typeface="SimSun" panose="02010600030101010101" pitchFamily="2" charset="-122"/>
                <a:cs typeface="Arial" panose="020B0604020202020204" pitchFamily="34" charset="0"/>
              </a:rPr>
              <a:t>par une institution </a:t>
            </a:r>
            <a:r>
              <a:rPr lang="fr-FR" kern="50" dirty="0" smtClean="0">
                <a:effectLst/>
                <a:latin typeface="Arial" panose="020B0604020202020204" pitchFamily="34" charset="0"/>
                <a:ea typeface="SimSun" panose="02010600030101010101" pitchFamily="2" charset="-122"/>
                <a:cs typeface="Arial" panose="020B0604020202020204" pitchFamily="34" charset="0"/>
              </a:rPr>
              <a:t>financière. </a:t>
            </a:r>
            <a:r>
              <a:rPr lang="fr-FR" kern="50" dirty="0">
                <a:effectLst/>
                <a:latin typeface="Arial" panose="020B0604020202020204" pitchFamily="34" charset="0"/>
                <a:ea typeface="SimSun" panose="02010600030101010101" pitchFamily="2" charset="-122"/>
                <a:cs typeface="Arial" panose="020B0604020202020204" pitchFamily="34" charset="0"/>
              </a:rPr>
              <a:t>Cela peut se faire en </a:t>
            </a:r>
            <a:r>
              <a:rPr lang="fr-FR" kern="50" dirty="0" smtClean="0">
                <a:effectLst/>
                <a:latin typeface="Arial" panose="020B0604020202020204" pitchFamily="34" charset="0"/>
                <a:ea typeface="SimSun" panose="02010600030101010101" pitchFamily="2" charset="-122"/>
                <a:cs typeface="Arial" panose="020B0604020202020204" pitchFamily="34" charset="0"/>
              </a:rPr>
              <a:t>déposant </a:t>
            </a:r>
            <a:r>
              <a:rPr lang="fr-FR" kern="50" dirty="0">
                <a:effectLst/>
                <a:latin typeface="Arial" panose="020B0604020202020204" pitchFamily="34" charset="0"/>
                <a:ea typeface="SimSun" panose="02010600030101010101" pitchFamily="2" charset="-122"/>
                <a:cs typeface="Arial" panose="020B0604020202020204" pitchFamily="34" charset="0"/>
              </a:rPr>
              <a:t>des </a:t>
            </a:r>
            <a:r>
              <a:rPr lang="fr-FR" kern="50" dirty="0" smtClean="0">
                <a:effectLst/>
                <a:latin typeface="Arial" panose="020B0604020202020204" pitchFamily="34" charset="0"/>
                <a:ea typeface="SimSun" panose="02010600030101010101" pitchFamily="2" charset="-122"/>
                <a:cs typeface="Arial" panose="020B0604020202020204" pitchFamily="34" charset="0"/>
              </a:rPr>
              <a:t>espèces </a:t>
            </a:r>
            <a:r>
              <a:rPr lang="fr-FR" kern="50" dirty="0">
                <a:effectLst/>
                <a:latin typeface="Arial" panose="020B0604020202020204" pitchFamily="34" charset="0"/>
                <a:ea typeface="SimSun" panose="02010600030101010101" pitchFamily="2" charset="-122"/>
                <a:cs typeface="Arial" panose="020B0604020202020204" pitchFamily="34" charset="0"/>
              </a:rPr>
              <a:t>sur un compte bancaire. De grandes </a:t>
            </a:r>
            <a:r>
              <a:rPr lang="fr-FR" kern="50" dirty="0" smtClean="0">
                <a:effectLst/>
                <a:latin typeface="Arial" panose="020B0604020202020204" pitchFamily="34" charset="0"/>
                <a:ea typeface="SimSun" panose="02010600030101010101" pitchFamily="2" charset="-122"/>
                <a:cs typeface="Arial" panose="020B0604020202020204" pitchFamily="34" charset="0"/>
              </a:rPr>
              <a:t>quantités </a:t>
            </a:r>
            <a:r>
              <a:rPr lang="fr-FR" kern="50" dirty="0">
                <a:effectLst/>
                <a:latin typeface="Arial" panose="020B0604020202020204" pitchFamily="34" charset="0"/>
                <a:ea typeface="SimSun" panose="02010600030101010101" pitchFamily="2" charset="-122"/>
                <a:cs typeface="Arial" panose="020B0604020202020204" pitchFamily="34" charset="0"/>
              </a:rPr>
              <a:t>d’</a:t>
            </a:r>
            <a:r>
              <a:rPr lang="fr-FR" kern="50" dirty="0" err="1">
                <a:effectLst/>
                <a:latin typeface="Arial" panose="020B0604020202020204" pitchFamily="34" charset="0"/>
                <a:ea typeface="SimSun" panose="02010600030101010101" pitchFamily="2" charset="-122"/>
                <a:cs typeface="Arial" panose="020B0604020202020204" pitchFamily="34" charset="0"/>
              </a:rPr>
              <a:t>espèces</a:t>
            </a:r>
            <a:r>
              <a:rPr lang="fr-FR" kern="50" dirty="0">
                <a:effectLst/>
                <a:latin typeface="Arial" panose="020B0604020202020204" pitchFamily="34" charset="0"/>
                <a:ea typeface="SimSun" panose="02010600030101010101" pitchFamily="2" charset="-122"/>
                <a:cs typeface="Arial" panose="020B0604020202020204" pitchFamily="34" charset="0"/>
              </a:rPr>
              <a:t> sont </a:t>
            </a:r>
            <a:r>
              <a:rPr lang="fr-FR" kern="50" dirty="0" smtClean="0">
                <a:effectLst/>
                <a:latin typeface="Arial" panose="020B0604020202020204" pitchFamily="34" charset="0"/>
                <a:ea typeface="SimSun" panose="02010600030101010101" pitchFamily="2" charset="-122"/>
                <a:cs typeface="Arial" panose="020B0604020202020204" pitchFamily="34" charset="0"/>
              </a:rPr>
              <a:t>fractionnées </a:t>
            </a:r>
            <a:r>
              <a:rPr lang="fr-FR" kern="50" dirty="0">
                <a:effectLst/>
                <a:latin typeface="Arial" panose="020B0604020202020204" pitchFamily="34" charset="0"/>
                <a:ea typeface="SimSun" panose="02010600030101010101" pitchFamily="2" charset="-122"/>
                <a:cs typeface="Arial" panose="020B0604020202020204" pitchFamily="34" charset="0"/>
              </a:rPr>
              <a:t>pour obtenir des sommes plus petites et moins suspectes qui sont alors </a:t>
            </a:r>
            <a:r>
              <a:rPr lang="fr-FR" kern="50" dirty="0" smtClean="0">
                <a:effectLst/>
                <a:latin typeface="Arial" panose="020B0604020202020204" pitchFamily="34" charset="0"/>
                <a:ea typeface="SimSun" panose="02010600030101010101" pitchFamily="2" charset="-122"/>
                <a:cs typeface="Arial" panose="020B0604020202020204" pitchFamily="34" charset="0"/>
              </a:rPr>
              <a:t>déposées </a:t>
            </a:r>
            <a:r>
              <a:rPr lang="fr-FR" kern="50" dirty="0">
                <a:effectLst/>
                <a:latin typeface="Arial" panose="020B0604020202020204" pitchFamily="34" charset="0"/>
                <a:ea typeface="SimSun" panose="02010600030101010101" pitchFamily="2" charset="-122"/>
                <a:cs typeface="Arial" panose="020B0604020202020204" pitchFamily="34" charset="0"/>
              </a:rPr>
              <a:t>dans </a:t>
            </a:r>
            <a:r>
              <a:rPr lang="fr-FR" kern="50" dirty="0" smtClean="0">
                <a:effectLst/>
                <a:latin typeface="Arial" panose="020B0604020202020204" pitchFamily="34" charset="0"/>
                <a:ea typeface="SimSun" panose="02010600030101010101" pitchFamily="2" charset="-122"/>
                <a:cs typeface="Arial" panose="020B0604020202020204" pitchFamily="34" charset="0"/>
              </a:rPr>
              <a:t>différentes </a:t>
            </a:r>
            <a:r>
              <a:rPr lang="fr-FR" kern="50" dirty="0">
                <a:effectLst/>
                <a:latin typeface="Arial" panose="020B0604020202020204" pitchFamily="34" charset="0"/>
                <a:ea typeface="SimSun" panose="02010600030101010101" pitchFamily="2" charset="-122"/>
                <a:cs typeface="Arial" panose="020B0604020202020204" pitchFamily="34" charset="0"/>
              </a:rPr>
              <a:t>agences d’une </a:t>
            </a:r>
            <a:r>
              <a:rPr lang="fr-FR" kern="50" dirty="0" smtClean="0">
                <a:effectLst/>
                <a:latin typeface="Arial" panose="020B0604020202020204" pitchFamily="34" charset="0"/>
                <a:ea typeface="SimSun" panose="02010600030101010101" pitchFamily="2" charset="-122"/>
                <a:cs typeface="Arial" panose="020B0604020202020204" pitchFamily="34" charset="0"/>
              </a:rPr>
              <a:t>même </a:t>
            </a:r>
            <a:r>
              <a:rPr lang="fr-FR" kern="50" dirty="0">
                <a:effectLst/>
                <a:latin typeface="Arial" panose="020B0604020202020204" pitchFamily="34" charset="0"/>
                <a:ea typeface="SimSun" panose="02010600030101010101" pitchFamily="2" charset="-122"/>
                <a:cs typeface="Arial" panose="020B0604020202020204" pitchFamily="34" charset="0"/>
              </a:rPr>
              <a:t>institution </a:t>
            </a:r>
            <a:r>
              <a:rPr lang="fr-FR" kern="50" dirty="0" smtClean="0">
                <a:effectLst/>
                <a:latin typeface="Arial" panose="020B0604020202020204" pitchFamily="34" charset="0"/>
                <a:ea typeface="SimSun" panose="02010600030101010101" pitchFamily="2" charset="-122"/>
                <a:cs typeface="Arial" panose="020B0604020202020204" pitchFamily="34" charset="0"/>
              </a:rPr>
              <a:t>financière </a:t>
            </a:r>
            <a:r>
              <a:rPr lang="fr-FR" kern="50" dirty="0">
                <a:effectLst/>
                <a:latin typeface="Arial" panose="020B0604020202020204" pitchFamily="34" charset="0"/>
                <a:ea typeface="SimSun" panose="02010600030101010101" pitchFamily="2" charset="-122"/>
                <a:cs typeface="Arial" panose="020B0604020202020204" pitchFamily="34" charset="0"/>
              </a:rPr>
              <a:t>ou dans plusieurs institutions </a:t>
            </a:r>
            <a:r>
              <a:rPr lang="fr-FR" kern="50" dirty="0" smtClean="0">
                <a:effectLst/>
                <a:latin typeface="Arial" panose="020B0604020202020204" pitchFamily="34" charset="0"/>
                <a:ea typeface="SimSun" panose="02010600030101010101" pitchFamily="2" charset="-122"/>
                <a:cs typeface="Arial" panose="020B0604020202020204" pitchFamily="34" charset="0"/>
              </a:rPr>
              <a:t>financières. </a:t>
            </a:r>
            <a:r>
              <a:rPr lang="fr-FR" kern="50" dirty="0">
                <a:effectLst/>
                <a:latin typeface="Arial" panose="020B0604020202020204" pitchFamily="34" charset="0"/>
                <a:ea typeface="SimSun" panose="02010600030101010101" pitchFamily="2" charset="-122"/>
                <a:cs typeface="Arial" panose="020B0604020202020204" pitchFamily="34" charset="0"/>
              </a:rPr>
              <a:t>Le passage d’une devise à une autre, ainsi que la conversion de petites coupures en plus grandes coupures peuvent </a:t>
            </a:r>
            <a:r>
              <a:rPr lang="fr-FR" kern="50" dirty="0" smtClean="0">
                <a:effectLst/>
                <a:latin typeface="Arial" panose="020B0604020202020204" pitchFamily="34" charset="0"/>
                <a:ea typeface="SimSun" panose="02010600030101010101" pitchFamily="2" charset="-122"/>
                <a:cs typeface="Arial" panose="020B0604020202020204" pitchFamily="34" charset="0"/>
              </a:rPr>
              <a:t>également </a:t>
            </a:r>
            <a:r>
              <a:rPr lang="fr-FR" kern="50" dirty="0">
                <a:effectLst/>
                <a:latin typeface="Arial" panose="020B0604020202020204" pitchFamily="34" charset="0"/>
                <a:ea typeface="SimSun" panose="02010600030101010101" pitchFamily="2" charset="-122"/>
                <a:cs typeface="Arial" panose="020B0604020202020204" pitchFamily="34" charset="0"/>
              </a:rPr>
              <a:t>survenir à cette </a:t>
            </a:r>
            <a:r>
              <a:rPr lang="fr-FR" kern="50" dirty="0" smtClean="0">
                <a:effectLst/>
                <a:latin typeface="Arial" panose="020B0604020202020204" pitchFamily="34" charset="0"/>
                <a:ea typeface="SimSun" panose="02010600030101010101" pitchFamily="2" charset="-122"/>
                <a:cs typeface="Arial" panose="020B0604020202020204" pitchFamily="34" charset="0"/>
              </a:rPr>
              <a:t>étape. </a:t>
            </a: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3307919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2" y="365125"/>
            <a:ext cx="7436661"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II- CORRUPTION ET 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683125" y="1525588"/>
            <a:ext cx="10382272" cy="5103811"/>
          </a:xfrm>
        </p:spPr>
        <p:txBody>
          <a:bodyPr>
            <a:noAutofit/>
          </a:bodyPr>
          <a:lstStyle/>
          <a:p>
            <a:pPr algn="just">
              <a:buFont typeface="Wingdings" panose="05000000000000000000" pitchFamily="2" charset="2"/>
              <a:buChar char="Ø"/>
            </a:pPr>
            <a:r>
              <a:rPr lang="fr-FR" b="1" kern="50" dirty="0">
                <a:effectLst/>
                <a:latin typeface="Arial" panose="020B0604020202020204" pitchFamily="34" charset="0"/>
                <a:ea typeface="SimSun" panose="02010600030101010101" pitchFamily="2" charset="-122"/>
                <a:cs typeface="Arial" panose="020B0604020202020204" pitchFamily="34" charset="0"/>
              </a:rPr>
              <a:t>Empilage/empilement/dispersion/brassage</a:t>
            </a:r>
            <a:r>
              <a:rPr lang="fr-SN" dirty="0">
                <a:effectLst/>
                <a:latin typeface="Arial" panose="020B0604020202020204" pitchFamily="34" charset="0"/>
                <a:cs typeface="Arial" panose="020B0604020202020204" pitchFamily="34" charset="0"/>
              </a:rPr>
              <a:t> </a:t>
            </a:r>
          </a:p>
          <a:p>
            <a:pPr marL="0" indent="0" algn="just">
              <a:buNone/>
            </a:pPr>
            <a:r>
              <a:rPr lang="fr-FR" sz="2600" kern="50" dirty="0">
                <a:effectLst/>
                <a:latin typeface="Arial" panose="020B0604020202020204" pitchFamily="34" charset="0"/>
                <a:ea typeface="SimSun" panose="02010600030101010101" pitchFamily="2" charset="-122"/>
                <a:cs typeface="Arial" panose="020B0604020202020204" pitchFamily="34" charset="0"/>
              </a:rPr>
              <a:t>La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deuxième étape </a:t>
            </a:r>
            <a:r>
              <a:rPr lang="fr-FR" sz="2600" kern="50" dirty="0">
                <a:effectLst/>
                <a:latin typeface="Arial" panose="020B0604020202020204" pitchFamily="34" charset="0"/>
                <a:ea typeface="SimSun" panose="02010600030101010101" pitchFamily="2" charset="-122"/>
                <a:cs typeface="Arial" panose="020B0604020202020204" pitchFamily="34" charset="0"/>
              </a:rPr>
              <a:t>du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blanchiment de capitaux </a:t>
            </a:r>
            <a:r>
              <a:rPr lang="fr-FR" sz="2600" kern="50" dirty="0">
                <a:effectLst/>
                <a:latin typeface="Arial" panose="020B0604020202020204" pitchFamily="34" charset="0"/>
                <a:ea typeface="SimSun" panose="02010600030101010101" pitchFamily="2" charset="-122"/>
                <a:cs typeface="Arial" panose="020B0604020202020204" pitchFamily="34" charset="0"/>
              </a:rPr>
              <a:t>survient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après </a:t>
            </a:r>
            <a:r>
              <a:rPr lang="fr-FR" sz="2600" kern="50" dirty="0">
                <a:effectLst/>
                <a:latin typeface="Arial" panose="020B0604020202020204" pitchFamily="34" charset="0"/>
                <a:ea typeface="SimSun" panose="02010600030101010101" pitchFamily="2" charset="-122"/>
                <a:cs typeface="Arial" panose="020B0604020202020204" pitchFamily="34" charset="0"/>
              </a:rPr>
              <a:t>que les gains mal acquis aient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été́ </a:t>
            </a:r>
            <a:r>
              <a:rPr lang="fr-FR" sz="2600" kern="50" dirty="0">
                <a:effectLst/>
                <a:latin typeface="Arial" panose="020B0604020202020204" pitchFamily="34" charset="0"/>
                <a:ea typeface="SimSun" panose="02010600030101010101" pitchFamily="2" charset="-122"/>
                <a:cs typeface="Arial" panose="020B0604020202020204" pitchFamily="34" charset="0"/>
              </a:rPr>
              <a:t>introduits dans le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système </a:t>
            </a:r>
            <a:r>
              <a:rPr lang="fr-FR" sz="2600" kern="50" dirty="0">
                <a:effectLst/>
                <a:latin typeface="Arial" panose="020B0604020202020204" pitchFamily="34" charset="0"/>
                <a:ea typeface="SimSun" panose="02010600030101010101" pitchFamily="2" charset="-122"/>
                <a:cs typeface="Arial" panose="020B0604020202020204" pitchFamily="34" charset="0"/>
              </a:rPr>
              <a:t>financier. Les fonds, les titres ou les contrats d’assurances sont alors convertis (dans une autre devise) ou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transférés </a:t>
            </a:r>
            <a:r>
              <a:rPr lang="fr-FR" sz="2600" kern="50" dirty="0">
                <a:effectLst/>
                <a:latin typeface="Arial" panose="020B0604020202020204" pitchFamily="34" charset="0"/>
                <a:ea typeface="SimSun" panose="02010600030101010101" pitchFamily="2" charset="-122"/>
                <a:cs typeface="Arial" panose="020B0604020202020204" pitchFamily="34" charset="0"/>
              </a:rPr>
              <a:t>dans d’autres institutions, afin de les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éloigner </a:t>
            </a:r>
            <a:r>
              <a:rPr lang="fr-FR" sz="2600" kern="50" dirty="0">
                <a:effectLst/>
                <a:latin typeface="Arial" panose="020B0604020202020204" pitchFamily="34" charset="0"/>
                <a:ea typeface="SimSun" panose="02010600030101010101" pitchFamily="2" charset="-122"/>
                <a:cs typeface="Arial" panose="020B0604020202020204" pitchFamily="34" charset="0"/>
              </a:rPr>
              <a:t>davantage de leur origine criminelle. Ces fonds peuvent alors être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utilisés </a:t>
            </a:r>
            <a:r>
              <a:rPr lang="fr-FR" sz="2600" kern="50" dirty="0">
                <a:effectLst/>
                <a:latin typeface="Arial" panose="020B0604020202020204" pitchFamily="34" charset="0"/>
                <a:ea typeface="SimSun" panose="02010600030101010101" pitchFamily="2" charset="-122"/>
                <a:cs typeface="Arial" panose="020B0604020202020204" pitchFamily="34" charset="0"/>
              </a:rPr>
              <a:t>pour acheter d’autres titres, d’autres contrats d’assurance ou d’autres instruments de placement facilement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transférables, </a:t>
            </a:r>
            <a:r>
              <a:rPr lang="fr-FR" sz="2600" kern="50" dirty="0">
                <a:effectLst/>
                <a:latin typeface="Arial" panose="020B0604020202020204" pitchFamily="34" charset="0"/>
                <a:ea typeface="SimSun" panose="02010600030101010101" pitchFamily="2" charset="-122"/>
                <a:cs typeface="Arial" panose="020B0604020202020204" pitchFamily="34" charset="0"/>
              </a:rPr>
              <a:t>et revendus par la suite par le biais d’une autre institution. Les fonds peuvent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également </a:t>
            </a:r>
            <a:r>
              <a:rPr lang="fr-FR" sz="2600" kern="50" dirty="0">
                <a:effectLst/>
                <a:latin typeface="Arial" panose="020B0604020202020204" pitchFamily="34" charset="0"/>
                <a:ea typeface="SimSun" panose="02010600030101010101" pitchFamily="2" charset="-122"/>
                <a:cs typeface="Arial" panose="020B0604020202020204" pitchFamily="34" charset="0"/>
              </a:rPr>
              <a:t>être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transférés </a:t>
            </a:r>
            <a:r>
              <a:rPr lang="fr-FR" sz="2600" kern="50" dirty="0">
                <a:effectLst/>
                <a:latin typeface="Arial" panose="020B0604020202020204" pitchFamily="34" charset="0"/>
                <a:ea typeface="SimSun" panose="02010600030101010101" pitchFamily="2" charset="-122"/>
                <a:cs typeface="Arial" panose="020B0604020202020204" pitchFamily="34" charset="0"/>
              </a:rPr>
              <a:t>sous la forme d’un instrument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négociable </a:t>
            </a:r>
            <a:r>
              <a:rPr lang="fr-FR" sz="2600" kern="50" dirty="0">
                <a:effectLst/>
                <a:latin typeface="Arial" panose="020B0604020202020204" pitchFamily="34" charset="0"/>
                <a:ea typeface="SimSun" panose="02010600030101010101" pitchFamily="2" charset="-122"/>
                <a:cs typeface="Arial" panose="020B0604020202020204" pitchFamily="34" charset="0"/>
              </a:rPr>
              <a:t>comme un </a:t>
            </a:r>
            <a:r>
              <a:rPr lang="fr-FR" sz="2600" kern="50" dirty="0" smtClean="0">
                <a:effectLst/>
                <a:latin typeface="Arial" panose="020B0604020202020204" pitchFamily="34" charset="0"/>
                <a:ea typeface="SimSun" panose="02010600030101010101" pitchFamily="2" charset="-122"/>
                <a:cs typeface="Arial" panose="020B0604020202020204" pitchFamily="34" charset="0"/>
              </a:rPr>
              <a:t>chèque, </a:t>
            </a:r>
            <a:r>
              <a:rPr lang="fr-FR" sz="2600" kern="50" dirty="0">
                <a:effectLst/>
                <a:latin typeface="Arial" panose="020B0604020202020204" pitchFamily="34" charset="0"/>
                <a:ea typeface="SimSun" panose="02010600030101010101" pitchFamily="2" charset="-122"/>
                <a:cs typeface="Arial" panose="020B0604020202020204" pitchFamily="34" charset="0"/>
              </a:rPr>
              <a:t>un mandat ou une mise à disposition, ou un bon au porteur, etc</a:t>
            </a:r>
            <a:r>
              <a:rPr lang="fr-FR" kern="50" dirty="0">
                <a:effectLst/>
                <a:latin typeface="Arial" panose="020B0604020202020204" pitchFamily="34" charset="0"/>
                <a:ea typeface="SimSun" panose="02010600030101010101" pitchFamily="2" charset="-122"/>
                <a:cs typeface="Arial" panose="020B0604020202020204" pitchFamily="34" charset="0"/>
              </a:rPr>
              <a:t>.</a:t>
            </a: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197694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2" y="365125"/>
            <a:ext cx="7436661"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II- CORRUPTION ET 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Autofit/>
          </a:bodyPr>
          <a:lstStyle/>
          <a:p>
            <a:pPr algn="just">
              <a:lnSpc>
                <a:spcPct val="150000"/>
              </a:lnSpc>
              <a:spcAft>
                <a:spcPts val="600"/>
              </a:spcAft>
              <a:buFont typeface="Wingdings" panose="05000000000000000000" pitchFamily="2" charset="2"/>
              <a:buChar char="Ø"/>
            </a:pPr>
            <a:r>
              <a:rPr lang="fr-FR" b="1" kern="50" dirty="0" smtClean="0">
                <a:effectLst/>
                <a:latin typeface="Arial" panose="020B0604020202020204" pitchFamily="34" charset="0"/>
                <a:ea typeface="SimSun" panose="02010600030101010101" pitchFamily="2" charset="-122"/>
                <a:cs typeface="Arial" panose="020B0604020202020204" pitchFamily="34" charset="0"/>
              </a:rPr>
              <a:t>Intégration/recyclage/l'essorage</a:t>
            </a:r>
            <a:endParaRPr lang="fr-SN" kern="50" dirty="0">
              <a:effectLst/>
              <a:latin typeface="Arial" panose="020B0604020202020204" pitchFamily="34" charset="0"/>
              <a:ea typeface="SimSun" panose="02010600030101010101" pitchFamily="2" charset="-122"/>
              <a:cs typeface="Arial" panose="020B0604020202020204" pitchFamily="34" charset="0"/>
            </a:endParaRPr>
          </a:p>
          <a:p>
            <a:pPr marL="0" indent="0" algn="just">
              <a:lnSpc>
                <a:spcPct val="150000"/>
              </a:lnSpc>
              <a:spcAft>
                <a:spcPts val="600"/>
              </a:spcAft>
              <a:buNone/>
            </a:pPr>
            <a:r>
              <a:rPr lang="fr-FR" kern="50" dirty="0">
                <a:effectLst/>
                <a:latin typeface="Arial" panose="020B0604020202020204" pitchFamily="34" charset="0"/>
                <a:ea typeface="SimSun" panose="02010600030101010101" pitchFamily="2" charset="-122"/>
                <a:cs typeface="Arial" panose="020B0604020202020204" pitchFamily="34" charset="0"/>
              </a:rPr>
              <a:t>La </a:t>
            </a:r>
            <a:r>
              <a:rPr lang="fr-FR" kern="50" dirty="0" smtClean="0">
                <a:effectLst/>
                <a:latin typeface="Arial" panose="020B0604020202020204" pitchFamily="34" charset="0"/>
                <a:ea typeface="SimSun" panose="02010600030101010101" pitchFamily="2" charset="-122"/>
                <a:cs typeface="Arial" panose="020B0604020202020204" pitchFamily="34" charset="0"/>
              </a:rPr>
              <a:t>troisième étape </a:t>
            </a:r>
            <a:r>
              <a:rPr lang="fr-FR" kern="50" dirty="0">
                <a:effectLst/>
                <a:latin typeface="Arial" panose="020B0604020202020204" pitchFamily="34" charset="0"/>
                <a:ea typeface="SimSun" panose="02010600030101010101" pitchFamily="2" charset="-122"/>
                <a:cs typeface="Arial" panose="020B0604020202020204" pitchFamily="34" charset="0"/>
              </a:rPr>
              <a:t>implique l’</a:t>
            </a:r>
            <a:r>
              <a:rPr lang="fr-FR" kern="50" dirty="0" err="1">
                <a:effectLst/>
                <a:latin typeface="Arial" panose="020B0604020202020204" pitchFamily="34" charset="0"/>
                <a:ea typeface="SimSun" panose="02010600030101010101" pitchFamily="2" charset="-122"/>
                <a:cs typeface="Arial" panose="020B0604020202020204" pitchFamily="34" charset="0"/>
              </a:rPr>
              <a:t>intégration</a:t>
            </a:r>
            <a:r>
              <a:rPr lang="fr-FR" kern="50" dirty="0">
                <a:effectLst/>
                <a:latin typeface="Arial" panose="020B0604020202020204" pitchFamily="34" charset="0"/>
                <a:ea typeface="SimSun" panose="02010600030101010101" pitchFamily="2" charset="-122"/>
                <a:cs typeface="Arial" panose="020B0604020202020204" pitchFamily="34" charset="0"/>
              </a:rPr>
              <a:t> des fonds dans des </a:t>
            </a:r>
            <a:r>
              <a:rPr lang="fr-FR" kern="50" dirty="0" smtClean="0">
                <a:effectLst/>
                <a:latin typeface="Arial" panose="020B0604020202020204" pitchFamily="34" charset="0"/>
                <a:ea typeface="SimSun" panose="02010600030101010101" pitchFamily="2" charset="-122"/>
                <a:cs typeface="Arial" panose="020B0604020202020204" pitchFamily="34" charset="0"/>
              </a:rPr>
              <a:t>activités économiques légitimes. </a:t>
            </a:r>
            <a:r>
              <a:rPr lang="fr-FR" kern="50" dirty="0">
                <a:effectLst/>
                <a:latin typeface="Arial" panose="020B0604020202020204" pitchFamily="34" charset="0"/>
                <a:ea typeface="SimSun" panose="02010600030101010101" pitchFamily="2" charset="-122"/>
                <a:cs typeface="Arial" panose="020B0604020202020204" pitchFamily="34" charset="0"/>
              </a:rPr>
              <a:t>Cela se fait par l’achat d’actifs, comme des biens immobiliers, des valeurs </a:t>
            </a:r>
            <a:r>
              <a:rPr lang="fr-FR" kern="50" dirty="0" smtClean="0">
                <a:effectLst/>
                <a:latin typeface="Arial" panose="020B0604020202020204" pitchFamily="34" charset="0"/>
                <a:ea typeface="SimSun" panose="02010600030101010101" pitchFamily="2" charset="-122"/>
                <a:cs typeface="Arial" panose="020B0604020202020204" pitchFamily="34" charset="0"/>
              </a:rPr>
              <a:t>mobilières </a:t>
            </a:r>
            <a:r>
              <a:rPr lang="fr-FR" kern="50" dirty="0">
                <a:effectLst/>
                <a:latin typeface="Arial" panose="020B0604020202020204" pitchFamily="34" charset="0"/>
                <a:ea typeface="SimSun" panose="02010600030101010101" pitchFamily="2" charset="-122"/>
                <a:cs typeface="Arial" panose="020B0604020202020204" pitchFamily="34" charset="0"/>
              </a:rPr>
              <a:t>ou d’autres actifs financiers, ou de produits de luxe. </a:t>
            </a:r>
            <a:endParaRPr lang="fr-SN" kern="50" dirty="0">
              <a:effectLst/>
              <a:latin typeface="Arial" panose="020B0604020202020204" pitchFamily="34" charset="0"/>
              <a:ea typeface="SimSun" panose="02010600030101010101" pitchFamily="2" charset="-122"/>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475907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2" y="365125"/>
            <a:ext cx="7436661"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II- CORRUPTION ET 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a:bodyPr>
          <a:lstStyle/>
          <a:p>
            <a:pPr marL="0" indent="0" algn="just">
              <a:buNone/>
            </a:pPr>
            <a:r>
              <a:rPr lang="fr-FR" b="1" dirty="0" smtClean="0"/>
              <a:t>2.2- </a:t>
            </a:r>
            <a:r>
              <a:rPr lang="fr-FR" b="1" dirty="0"/>
              <a:t>Le financement du terrorisme(FT) </a:t>
            </a:r>
          </a:p>
          <a:p>
            <a:pPr marL="0" indent="0" algn="just">
              <a:buNone/>
            </a:pPr>
            <a:r>
              <a:rPr lang="fr-FR" dirty="0"/>
              <a:t> C'est le fait de fournir ou de réunir des fonds dans l'intention de les voir utilisés ou en sachant qu'ils seront utilisés pour commettre un acte terroriste.</a:t>
            </a:r>
            <a:endParaRPr lang="fr-FR" kern="50" dirty="0">
              <a:latin typeface="Arial" panose="020B0604020202020204" pitchFamily="34" charset="0"/>
              <a:ea typeface="SimSun" panose="02010600030101010101" pitchFamily="2" charset="-122"/>
              <a:cs typeface="Arial" panose="020B0604020202020204" pitchFamily="34" charset="0"/>
            </a:endParaRPr>
          </a:p>
          <a:p>
            <a:pPr algn="just"/>
            <a:r>
              <a:rPr lang="fr-FR" kern="50" dirty="0">
                <a:latin typeface="Arial" panose="020B0604020202020204" pitchFamily="34" charset="0"/>
                <a:ea typeface="SimSun" panose="02010600030101010101" pitchFamily="2" charset="-122"/>
                <a:cs typeface="Arial" panose="020B0604020202020204" pitchFamily="34" charset="0"/>
              </a:rPr>
              <a:t>L</a:t>
            </a:r>
            <a:r>
              <a:rPr lang="fr-FR" kern="50" dirty="0">
                <a:effectLst/>
                <a:latin typeface="Arial" panose="020B0604020202020204" pitchFamily="34" charset="0"/>
                <a:ea typeface="SimSun" panose="02010600030101010101" pitchFamily="2" charset="-122"/>
                <a:cs typeface="Arial" panose="020B0604020202020204" pitchFamily="34" charset="0"/>
              </a:rPr>
              <a:t>es trois </a:t>
            </a:r>
            <a:r>
              <a:rPr lang="fr-FR" kern="50" dirty="0" smtClean="0">
                <a:effectLst/>
                <a:latin typeface="Arial" panose="020B0604020202020204" pitchFamily="34" charset="0"/>
                <a:ea typeface="SimSun" panose="02010600030101010101" pitchFamily="2" charset="-122"/>
                <a:cs typeface="Arial" panose="020B0604020202020204" pitchFamily="34" charset="0"/>
              </a:rPr>
              <a:t>étapes </a:t>
            </a:r>
            <a:r>
              <a:rPr lang="fr-FR" kern="50" dirty="0">
                <a:effectLst/>
                <a:latin typeface="Arial" panose="020B0604020202020204" pitchFamily="34" charset="0"/>
                <a:ea typeface="SimSun" panose="02010600030101010101" pitchFamily="2" charset="-122"/>
                <a:cs typeface="Arial" panose="020B0604020202020204" pitchFamily="34" charset="0"/>
              </a:rPr>
              <a:t>du </a:t>
            </a:r>
            <a:r>
              <a:rPr lang="fr-FR" kern="50" dirty="0" smtClean="0">
                <a:effectLst/>
                <a:latin typeface="Arial" panose="020B0604020202020204" pitchFamily="34" charset="0"/>
                <a:ea typeface="SimSun" panose="02010600030101010101" pitchFamily="2" charset="-122"/>
                <a:cs typeface="Arial" panose="020B0604020202020204" pitchFamily="34" charset="0"/>
              </a:rPr>
              <a:t>blanchiment de capitaux </a:t>
            </a:r>
            <a:r>
              <a:rPr lang="fr-FR" kern="50" dirty="0">
                <a:effectLst/>
                <a:latin typeface="Arial" panose="020B0604020202020204" pitchFamily="34" charset="0"/>
                <a:ea typeface="SimSun" panose="02010600030101010101" pitchFamily="2" charset="-122"/>
                <a:cs typeface="Arial" panose="020B0604020202020204" pitchFamily="34" charset="0"/>
              </a:rPr>
              <a:t>se retrouvent </a:t>
            </a:r>
            <a:r>
              <a:rPr lang="fr-FR" kern="50" dirty="0" smtClean="0">
                <a:effectLst/>
                <a:latin typeface="Arial" panose="020B0604020202020204" pitchFamily="34" charset="0"/>
                <a:ea typeface="SimSun" panose="02010600030101010101" pitchFamily="2" charset="-122"/>
                <a:cs typeface="Arial" panose="020B0604020202020204" pitchFamily="34" charset="0"/>
              </a:rPr>
              <a:t>également </a:t>
            </a:r>
            <a:r>
              <a:rPr lang="fr-FR" kern="50" dirty="0">
                <a:effectLst/>
                <a:latin typeface="Arial" panose="020B0604020202020204" pitchFamily="34" charset="0"/>
                <a:ea typeface="SimSun" panose="02010600030101010101" pitchFamily="2" charset="-122"/>
                <a:cs typeface="Arial" panose="020B0604020202020204" pitchFamily="34" charset="0"/>
              </a:rPr>
              <a:t>dans les </a:t>
            </a:r>
            <a:r>
              <a:rPr lang="fr-FR" kern="50" dirty="0" smtClean="0">
                <a:effectLst/>
                <a:latin typeface="Arial" panose="020B0604020202020204" pitchFamily="34" charset="0"/>
                <a:ea typeface="SimSun" panose="02010600030101010101" pitchFamily="2" charset="-122"/>
                <a:cs typeface="Arial" panose="020B0604020202020204" pitchFamily="34" charset="0"/>
              </a:rPr>
              <a:t>schémas </a:t>
            </a:r>
            <a:r>
              <a:rPr lang="fr-FR" kern="50" dirty="0">
                <a:effectLst/>
                <a:latin typeface="Arial" panose="020B0604020202020204" pitchFamily="34" charset="0"/>
                <a:ea typeface="SimSun" panose="02010600030101010101" pitchFamily="2" charset="-122"/>
                <a:cs typeface="Arial" panose="020B0604020202020204" pitchFamily="34" charset="0"/>
              </a:rPr>
              <a:t>de financement du terrorisme, excepté le fait que l’</a:t>
            </a:r>
            <a:r>
              <a:rPr lang="fr-FR" kern="50" dirty="0" err="1">
                <a:effectLst/>
                <a:latin typeface="Arial" panose="020B0604020202020204" pitchFamily="34" charset="0"/>
                <a:ea typeface="SimSun" panose="02010600030101010101" pitchFamily="2" charset="-122"/>
                <a:cs typeface="Arial" panose="020B0604020202020204" pitchFamily="34" charset="0"/>
              </a:rPr>
              <a:t>étape</a:t>
            </a:r>
            <a:r>
              <a:rPr lang="fr-FR" kern="50" dirty="0">
                <a:effectLst/>
                <a:latin typeface="Arial" panose="020B0604020202020204" pitchFamily="34" charset="0"/>
                <a:ea typeface="SimSun" panose="02010600030101010101" pitchFamily="2" charset="-122"/>
                <a:cs typeface="Arial" panose="020B0604020202020204" pitchFamily="34" charset="0"/>
              </a:rPr>
              <a:t> 3 (l’</a:t>
            </a:r>
            <a:r>
              <a:rPr lang="fr-FR" kern="50" dirty="0" err="1">
                <a:effectLst/>
                <a:latin typeface="Arial" panose="020B0604020202020204" pitchFamily="34" charset="0"/>
                <a:ea typeface="SimSun" panose="02010600030101010101" pitchFamily="2" charset="-122"/>
                <a:cs typeface="Arial" panose="020B0604020202020204" pitchFamily="34" charset="0"/>
              </a:rPr>
              <a:t>intégration</a:t>
            </a:r>
            <a:r>
              <a:rPr lang="fr-FR" kern="50" dirty="0">
                <a:effectLst/>
                <a:latin typeface="Arial" panose="020B0604020202020204" pitchFamily="34" charset="0"/>
                <a:ea typeface="SimSun" panose="02010600030101010101" pitchFamily="2" charset="-122"/>
                <a:cs typeface="Arial" panose="020B0604020202020204" pitchFamily="34" charset="0"/>
              </a:rPr>
              <a:t>) implique dans ce cas la distribution des fonds aux terroristes et aux organisations qui les soutiennent, alors que dans le cas du BC, au contraire, l’</a:t>
            </a:r>
            <a:r>
              <a:rPr lang="fr-FR" kern="50" dirty="0" err="1">
                <a:effectLst/>
                <a:latin typeface="Arial" panose="020B0604020202020204" pitchFamily="34" charset="0"/>
                <a:ea typeface="SimSun" panose="02010600030101010101" pitchFamily="2" charset="-122"/>
                <a:cs typeface="Arial" panose="020B0604020202020204" pitchFamily="34" charset="0"/>
              </a:rPr>
              <a:t>intégration</a:t>
            </a:r>
            <a:r>
              <a:rPr lang="fr-FR" kern="50" dirty="0">
                <a:effectLst/>
                <a:latin typeface="Arial" panose="020B0604020202020204" pitchFamily="34" charset="0"/>
                <a:ea typeface="SimSun" panose="02010600030101010101" pitchFamily="2" charset="-122"/>
                <a:cs typeface="Arial" panose="020B0604020202020204" pitchFamily="34" charset="0"/>
              </a:rPr>
              <a:t> des fonds criminels s’</a:t>
            </a:r>
            <a:r>
              <a:rPr lang="fr-FR" kern="50" dirty="0" err="1">
                <a:effectLst/>
                <a:latin typeface="Arial" panose="020B0604020202020204" pitchFamily="34" charset="0"/>
                <a:ea typeface="SimSun" panose="02010600030101010101" pitchFamily="2" charset="-122"/>
                <a:cs typeface="Arial" panose="020B0604020202020204" pitchFamily="34" charset="0"/>
              </a:rPr>
              <a:t>opère</a:t>
            </a:r>
            <a:r>
              <a:rPr lang="fr-FR" kern="50" dirty="0">
                <a:effectLst/>
                <a:latin typeface="Arial" panose="020B0604020202020204" pitchFamily="34" charset="0"/>
                <a:ea typeface="SimSun" panose="02010600030101010101" pitchFamily="2" charset="-122"/>
                <a:cs typeface="Arial" panose="020B0604020202020204" pitchFamily="34" charset="0"/>
              </a:rPr>
              <a:t> dans des </a:t>
            </a:r>
            <a:r>
              <a:rPr lang="fr-FR" kern="50" dirty="0" smtClean="0">
                <a:effectLst/>
                <a:latin typeface="Arial" panose="020B0604020202020204" pitchFamily="34" charset="0"/>
                <a:ea typeface="SimSun" panose="02010600030101010101" pitchFamily="2" charset="-122"/>
                <a:cs typeface="Arial" panose="020B0604020202020204" pitchFamily="34" charset="0"/>
              </a:rPr>
              <a:t>activités économiques légitimes. </a:t>
            </a:r>
            <a:endParaRPr lang="fr-SN" kern="50" dirty="0">
              <a:effectLst/>
              <a:latin typeface="Arial" panose="020B0604020202020204" pitchFamily="34" charset="0"/>
              <a:ea typeface="SimSun" panose="02010600030101010101" pitchFamily="2" charset="-122"/>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750396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2" y="365125"/>
            <a:ext cx="7436661"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II- CORRUPTION ET 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a:bodyPr>
          <a:lstStyle/>
          <a:p>
            <a:pPr marL="0" indent="0" algn="just">
              <a:buNone/>
            </a:pPr>
            <a:r>
              <a:rPr lang="fr-FR" b="1" dirty="0">
                <a:latin typeface="Arial" panose="020B0604020202020204" pitchFamily="34" charset="0"/>
                <a:cs typeface="Arial" panose="020B0604020202020204" pitchFamily="34" charset="0"/>
              </a:rPr>
              <a:t>Les techniques du financement du terrorisme</a:t>
            </a:r>
          </a:p>
          <a:p>
            <a:pPr algn="just"/>
            <a:r>
              <a:rPr lang="fr-FR" dirty="0">
                <a:latin typeface="Arial" panose="020B0604020202020204" pitchFamily="34" charset="0"/>
                <a:cs typeface="Arial" panose="020B0604020202020204" pitchFamily="34" charset="0"/>
              </a:rPr>
              <a:t>Collecte des fonds auprès des populations ;</a:t>
            </a:r>
          </a:p>
          <a:p>
            <a:pPr algn="just"/>
            <a:r>
              <a:rPr lang="fr-FR" dirty="0">
                <a:latin typeface="Arial" panose="020B0604020202020204" pitchFamily="34" charset="0"/>
                <a:cs typeface="Arial" panose="020B0604020202020204" pitchFamily="34" charset="0"/>
              </a:rPr>
              <a:t>Collecte de fonds à travers la mendicité des enfants ou des personnes handicapées;</a:t>
            </a:r>
          </a:p>
          <a:p>
            <a:pPr algn="just"/>
            <a:r>
              <a:rPr lang="fr-FR" dirty="0">
                <a:latin typeface="Arial" panose="020B0604020202020204" pitchFamily="34" charset="0"/>
                <a:cs typeface="Arial" panose="020B0604020202020204" pitchFamily="34" charset="0"/>
              </a:rPr>
              <a:t>Détournement des fonds alloués aux ONG pour la réalisation des projets, etc.</a:t>
            </a: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745149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5" y="365125"/>
            <a:ext cx="8629831" cy="1752433"/>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a:t>
            </a:r>
            <a:r>
              <a:rPr lang="fr-FR" sz="3100" b="1" dirty="0" smtClean="0">
                <a:latin typeface="Arial" panose="020B0604020202020204" pitchFamily="34" charset="0"/>
                <a:cs typeface="Arial" panose="020B0604020202020204" pitchFamily="34" charset="0"/>
              </a:rPr>
              <a:t>CORRUPTION </a:t>
            </a:r>
            <a:r>
              <a:rPr lang="fr-FR" sz="3100" b="1" dirty="0">
                <a:latin typeface="Arial" panose="020B0604020202020204" pitchFamily="34" charset="0"/>
                <a:cs typeface="Arial" panose="020B0604020202020204" pitchFamily="34" charset="0"/>
              </a:rPr>
              <a:t>et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lnSpcReduction="10000"/>
          </a:bodyPr>
          <a:lstStyle/>
          <a:p>
            <a:pPr marL="0" indent="0" algn="just">
              <a:buNone/>
            </a:pPr>
            <a:r>
              <a:rPr lang="fr-SN" sz="2800" dirty="0">
                <a:latin typeface="Arial" panose="020B0604020202020204" pitchFamily="34" charset="0"/>
                <a:cs typeface="Arial" panose="020B0604020202020204" pitchFamily="34" charset="0"/>
              </a:rPr>
              <a:t>Le Groupe d'action Financière (GAFI) considère que les organismes à but non lucratif se prêtent au blanchiment d’argent et au financement du terrorisme. Il y a à cela un certain nombre de raisons:</a:t>
            </a:r>
          </a:p>
          <a:p>
            <a:pPr algn="just"/>
            <a:r>
              <a:rPr lang="fr-SN" sz="2800" dirty="0">
                <a:latin typeface="Arial" panose="020B0604020202020204" pitchFamily="34" charset="0"/>
                <a:cs typeface="Arial" panose="020B0604020202020204" pitchFamily="34" charset="0"/>
              </a:rPr>
              <a:t>les organisations d’utilité publique inspirent une grande confiance au public. Elles sont rarement dépeintes de manière négative par l’opinion et l’intégrité du secteur est largement reconnue. </a:t>
            </a:r>
          </a:p>
          <a:p>
            <a:pPr algn="just"/>
            <a:r>
              <a:rPr lang="fr-SN" sz="2800" dirty="0">
                <a:latin typeface="Arial" panose="020B0604020202020204" pitchFamily="34" charset="0"/>
                <a:cs typeface="Arial" panose="020B0604020202020204" pitchFamily="34" charset="0"/>
              </a:rPr>
              <a:t>Ainsi, les organismes à but non lucratif qui transfèrent de l’argent en passant par des sociétés de transfert de fonds ou des banques sont soumis au contrôle des intermédiaires financiers conformément aux obligations de diligence que ces derniers doivent respecter en vertu de la loi sur le blanchiment d’argent.</a:t>
            </a: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560009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C et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algn="just"/>
            <a:r>
              <a:rPr lang="fr-SN" sz="2800" dirty="0">
                <a:latin typeface="Arial" panose="020B0604020202020204" pitchFamily="34" charset="0"/>
                <a:cs typeface="Arial" panose="020B0604020202020204" pitchFamily="34" charset="0"/>
              </a:rPr>
              <a:t>Les OBNL ont régulièrement accès à des moyens financiers considérables. Les modalités et les ordres de grandeur variables des réceptions de paiement, le nombre élevé de donateurs (en partie étrangers) et des versements de grosses sommes font partie du profil type des organismes à but non lucratif en tant que clients de banques et n’attirent donc pas spécialement l’attention. </a:t>
            </a:r>
            <a:endParaRPr lang="en-US" sz="2800"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788121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a:t>
            </a:r>
            <a:r>
              <a:rPr lang="fr-FR" sz="3100" b="1" dirty="0" smtClean="0">
                <a:latin typeface="Arial" panose="020B0604020202020204" pitchFamily="34" charset="0"/>
                <a:cs typeface="Arial" panose="020B0604020202020204" pitchFamily="34" charset="0"/>
              </a:rPr>
              <a:t>CORRUPTION ET </a:t>
            </a:r>
            <a:r>
              <a:rPr lang="fr-FR" sz="3100" b="1" dirty="0">
                <a:latin typeface="Arial" panose="020B0604020202020204" pitchFamily="34" charset="0"/>
                <a:cs typeface="Arial" panose="020B0604020202020204" pitchFamily="34" charset="0"/>
              </a:rPr>
              <a:t>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algn="just"/>
            <a:r>
              <a:rPr lang="fr-SN" sz="2800" dirty="0">
                <a:latin typeface="Arial" panose="020B0604020202020204" pitchFamily="34" charset="0"/>
                <a:cs typeface="Arial" panose="020B0604020202020204" pitchFamily="34" charset="0"/>
              </a:rPr>
              <a:t>Un grand nombre d’organismes à but non lucratif opèrent à l’échelle internationale, y compris dans des pays où l’État de droit est faible et la corruption monnaie courante. La mondialisation a permis à ces organisations d’étendre leur rayon d’action en mettant en place des programmes dans un grand nombre de régions du monde entier avec le concours de nombreux partenaires. Compte tenu de la diversité des régions, des partenaires, des activités, des cultures et des systèmes juridiques concernés, ainsi que des distances parfois considérables, il est difficile d’exercer un contrôle efficace sur les ressources des organismes à but non lucratif.</a:t>
            </a:r>
            <a:endParaRPr lang="en-US" sz="2800"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874152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a:t>
            </a:r>
            <a:r>
              <a:rPr lang="fr-FR" sz="3100" b="1" dirty="0" smtClean="0">
                <a:latin typeface="Arial" panose="020B0604020202020204" pitchFamily="34" charset="0"/>
                <a:cs typeface="Arial" panose="020B0604020202020204" pitchFamily="34" charset="0"/>
              </a:rPr>
              <a:t>CORRUPTION ET </a:t>
            </a:r>
            <a:r>
              <a:rPr lang="fr-FR" sz="3100" b="1" dirty="0">
                <a:latin typeface="Arial" panose="020B0604020202020204" pitchFamily="34" charset="0"/>
                <a:cs typeface="Arial" panose="020B0604020202020204" pitchFamily="34" charset="0"/>
              </a:rPr>
              <a:t>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lnSpcReduction="10000"/>
          </a:bodyPr>
          <a:lstStyle/>
          <a:p>
            <a:pPr algn="just"/>
            <a:r>
              <a:rPr lang="fr-SN" sz="2800" dirty="0">
                <a:latin typeface="Arial" panose="020B0604020202020204" pitchFamily="34" charset="0"/>
                <a:cs typeface="Arial" panose="020B0604020202020204" pitchFamily="34" charset="0"/>
              </a:rPr>
              <a:t>leurs ressources financières étant limitées, les petits organismes à but non lucratif investissent peu dans les tâches administratives, la comptabilité et les contrôles internes. Dans de nombreux cas, ces travaux sont effectués de manière plutôt informelle par des membres aux compétences limitées. </a:t>
            </a:r>
          </a:p>
          <a:p>
            <a:pPr algn="just"/>
            <a:r>
              <a:rPr lang="fr-SN" sz="2800" dirty="0">
                <a:latin typeface="Arial" panose="020B0604020202020204" pitchFamily="34" charset="0"/>
                <a:cs typeface="Arial" panose="020B0604020202020204" pitchFamily="34" charset="0"/>
              </a:rPr>
              <a:t>Enfin, les OBNL ne sont soumises à aucun contrôle et seules quelques-unes sont tenues de faire auditer leurs comptes par un organe de révision. Pour la plupart d’entre elles, il n’y a aucune obligation de rendre compte du financement. De même, une inscription au registre du commerce et donc la désignation nominative des membres du comité directeur et des représentants autorisés n’est pas obligatoire pour la plus grande partie des associations..</a:t>
            </a:r>
            <a:endParaRPr lang="en-US" sz="2800"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117032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4" y="365125"/>
            <a:ext cx="4567186" cy="1325563"/>
          </a:xfrm>
        </p:spPr>
        <p:txBody>
          <a:bodyPr>
            <a:normAutofit/>
          </a:bodyPr>
          <a:lstStyle/>
          <a:p>
            <a:pPr algn="ctr"/>
            <a:r>
              <a:rPr lang="fr-FR" sz="3200" b="1" dirty="0">
                <a:solidFill>
                  <a:schemeClr val="accent6"/>
                </a:solidFill>
                <a:latin typeface="Arial" panose="020B0604020202020204" pitchFamily="34" charset="0"/>
                <a:cs typeface="Arial" panose="020B0604020202020204" pitchFamily="34" charset="0"/>
              </a:rPr>
              <a:t>PLAN</a:t>
            </a: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fontScale="25000" lnSpcReduction="20000"/>
          </a:bodyPr>
          <a:lstStyle/>
          <a:p>
            <a:pPr marL="0" indent="0">
              <a:lnSpc>
                <a:spcPct val="120000"/>
              </a:lnSpc>
              <a:spcBef>
                <a:spcPts val="600"/>
              </a:spcBef>
              <a:spcAft>
                <a:spcPts val="600"/>
              </a:spcAft>
              <a:buNone/>
            </a:pPr>
            <a:r>
              <a:rPr lang="fr-FR" sz="8000" b="1" dirty="0">
                <a:latin typeface="Arial" panose="020B0604020202020204" pitchFamily="34" charset="0"/>
                <a:cs typeface="Arial" panose="020B0604020202020204" pitchFamily="34" charset="0"/>
              </a:rPr>
              <a:t>INTRODUCTION</a:t>
            </a:r>
          </a:p>
          <a:p>
            <a:pPr marL="0" indent="0">
              <a:lnSpc>
                <a:spcPct val="120000"/>
              </a:lnSpc>
              <a:spcBef>
                <a:spcPts val="600"/>
              </a:spcBef>
              <a:spcAft>
                <a:spcPts val="600"/>
              </a:spcAft>
              <a:buNone/>
            </a:pPr>
            <a:r>
              <a:rPr lang="fr-FR" sz="8000" b="1" dirty="0" smtClean="0">
                <a:latin typeface="Arial" panose="020B0604020202020204" pitchFamily="34" charset="0"/>
                <a:cs typeface="Arial" panose="020B0604020202020204" pitchFamily="34" charset="0"/>
              </a:rPr>
              <a:t>I- </a:t>
            </a:r>
            <a:r>
              <a:rPr lang="fr-FR" sz="8000" b="1" dirty="0">
                <a:latin typeface="Arial" panose="020B0604020202020204" pitchFamily="34" charset="0"/>
                <a:cs typeface="Arial" panose="020B0604020202020204" pitchFamily="34" charset="0"/>
              </a:rPr>
              <a:t>LES OSC ET LEUR FINANCAMENT </a:t>
            </a:r>
          </a:p>
          <a:p>
            <a:pPr marL="0" indent="0">
              <a:lnSpc>
                <a:spcPct val="120000"/>
              </a:lnSpc>
              <a:spcBef>
                <a:spcPts val="600"/>
              </a:spcBef>
              <a:spcAft>
                <a:spcPts val="600"/>
              </a:spcAft>
              <a:buNone/>
            </a:pPr>
            <a:r>
              <a:rPr lang="fr-FR" sz="8000" b="1" dirty="0">
                <a:latin typeface="Arial" panose="020B0604020202020204" pitchFamily="34" charset="0"/>
                <a:cs typeface="Arial" panose="020B0604020202020204" pitchFamily="34" charset="0"/>
              </a:rPr>
              <a:t>II- CORRUPTION ET BC/FT</a:t>
            </a:r>
          </a:p>
          <a:p>
            <a:pPr marL="0" indent="0">
              <a:lnSpc>
                <a:spcPct val="120000"/>
              </a:lnSpc>
              <a:spcBef>
                <a:spcPts val="600"/>
              </a:spcBef>
              <a:spcAft>
                <a:spcPts val="600"/>
              </a:spcAft>
              <a:buNone/>
            </a:pPr>
            <a:r>
              <a:rPr lang="fr-FR" sz="8000" b="1" dirty="0">
                <a:latin typeface="Arial" panose="020B0604020202020204" pitchFamily="34" charset="0"/>
                <a:cs typeface="Arial" panose="020B0604020202020204" pitchFamily="34" charset="0"/>
              </a:rPr>
              <a:t>III- VULNÉRABILITÉS ET ABUS DES OSC AUX FINS DE </a:t>
            </a:r>
            <a:endParaRPr lang="fr-FR" sz="8000" b="1" dirty="0" smtClean="0">
              <a:latin typeface="Arial" panose="020B0604020202020204" pitchFamily="34" charset="0"/>
              <a:cs typeface="Arial" panose="020B0604020202020204" pitchFamily="34" charset="0"/>
            </a:endParaRPr>
          </a:p>
          <a:p>
            <a:pPr marL="0" indent="0">
              <a:lnSpc>
                <a:spcPct val="120000"/>
              </a:lnSpc>
              <a:spcBef>
                <a:spcPts val="600"/>
              </a:spcBef>
              <a:spcAft>
                <a:spcPts val="600"/>
              </a:spcAft>
              <a:buNone/>
            </a:pPr>
            <a:r>
              <a:rPr lang="fr-FR" sz="8000" b="1" dirty="0">
                <a:latin typeface="Arial" panose="020B0604020202020204" pitchFamily="34" charset="0"/>
                <a:cs typeface="Arial" panose="020B0604020202020204" pitchFamily="34" charset="0"/>
              </a:rPr>
              <a:t> </a:t>
            </a:r>
            <a:r>
              <a:rPr lang="fr-FR" sz="8000" b="1" dirty="0" smtClean="0">
                <a:latin typeface="Arial" panose="020B0604020202020204" pitchFamily="34" charset="0"/>
                <a:cs typeface="Arial" panose="020B0604020202020204" pitchFamily="34" charset="0"/>
              </a:rPr>
              <a:t>    </a:t>
            </a:r>
            <a:r>
              <a:rPr lang="fr-FR" sz="8000" b="1" dirty="0" smtClean="0">
                <a:latin typeface="Arial" panose="020B0604020202020204" pitchFamily="34" charset="0"/>
                <a:cs typeface="Arial" panose="020B0604020202020204" pitchFamily="34" charset="0"/>
              </a:rPr>
              <a:t>CORRUPTION ET </a:t>
            </a:r>
            <a:r>
              <a:rPr lang="fr-FR" sz="8000" b="1" dirty="0">
                <a:latin typeface="Arial" panose="020B0604020202020204" pitchFamily="34" charset="0"/>
                <a:cs typeface="Arial" panose="020B0604020202020204" pitchFamily="34" charset="0"/>
              </a:rPr>
              <a:t>BC/FT</a:t>
            </a:r>
          </a:p>
          <a:p>
            <a:pPr marL="0" indent="0">
              <a:lnSpc>
                <a:spcPct val="120000"/>
              </a:lnSpc>
              <a:spcBef>
                <a:spcPts val="600"/>
              </a:spcBef>
              <a:spcAft>
                <a:spcPts val="600"/>
              </a:spcAft>
              <a:buNone/>
            </a:pPr>
            <a:r>
              <a:rPr lang="fr-FR" sz="8000" b="1" dirty="0">
                <a:latin typeface="Arial" panose="020B0604020202020204" pitchFamily="34" charset="0"/>
                <a:cs typeface="Arial" panose="020B0604020202020204" pitchFamily="34" charset="0"/>
              </a:rPr>
              <a:t>IV- OBLIGATIONS DES OSC DANS LA LCC ET LA LBC/FT</a:t>
            </a:r>
          </a:p>
          <a:p>
            <a:pPr marL="0" indent="0">
              <a:lnSpc>
                <a:spcPct val="120000"/>
              </a:lnSpc>
              <a:spcBef>
                <a:spcPts val="600"/>
              </a:spcBef>
              <a:spcAft>
                <a:spcPts val="600"/>
              </a:spcAft>
              <a:buNone/>
            </a:pPr>
            <a:r>
              <a:rPr lang="fr-FR" sz="8000" b="1" dirty="0">
                <a:latin typeface="Arial" panose="020B0604020202020204" pitchFamily="34" charset="0"/>
                <a:cs typeface="Arial" panose="020B0604020202020204" pitchFamily="34" charset="0"/>
              </a:rPr>
              <a:t>V- RÔLE ET RESPONSABILITÉS DES OSC DANS LA LCC ET LA </a:t>
            </a:r>
            <a:endParaRPr lang="fr-FR" sz="8000" b="1" dirty="0" smtClean="0">
              <a:latin typeface="Arial" panose="020B0604020202020204" pitchFamily="34" charset="0"/>
              <a:cs typeface="Arial" panose="020B0604020202020204" pitchFamily="34" charset="0"/>
            </a:endParaRPr>
          </a:p>
          <a:p>
            <a:pPr marL="0" indent="0">
              <a:lnSpc>
                <a:spcPct val="120000"/>
              </a:lnSpc>
              <a:spcBef>
                <a:spcPts val="600"/>
              </a:spcBef>
              <a:spcAft>
                <a:spcPts val="600"/>
              </a:spcAft>
              <a:buNone/>
            </a:pPr>
            <a:r>
              <a:rPr lang="fr-FR" sz="8000" b="1" dirty="0">
                <a:latin typeface="Arial" panose="020B0604020202020204" pitchFamily="34" charset="0"/>
                <a:cs typeface="Arial" panose="020B0604020202020204" pitchFamily="34" charset="0"/>
              </a:rPr>
              <a:t> </a:t>
            </a:r>
            <a:r>
              <a:rPr lang="fr-FR" sz="8000" b="1" dirty="0" smtClean="0">
                <a:latin typeface="Arial" panose="020B0604020202020204" pitchFamily="34" charset="0"/>
                <a:cs typeface="Arial" panose="020B0604020202020204" pitchFamily="34" charset="0"/>
              </a:rPr>
              <a:t>    </a:t>
            </a:r>
            <a:r>
              <a:rPr lang="fr-FR" sz="8000" b="1" dirty="0" smtClean="0">
                <a:latin typeface="Arial" panose="020B0604020202020204" pitchFamily="34" charset="0"/>
                <a:cs typeface="Arial" panose="020B0604020202020204" pitchFamily="34" charset="0"/>
              </a:rPr>
              <a:t>LBC/FT</a:t>
            </a:r>
            <a:endParaRPr lang="fr-FR" sz="8000" b="1" dirty="0">
              <a:latin typeface="Arial" panose="020B0604020202020204" pitchFamily="34" charset="0"/>
              <a:cs typeface="Arial" panose="020B0604020202020204" pitchFamily="34" charset="0"/>
            </a:endParaRPr>
          </a:p>
          <a:p>
            <a:pPr marL="0" indent="0">
              <a:lnSpc>
                <a:spcPct val="120000"/>
              </a:lnSpc>
              <a:spcBef>
                <a:spcPts val="600"/>
              </a:spcBef>
              <a:spcAft>
                <a:spcPts val="600"/>
              </a:spcAft>
              <a:buNone/>
            </a:pPr>
            <a:r>
              <a:rPr lang="fr-FR" sz="8000" b="1" dirty="0">
                <a:latin typeface="Arial" panose="020B0604020202020204" pitchFamily="34" charset="0"/>
                <a:cs typeface="Arial" panose="020B0604020202020204" pitchFamily="34" charset="0"/>
              </a:rPr>
              <a:t>VI- RÔLE DES ORGANES DE CONTRÔLE ET DE SUPERVISION DES </a:t>
            </a:r>
            <a:r>
              <a:rPr lang="fr-FR" sz="8000" b="1" dirty="0" smtClean="0">
                <a:latin typeface="Arial" panose="020B0604020202020204" pitchFamily="34" charset="0"/>
                <a:cs typeface="Arial" panose="020B0604020202020204" pitchFamily="34" charset="0"/>
              </a:rPr>
              <a:t>OSC</a:t>
            </a:r>
          </a:p>
          <a:p>
            <a:pPr marL="0" indent="0">
              <a:lnSpc>
                <a:spcPct val="120000"/>
              </a:lnSpc>
              <a:spcBef>
                <a:spcPts val="600"/>
              </a:spcBef>
              <a:spcAft>
                <a:spcPts val="600"/>
              </a:spcAft>
              <a:buNone/>
            </a:pPr>
            <a:r>
              <a:rPr lang="fr-FR" sz="8800" b="1" dirty="0" smtClean="0">
                <a:latin typeface="Arial" panose="020B0604020202020204" pitchFamily="34" charset="0"/>
                <a:cs typeface="Arial" panose="020B0604020202020204" pitchFamily="34" charset="0"/>
              </a:rPr>
              <a:t>VII- </a:t>
            </a:r>
            <a:r>
              <a:rPr lang="fr-FR" sz="8000" b="1" dirty="0" smtClean="0">
                <a:latin typeface="Arial" panose="020B0604020202020204" pitchFamily="34" charset="0"/>
                <a:cs typeface="Arial" panose="020B0604020202020204" pitchFamily="34" charset="0"/>
              </a:rPr>
              <a:t>EVALUATION DU DISPOSITIF LBC/FT DU TOGO</a:t>
            </a:r>
            <a:endParaRPr lang="fr-FR" sz="8000" b="1" dirty="0">
              <a:latin typeface="Arial" panose="020B0604020202020204" pitchFamily="34" charset="0"/>
              <a:cs typeface="Arial" panose="020B0604020202020204" pitchFamily="34" charset="0"/>
            </a:endParaRPr>
          </a:p>
          <a:p>
            <a:pPr marL="0" indent="0">
              <a:lnSpc>
                <a:spcPct val="120000"/>
              </a:lnSpc>
              <a:spcBef>
                <a:spcPts val="600"/>
              </a:spcBef>
              <a:spcAft>
                <a:spcPts val="600"/>
              </a:spcAft>
              <a:buNone/>
            </a:pPr>
            <a:r>
              <a:rPr lang="fr-FR" sz="8000" b="1" dirty="0" smtClean="0">
                <a:latin typeface="Arial" panose="020B0604020202020204" pitchFamily="34" charset="0"/>
                <a:cs typeface="Arial" panose="020B0604020202020204" pitchFamily="34" charset="0"/>
              </a:rPr>
              <a:t>CONCLUSION</a:t>
            </a:r>
            <a:endParaRPr lang="fr-FR" sz="8000" b="1"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317095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a:t>
            </a:r>
            <a:r>
              <a:rPr lang="fr-FR" sz="3100" b="1" dirty="0" smtClean="0">
                <a:latin typeface="Arial" panose="020B0604020202020204" pitchFamily="34" charset="0"/>
                <a:cs typeface="Arial" panose="020B0604020202020204" pitchFamily="34" charset="0"/>
              </a:rPr>
              <a:t>CORRUPTION ET </a:t>
            </a:r>
            <a:r>
              <a:rPr lang="fr-FR" sz="3100" b="1" dirty="0">
                <a:latin typeface="Arial" panose="020B0604020202020204" pitchFamily="34" charset="0"/>
                <a:cs typeface="Arial" panose="020B0604020202020204" pitchFamily="34" charset="0"/>
              </a:rPr>
              <a:t>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algn="just"/>
            <a:r>
              <a:rPr lang="fr-SN" sz="2800" dirty="0">
                <a:latin typeface="Arial" panose="020B0604020202020204" pitchFamily="34" charset="0"/>
                <a:cs typeface="Arial" panose="020B0604020202020204" pitchFamily="34" charset="0"/>
              </a:rPr>
              <a:t>Dans ces conditions, de nombreux petits organismes à but non lucratif sont peu transparents, à moins qu’ils fournissent volontairement des informations sur leur but, leur composition et leurs finances.</a:t>
            </a:r>
            <a:endParaRPr lang="en-US" sz="2800"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470076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a:t>
            </a:r>
            <a:r>
              <a:rPr lang="fr-FR" sz="3100" b="1" dirty="0" smtClean="0">
                <a:latin typeface="Arial" panose="020B0604020202020204" pitchFamily="34" charset="0"/>
                <a:cs typeface="Arial" panose="020B0604020202020204" pitchFamily="34" charset="0"/>
              </a:rPr>
              <a:t>CORRUPTION ET </a:t>
            </a:r>
            <a:r>
              <a:rPr lang="fr-FR" sz="3100" b="1" dirty="0">
                <a:latin typeface="Arial" panose="020B0604020202020204" pitchFamily="34" charset="0"/>
                <a:cs typeface="Arial" panose="020B0604020202020204" pitchFamily="34" charset="0"/>
              </a:rPr>
              <a:t>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sz="2600" dirty="0">
                <a:solidFill>
                  <a:srgbClr val="000000"/>
                </a:solidFill>
                <a:effectLst/>
                <a:latin typeface="Arial" panose="020B0604020202020204" pitchFamily="34" charset="0"/>
                <a:cs typeface="Arial" panose="020B0604020202020204" pitchFamily="34" charset="0"/>
              </a:rPr>
              <a:t>Selon le rapport d’étude sur le financement du terrorisme en Afrique de l’Ouest et du Centre de 2016 </a:t>
            </a:r>
            <a:r>
              <a:rPr lang="fr-SN" sz="2600" dirty="0" smtClean="0">
                <a:solidFill>
                  <a:srgbClr val="000000"/>
                </a:solidFill>
                <a:effectLst/>
                <a:latin typeface="Arial" panose="020B0604020202020204" pitchFamily="34" charset="0"/>
                <a:cs typeface="Arial" panose="020B0604020202020204" pitchFamily="34" charset="0"/>
              </a:rPr>
              <a:t>conjointement réalisée </a:t>
            </a:r>
            <a:r>
              <a:rPr lang="fr-SN" sz="2600" dirty="0">
                <a:solidFill>
                  <a:srgbClr val="000000"/>
                </a:solidFill>
                <a:effectLst/>
                <a:latin typeface="Arial" panose="020B0604020202020204" pitchFamily="34" charset="0"/>
                <a:cs typeface="Arial" panose="020B0604020202020204" pitchFamily="34" charset="0"/>
              </a:rPr>
              <a:t>par le GIABA, le GABAC et le GAFI, « Les organisations à but non lucratif peuvent être utilisées par des organisations terroristes pour collecter de l’argent et lever des fonds, faire de la propagande, recruter et dissimuler un certain nombre d’activités illégales ».</a:t>
            </a:r>
          </a:p>
          <a:p>
            <a:pPr marL="0" indent="0" algn="just">
              <a:buNone/>
            </a:pPr>
            <a:r>
              <a:rPr lang="fr-SN" sz="2600" dirty="0">
                <a:solidFill>
                  <a:srgbClr val="000000"/>
                </a:solidFill>
                <a:effectLst/>
                <a:latin typeface="Arial" panose="020B0604020202020204" pitchFamily="34" charset="0"/>
                <a:cs typeface="Arial" panose="020B0604020202020204" pitchFamily="34" charset="0"/>
              </a:rPr>
              <a:t>Étude de cas 11: Organisation à but non lucratif et cas potentiels de financement du terrorisme basé sur le </a:t>
            </a:r>
            <a:r>
              <a:rPr lang="fr-SN" sz="2600" dirty="0" smtClean="0">
                <a:solidFill>
                  <a:srgbClr val="000000"/>
                </a:solidFill>
                <a:effectLst/>
                <a:latin typeface="Arial" panose="020B0604020202020204" pitchFamily="34" charset="0"/>
                <a:cs typeface="Arial" panose="020B0604020202020204" pitchFamily="34" charset="0"/>
              </a:rPr>
              <a:t>commerce.</a:t>
            </a:r>
            <a:endParaRPr lang="fr-SN" sz="2600" dirty="0">
              <a:solidFill>
                <a:srgbClr val="000000"/>
              </a:solidFill>
              <a:effectLst/>
              <a:latin typeface="Arial" panose="020B0604020202020204" pitchFamily="34" charset="0"/>
              <a:cs typeface="Arial" panose="020B0604020202020204" pitchFamily="34" charset="0"/>
            </a:endParaRPr>
          </a:p>
          <a:p>
            <a:pPr marL="0" indent="0" algn="just">
              <a:buNone/>
            </a:pPr>
            <a:r>
              <a:rPr lang="fr-SN" sz="2600" dirty="0">
                <a:solidFill>
                  <a:srgbClr val="000000"/>
                </a:solidFill>
                <a:effectLst/>
                <a:latin typeface="Arial" panose="020B0604020202020204" pitchFamily="34" charset="0"/>
                <a:cs typeface="Arial" panose="020B0604020202020204" pitchFamily="34" charset="0"/>
              </a:rPr>
              <a:t>Ce cas a été initié par une déclaration d'opérations suspectes faite par une banque à la CENTIF du Niger. Des fonds ont été versés sur le compte détenu par une OBNL, puis transférés ou retirés immédiatement.</a:t>
            </a:r>
          </a:p>
          <a:p>
            <a:pPr marL="0" indent="0" algn="just">
              <a:buNone/>
            </a:pP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026259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C et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568668" cy="5192485"/>
          </a:xfrm>
        </p:spPr>
        <p:txBody>
          <a:bodyPr>
            <a:noAutofit/>
          </a:bodyPr>
          <a:lstStyle/>
          <a:p>
            <a:pPr marL="0" indent="0" algn="just">
              <a:lnSpc>
                <a:spcPct val="120000"/>
              </a:lnSpc>
              <a:buNone/>
            </a:pPr>
            <a:r>
              <a:rPr lang="fr-SN" dirty="0" smtClean="0">
                <a:solidFill>
                  <a:srgbClr val="000000"/>
                </a:solidFill>
                <a:effectLst/>
                <a:latin typeface="Arial" panose="020B0604020202020204" pitchFamily="34" charset="0"/>
                <a:cs typeface="Arial" panose="020B0604020202020204" pitchFamily="34" charset="0"/>
              </a:rPr>
              <a:t>Les </a:t>
            </a:r>
            <a:r>
              <a:rPr lang="fr-SN" dirty="0">
                <a:solidFill>
                  <a:srgbClr val="000000"/>
                </a:solidFill>
                <a:effectLst/>
                <a:latin typeface="Arial" panose="020B0604020202020204" pitchFamily="34" charset="0"/>
                <a:cs typeface="Arial" panose="020B0604020202020204" pitchFamily="34" charset="0"/>
              </a:rPr>
              <a:t>enquêtes ultérieures ont révélé que l’OBNL a reçu la somme de 6 millions de dollars EU dans le cadre de transactions illicites sur une période de deux années de la part de deux associations religieuses affiliées basées en Europe. Les deux principaux directeurs de l’OBNL étaient initialement originaires d’un pays du Moyen Orient et l’organisation a indiqué que ses activités principales étaient la réalisation de forages (pour l’adduction d’eau) et le commerce général.</a:t>
            </a:r>
          </a:p>
          <a:p>
            <a:pPr algn="just">
              <a:lnSpc>
                <a:spcPct val="120000"/>
              </a:lnSpc>
            </a:pP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553500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C et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568668" cy="5192485"/>
          </a:xfrm>
        </p:spPr>
        <p:txBody>
          <a:bodyPr>
            <a:noAutofit/>
          </a:bodyPr>
          <a:lstStyle/>
          <a:p>
            <a:pPr marL="0" indent="0" algn="just">
              <a:lnSpc>
                <a:spcPct val="120000"/>
              </a:lnSpc>
              <a:buNone/>
            </a:pPr>
            <a:r>
              <a:rPr lang="fr-SN" dirty="0">
                <a:solidFill>
                  <a:srgbClr val="000000"/>
                </a:solidFill>
                <a:effectLst/>
                <a:latin typeface="Arial" panose="020B0604020202020204" pitchFamily="34" charset="0"/>
                <a:cs typeface="Arial" panose="020B0604020202020204" pitchFamily="34" charset="0"/>
              </a:rPr>
              <a:t>	Un certain nombre d’informations échangées entre les CENTIF (y compris 3 </a:t>
            </a:r>
            <a:r>
              <a:rPr lang="fr-SN" dirty="0" smtClean="0">
                <a:solidFill>
                  <a:srgbClr val="000000"/>
                </a:solidFill>
                <a:effectLst/>
                <a:latin typeface="Arial" panose="020B0604020202020204" pitchFamily="34" charset="0"/>
                <a:cs typeface="Arial" panose="020B0604020202020204" pitchFamily="34" charset="0"/>
              </a:rPr>
              <a:t>cellules de renseignement financier </a:t>
            </a:r>
            <a:r>
              <a:rPr lang="fr-SN" dirty="0">
                <a:solidFill>
                  <a:srgbClr val="000000"/>
                </a:solidFill>
                <a:effectLst/>
                <a:latin typeface="Arial" panose="020B0604020202020204" pitchFamily="34" charset="0"/>
                <a:cs typeface="Arial" panose="020B0604020202020204" pitchFamily="34" charset="0"/>
              </a:rPr>
              <a:t>européennes) ont révélé que le chef d’une de ces associations religieuse avait précédemment été accusé d’évasion fiscale et de fraude concernant des dons. Cette même association religieuse figurait également sur la liste des « mouvements dangereux » dans un pays européen. Afin de faciliter les transactions illégales, les directeurs de l’OBNL ont créé une société écran d’import-export au Niger. </a:t>
            </a:r>
          </a:p>
          <a:p>
            <a:pPr algn="just">
              <a:lnSpc>
                <a:spcPct val="120000"/>
              </a:lnSpc>
            </a:pP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202240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100" b="1" dirty="0">
                <a:latin typeface="Arial" panose="020B0604020202020204" pitchFamily="34" charset="0"/>
                <a:cs typeface="Arial" panose="020B0604020202020204" pitchFamily="34" charset="0"/>
              </a:rPr>
              <a:t>III- VULNÉRABILITÉS ET ABUS DES OSC AUX FINS DE </a:t>
            </a:r>
            <a:r>
              <a:rPr lang="fr-FR" sz="3100" b="1" dirty="0" smtClean="0">
                <a:latin typeface="Arial" panose="020B0604020202020204" pitchFamily="34" charset="0"/>
                <a:cs typeface="Arial" panose="020B0604020202020204" pitchFamily="34" charset="0"/>
              </a:rPr>
              <a:t>CORRUPTION ET </a:t>
            </a:r>
            <a:r>
              <a:rPr lang="fr-FR" sz="3100" b="1" dirty="0">
                <a:latin typeface="Arial" panose="020B0604020202020204" pitchFamily="34" charset="0"/>
                <a:cs typeface="Arial" panose="020B0604020202020204" pitchFamily="34" charset="0"/>
              </a:rPr>
              <a:t>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lnSpcReduction="10000"/>
          </a:bodyPr>
          <a:lstStyle/>
          <a:p>
            <a:pPr marL="0" indent="0" algn="just">
              <a:buNone/>
            </a:pPr>
            <a:endParaRPr lang="fr-SN" dirty="0">
              <a:solidFill>
                <a:srgbClr val="000000"/>
              </a:solidFill>
              <a:effectLst/>
              <a:latin typeface="Helvetica" pitchFamily="2" charset="0"/>
            </a:endParaRPr>
          </a:p>
          <a:p>
            <a:pPr marL="0" indent="0" algn="just">
              <a:buNone/>
            </a:pPr>
            <a:r>
              <a:rPr lang="fr-SN" dirty="0">
                <a:solidFill>
                  <a:srgbClr val="000000"/>
                </a:solidFill>
                <a:effectLst/>
                <a:latin typeface="Helvetica" pitchFamily="2" charset="0"/>
              </a:rPr>
              <a:t>Le directeur de la société d’import-export était un ressortissant européen, mais originaire du même pays que les directeurs.</a:t>
            </a:r>
          </a:p>
          <a:p>
            <a:pPr marL="0" indent="0" algn="just">
              <a:buNone/>
            </a:pPr>
            <a:r>
              <a:rPr lang="fr-SN" dirty="0">
                <a:solidFill>
                  <a:srgbClr val="000000"/>
                </a:solidFill>
                <a:effectLst/>
                <a:latin typeface="Helvetica" pitchFamily="2" charset="0"/>
              </a:rPr>
              <a:t>Plus de 80 % de ces fonds reçus par l’OBNL sont transférés sur le compte de la société en guise de paiement pour des prestations de services. Cependant des informations recueillies auprès des services de douane ont indiqué que la société n’a jamais rien importé/exporté, malgré plusieurs transactions financières reçues à partir de pays voisins.</a:t>
            </a:r>
          </a:p>
          <a:p>
            <a:pPr marL="0" indent="0" algn="just">
              <a:buNone/>
            </a:pPr>
            <a:r>
              <a:rPr lang="fr-SN" dirty="0">
                <a:solidFill>
                  <a:srgbClr val="000000"/>
                </a:solidFill>
                <a:effectLst/>
                <a:latin typeface="Helvetica" pitchFamily="2" charset="0"/>
              </a:rPr>
              <a:t>Les enquêtes étaient en cours.</a:t>
            </a:r>
          </a:p>
          <a:p>
            <a:pPr algn="just"/>
            <a:r>
              <a:rPr lang="fr-SN" b="1" dirty="0">
                <a:solidFill>
                  <a:srgbClr val="000000"/>
                </a:solidFill>
                <a:effectLst/>
                <a:latin typeface="Helvetica" pitchFamily="2" charset="0"/>
              </a:rPr>
              <a:t>Source : Niger</a:t>
            </a: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215903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539875"/>
          </a:xfrm>
        </p:spPr>
        <p:txBody>
          <a:bodyPr>
            <a:normAutofit fontScale="90000"/>
          </a:bodyPr>
          <a:lstStyle/>
          <a:p>
            <a:pPr algn="ct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IV- OBLIGATIONS DES OSC DANS LA LCC ET LA LBC/FT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FR" b="1" dirty="0" smtClean="0">
                <a:latin typeface="Arial" panose="020B0604020202020204" pitchFamily="34" charset="0"/>
                <a:cs typeface="Arial" panose="020B0604020202020204" pitchFamily="34" charset="0"/>
              </a:rPr>
              <a:t>4.1- </a:t>
            </a:r>
            <a:r>
              <a:rPr lang="fr-FR" b="1" dirty="0">
                <a:latin typeface="Arial" panose="020B0604020202020204" pitchFamily="34" charset="0"/>
                <a:cs typeface="Arial" panose="020B0604020202020204" pitchFamily="34" charset="0"/>
              </a:rPr>
              <a:t>Obligations en matière de lutte contre la corruption</a:t>
            </a:r>
          </a:p>
          <a:p>
            <a:pPr marL="0" indent="0" algn="just">
              <a:buNone/>
            </a:pPr>
            <a:r>
              <a:rPr lang="fr-FR" dirty="0">
                <a:latin typeface="Arial" panose="020B0604020202020204" pitchFamily="34" charset="0"/>
                <a:cs typeface="Arial" panose="020B0604020202020204" pitchFamily="34" charset="0"/>
              </a:rPr>
              <a:t>Il s’agit entre autres de l’obligation de dénonciation des actes de corruption aux autorités compétentes telles que la HAPLUCIA, OPJ et autorités judiciaires et autres organes de contrôle.</a:t>
            </a: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395783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2800" b="1" dirty="0">
                <a:latin typeface="Arial" panose="020B0604020202020204" pitchFamily="34" charset="0"/>
                <a:cs typeface="Arial" panose="020B0604020202020204" pitchFamily="34" charset="0"/>
              </a:rPr>
              <a:t>IV- OBLIGATIONS DES OSC DANS LA LCC ET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FR" b="1" dirty="0" smtClean="0">
                <a:latin typeface="Arial" panose="020B0604020202020204" pitchFamily="34" charset="0"/>
                <a:cs typeface="Arial" panose="020B0604020202020204" pitchFamily="34" charset="0"/>
              </a:rPr>
              <a:t>4.2- </a:t>
            </a:r>
            <a:r>
              <a:rPr lang="fr-FR" b="1" dirty="0">
                <a:latin typeface="Arial" panose="020B0604020202020204" pitchFamily="34" charset="0"/>
                <a:cs typeface="Arial" panose="020B0604020202020204" pitchFamily="34" charset="0"/>
              </a:rPr>
              <a:t>Les obligations en matière de LBC/FT</a:t>
            </a:r>
          </a:p>
          <a:p>
            <a:pPr algn="just">
              <a:lnSpc>
                <a:spcPct val="100000"/>
              </a:lnSpc>
              <a:buFont typeface="Wingdings" panose="05000000000000000000" pitchFamily="2" charset="2"/>
              <a:buChar char="Ø"/>
            </a:pPr>
            <a:r>
              <a:rPr lang="fr-SN" sz="2800" b="1" dirty="0" smtClean="0">
                <a:latin typeface="Arial" panose="020B0604020202020204" pitchFamily="34" charset="0"/>
                <a:cs typeface="Arial" panose="020B0604020202020204" pitchFamily="34" charset="0"/>
              </a:rPr>
              <a:t>Les </a:t>
            </a:r>
            <a:r>
              <a:rPr lang="fr-SN" sz="2800" b="1" dirty="0">
                <a:latin typeface="Arial" panose="020B0604020202020204" pitchFamily="34" charset="0"/>
                <a:cs typeface="Arial" panose="020B0604020202020204" pitchFamily="34" charset="0"/>
              </a:rPr>
              <a:t>obligations comptables et financières des OSC résultant</a:t>
            </a:r>
            <a:r>
              <a:rPr lang="fr-SN" sz="2800" dirty="0">
                <a:latin typeface="Arial" panose="020B0604020202020204" pitchFamily="34" charset="0"/>
                <a:cs typeface="Arial" panose="020B0604020202020204" pitchFamily="34" charset="0"/>
              </a:rPr>
              <a:t> </a:t>
            </a:r>
            <a:r>
              <a:rPr lang="fr-SN" sz="2800" b="1" dirty="0">
                <a:latin typeface="Arial" panose="020B0604020202020204" pitchFamily="34" charset="0"/>
                <a:cs typeface="Arial" panose="020B0604020202020204" pitchFamily="34" charset="0"/>
              </a:rPr>
              <a:t>l’Acte uniforme relatif au Système Comptable des entités à But Non Lucratif (SYCEBNL) </a:t>
            </a:r>
            <a:endParaRPr lang="en-US" sz="2800" b="1" dirty="0">
              <a:latin typeface="Arial" panose="020B0604020202020204" pitchFamily="34" charset="0"/>
              <a:cs typeface="Arial" panose="020B0604020202020204" pitchFamily="34" charset="0"/>
            </a:endParaRPr>
          </a:p>
          <a:p>
            <a:pPr marL="0" indent="0" algn="just">
              <a:lnSpc>
                <a:spcPct val="100000"/>
              </a:lnSpc>
              <a:buNone/>
            </a:pPr>
            <a:r>
              <a:rPr lang="fr-SN" sz="2800" dirty="0">
                <a:latin typeface="Arial" panose="020B0604020202020204" pitchFamily="34" charset="0"/>
                <a:cs typeface="Arial" panose="020B0604020202020204" pitchFamily="34" charset="0"/>
              </a:rPr>
              <a:t>Du fait de leur objectif et de la provenance de leurs ressources, les organisations à but non lucratif sont soumises à une obligation de transparence financière renforcée. De plus, dans beaucoup de pays, les organisations à but non lucratif doivent respecter des normes comptables spécifiques. </a:t>
            </a:r>
            <a:endParaRPr lang="en-US" sz="2800"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517614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2800" b="1" dirty="0">
                <a:latin typeface="Arial" panose="020B0604020202020204" pitchFamily="34" charset="0"/>
                <a:cs typeface="Arial" panose="020B0604020202020204" pitchFamily="34" charset="0"/>
              </a:rPr>
              <a:t>IV- OBLIGATIONS DES OSC DANS LA LCC ET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endParaRPr lang="fr-SN" sz="2800" b="1" dirty="0">
              <a:latin typeface="Arial" panose="020B0604020202020204" pitchFamily="34" charset="0"/>
              <a:cs typeface="Arial" panose="020B0604020202020204" pitchFamily="34" charset="0"/>
            </a:endParaRPr>
          </a:p>
          <a:p>
            <a:pPr marL="0" indent="0" algn="just">
              <a:buNone/>
            </a:pPr>
            <a:r>
              <a:rPr lang="fr-SN" sz="2800" dirty="0">
                <a:latin typeface="Arial" panose="020B0604020202020204" pitchFamily="34" charset="0"/>
                <a:cs typeface="Arial" panose="020B0604020202020204" pitchFamily="34" charset="0"/>
              </a:rPr>
              <a:t> </a:t>
            </a:r>
            <a:r>
              <a:rPr lang="fr-SN" sz="2800" dirty="0" smtClean="0">
                <a:latin typeface="Arial" panose="020B0604020202020204" pitchFamily="34" charset="0"/>
                <a:cs typeface="Arial" panose="020B0604020202020204" pitchFamily="34" charset="0"/>
              </a:rPr>
              <a:t>En ce sens, l</a:t>
            </a:r>
            <a:r>
              <a:rPr lang="fr-SN" sz="2600" dirty="0" smtClean="0">
                <a:latin typeface="Arial" panose="020B0604020202020204" pitchFamily="34" charset="0"/>
                <a:cs typeface="Arial" panose="020B0604020202020204" pitchFamily="34" charset="0"/>
              </a:rPr>
              <a:t>e </a:t>
            </a:r>
            <a:r>
              <a:rPr lang="fr-SN" sz="2600" dirty="0">
                <a:latin typeface="Arial" panose="020B0604020202020204" pitchFamily="34" charset="0"/>
                <a:cs typeface="Arial" panose="020B0604020202020204" pitchFamily="34" charset="0"/>
              </a:rPr>
              <a:t>conseil des ministres de l’OHADA a adopté a NIAMEY au NIGER les 21 et 22 décembre 2022, l’Acte uniforme relatif au Système Comptable des entités à But Non Lucratif (SYCEBNL) qui vient combler le vide législatif résultant des dispositions du SYSCOHADA. </a:t>
            </a:r>
          </a:p>
          <a:p>
            <a:pPr marL="0" indent="0" algn="just">
              <a:buNone/>
            </a:pPr>
            <a:r>
              <a:rPr lang="fr-SN" sz="2600" dirty="0">
                <a:latin typeface="Arial" panose="020B0604020202020204" pitchFamily="34" charset="0"/>
                <a:cs typeface="Arial" panose="020B0604020202020204" pitchFamily="34" charset="0"/>
              </a:rPr>
              <a:t>Ce nouveau référentiel comptable, est entré en application dans les États-parties au traité de l'OHADA depuis le 1er janvier 2024, rendant ainsi obligatoire la tenue d'un registre des donateurs côté et paraphé (Art. 17 du SYCEBNL).</a:t>
            </a:r>
          </a:p>
          <a:p>
            <a:pPr marL="0" indent="0" algn="just">
              <a:buNone/>
            </a:pPr>
            <a:r>
              <a:rPr lang="fr-SN" sz="2600" dirty="0">
                <a:latin typeface="Arial" panose="020B0604020202020204" pitchFamily="34" charset="0"/>
                <a:cs typeface="Arial" panose="020B0604020202020204" pitchFamily="34" charset="0"/>
              </a:rPr>
              <a:t>Toute entité à but non lucratif (OBNL) a l'obligation d'ouvrir et de tenir à jour un Registre des donateurs.</a:t>
            </a: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26909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2800" b="1" dirty="0">
                <a:latin typeface="Arial" panose="020B0604020202020204" pitchFamily="34" charset="0"/>
                <a:cs typeface="Arial" panose="020B0604020202020204" pitchFamily="34" charset="0"/>
              </a:rPr>
              <a:t>IV- OBLIGATIONS DES OSC DANS LA LCC ET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endParaRPr lang="fr-SN" sz="2800" b="1" dirty="0">
              <a:latin typeface="Arial" panose="020B0604020202020204" pitchFamily="34" charset="0"/>
              <a:cs typeface="Arial" panose="020B0604020202020204" pitchFamily="34" charset="0"/>
            </a:endParaRPr>
          </a:p>
          <a:p>
            <a:pPr marL="0" indent="0" algn="just">
              <a:buNone/>
            </a:pPr>
            <a:r>
              <a:rPr lang="fr-SN" sz="2800" dirty="0">
                <a:latin typeface="Arial" panose="020B0604020202020204" pitchFamily="34" charset="0"/>
                <a:cs typeface="Arial" panose="020B0604020202020204" pitchFamily="34" charset="0"/>
              </a:rPr>
              <a:t>Dans le cadre de cette nouvelle disposition, les dirigeants des entités à but non lucratif (Président, Directeur exécutif, Coordonnateur de projet, etc.), doivent s'assurer : </a:t>
            </a:r>
            <a:endParaRPr lang="en-US" sz="2800" dirty="0">
              <a:latin typeface="Arial" panose="020B0604020202020204" pitchFamily="34" charset="0"/>
              <a:cs typeface="Arial" panose="020B0604020202020204" pitchFamily="34" charset="0"/>
            </a:endParaRPr>
          </a:p>
          <a:p>
            <a:pPr lvl="0" algn="just">
              <a:buFont typeface="Wingdings" panose="05000000000000000000" pitchFamily="2" charset="2"/>
              <a:buChar char="ü"/>
            </a:pPr>
            <a:r>
              <a:rPr lang="fr-SN" sz="2800" dirty="0">
                <a:latin typeface="Arial" panose="020B0604020202020204" pitchFamily="34" charset="0"/>
                <a:cs typeface="Arial" panose="020B0604020202020204" pitchFamily="34" charset="0"/>
              </a:rPr>
              <a:t>de mettre en place et à veiller à la tenue à jour d'un Registre des donateurs ;</a:t>
            </a:r>
            <a:endParaRPr lang="en-US" sz="2800" dirty="0">
              <a:latin typeface="Arial" panose="020B0604020202020204" pitchFamily="34" charset="0"/>
              <a:cs typeface="Arial" panose="020B0604020202020204" pitchFamily="34" charset="0"/>
            </a:endParaRPr>
          </a:p>
          <a:p>
            <a:pPr lvl="0" algn="just">
              <a:buFont typeface="Wingdings" panose="05000000000000000000" pitchFamily="2" charset="2"/>
              <a:buChar char="ü"/>
            </a:pPr>
            <a:r>
              <a:rPr lang="fr-SN" sz="2800" dirty="0">
                <a:latin typeface="Arial" panose="020B0604020202020204" pitchFamily="34" charset="0"/>
                <a:cs typeface="Arial" panose="020B0604020202020204" pitchFamily="34" charset="0"/>
              </a:rPr>
              <a:t>de signer toutes les écritures (don et legs reçus) contenues dans le Registre des donateurs ;</a:t>
            </a:r>
            <a:endParaRPr lang="en-US" sz="2800" dirty="0">
              <a:latin typeface="Arial" panose="020B0604020202020204" pitchFamily="34" charset="0"/>
              <a:cs typeface="Arial" panose="020B0604020202020204" pitchFamily="34" charset="0"/>
            </a:endParaRPr>
          </a:p>
          <a:p>
            <a:pPr lvl="0" algn="just">
              <a:buFont typeface="Wingdings" panose="05000000000000000000" pitchFamily="2" charset="2"/>
              <a:buChar char="ü"/>
            </a:pPr>
            <a:r>
              <a:rPr lang="fr-SN" sz="2800" dirty="0">
                <a:latin typeface="Arial" panose="020B0604020202020204" pitchFamily="34" charset="0"/>
                <a:cs typeface="Arial" panose="020B0604020202020204" pitchFamily="34" charset="0"/>
              </a:rPr>
              <a:t>de fournir à l'administration fiscale du lieu d'implantation une copie du Registre des donateurs en complément des états financiers (cas du Togo).</a:t>
            </a:r>
            <a:endParaRPr lang="en-US" sz="2800" dirty="0">
              <a:latin typeface="Arial" panose="020B0604020202020204" pitchFamily="34" charset="0"/>
              <a:cs typeface="Arial" panose="020B0604020202020204" pitchFamily="34" charset="0"/>
            </a:endParaRP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569949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2800" b="1" dirty="0">
                <a:latin typeface="Arial" panose="020B0604020202020204" pitchFamily="34" charset="0"/>
                <a:cs typeface="Arial" panose="020B0604020202020204" pitchFamily="34" charset="0"/>
              </a:rPr>
              <a:t>IV- OBLIGATIONS DES OSC DANS LA LCC ET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algn="just">
              <a:buFont typeface="Wingdings" panose="05000000000000000000" pitchFamily="2" charset="2"/>
              <a:buChar char="Ø"/>
            </a:pPr>
            <a:r>
              <a:rPr lang="fr-FR" b="1" dirty="0">
                <a:latin typeface="Arial" panose="020B0604020202020204" pitchFamily="34" charset="0"/>
                <a:cs typeface="Arial" panose="020B0604020202020204" pitchFamily="34" charset="0"/>
              </a:rPr>
              <a:t>Les obligations </a:t>
            </a:r>
            <a:r>
              <a:rPr lang="fr-FR" b="1" dirty="0" smtClean="0">
                <a:latin typeface="Arial" panose="020B0604020202020204" pitchFamily="34" charset="0"/>
                <a:cs typeface="Arial" panose="020B0604020202020204" pitchFamily="34" charset="0"/>
              </a:rPr>
              <a:t>découlant des recommandations du GAFI</a:t>
            </a:r>
            <a:endParaRPr lang="fr-FR" b="1" dirty="0">
              <a:latin typeface="Arial" panose="020B0604020202020204" pitchFamily="34" charset="0"/>
              <a:cs typeface="Arial" panose="020B0604020202020204" pitchFamily="34" charset="0"/>
            </a:endParaRPr>
          </a:p>
          <a:p>
            <a:pPr marL="0" indent="0" algn="just">
              <a:buNone/>
            </a:pPr>
            <a:r>
              <a:rPr lang="fr-SN" sz="2800" dirty="0" smtClean="0">
                <a:latin typeface="Arial" panose="020B0604020202020204" pitchFamily="34" charset="0"/>
                <a:cs typeface="Arial" panose="020B0604020202020204" pitchFamily="34" charset="0"/>
              </a:rPr>
              <a:t>Les </a:t>
            </a:r>
            <a:r>
              <a:rPr lang="fr-SN" sz="2800" dirty="0">
                <a:latin typeface="Arial" panose="020B0604020202020204" pitchFamily="34" charset="0"/>
                <a:cs typeface="Arial" panose="020B0604020202020204" pitchFamily="34" charset="0"/>
              </a:rPr>
              <a:t>standards du GAFI et les règlementations au sein de l’UMOA </a:t>
            </a:r>
            <a:r>
              <a:rPr lang="fr-SN" sz="2800" dirty="0" smtClean="0">
                <a:latin typeface="Arial" panose="020B0604020202020204" pitchFamily="34" charset="0"/>
                <a:cs typeface="Arial" panose="020B0604020202020204" pitchFamily="34" charset="0"/>
              </a:rPr>
              <a:t>incluent </a:t>
            </a:r>
            <a:r>
              <a:rPr lang="fr-SN" sz="2800" dirty="0">
                <a:latin typeface="Arial" panose="020B0604020202020204" pitchFamily="34" charset="0"/>
                <a:cs typeface="Arial" panose="020B0604020202020204" pitchFamily="34" charset="0"/>
              </a:rPr>
              <a:t>notamment l’assujettissement de certaines entités à des obligations spécifiques en matière de LBC/FT. </a:t>
            </a:r>
            <a:endParaRPr lang="en-US" sz="2800" dirty="0">
              <a:latin typeface="Arial" panose="020B0604020202020204" pitchFamily="34" charset="0"/>
              <a:cs typeface="Arial" panose="020B0604020202020204" pitchFamily="34" charset="0"/>
            </a:endParaRP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4126599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3" y="365125"/>
            <a:ext cx="5433689" cy="1325563"/>
          </a:xfrm>
        </p:spPr>
        <p:txBody>
          <a:bodyPr>
            <a:normAutofit/>
          </a:bodyPr>
          <a:lstStyle/>
          <a:p>
            <a:pPr algn="ctr"/>
            <a:r>
              <a:rPr lang="fr-FR" sz="3200" b="1" dirty="0">
                <a:latin typeface="Arial" panose="020B0604020202020204" pitchFamily="34" charset="0"/>
                <a:cs typeface="Arial" panose="020B0604020202020204" pitchFamily="34" charset="0"/>
              </a:rPr>
              <a:t> INTRODUCTION</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lnSpcReduction="10000"/>
          </a:bodyPr>
          <a:lstStyle/>
          <a:p>
            <a:pPr marL="0" indent="0" algn="just">
              <a:buNone/>
            </a:pPr>
            <a:r>
              <a:rPr lang="fr-FR" b="1" u="sng" dirty="0">
                <a:latin typeface="Arial" panose="020B0604020202020204" pitchFamily="34" charset="0"/>
                <a:cs typeface="Arial" panose="020B0604020202020204" pitchFamily="34" charset="0"/>
              </a:rPr>
              <a:t>Les </a:t>
            </a:r>
            <a:r>
              <a:rPr lang="fr-FR" sz="2800" b="1" u="sng" dirty="0">
                <a:latin typeface="Arial" panose="020B0604020202020204" pitchFamily="34" charset="0"/>
                <a:cs typeface="Arial" panose="020B0604020202020204" pitchFamily="34" charset="0"/>
              </a:rPr>
              <a:t>organisations de la société civile </a:t>
            </a:r>
            <a:r>
              <a:rPr lang="fr-FR" sz="2800" dirty="0">
                <a:latin typeface="Arial" panose="020B0604020202020204" pitchFamily="34" charset="0"/>
                <a:cs typeface="Arial" panose="020B0604020202020204" pitchFamily="34" charset="0"/>
              </a:rPr>
              <a:t>(</a:t>
            </a:r>
            <a:r>
              <a:rPr lang="fr-FR" sz="2800" dirty="0" err="1">
                <a:latin typeface="Arial" panose="020B0604020202020204" pitchFamily="34" charset="0"/>
                <a:cs typeface="Arial" panose="020B0604020202020204" pitchFamily="34" charset="0"/>
              </a:rPr>
              <a:t>osc</a:t>
            </a:r>
            <a:r>
              <a:rPr lang="fr-FR" dirty="0">
                <a:latin typeface="Arial" panose="020B0604020202020204" pitchFamily="34" charset="0"/>
                <a:cs typeface="Arial" panose="020B0604020202020204" pitchFamily="34" charset="0"/>
              </a:rPr>
              <a:t>) peuvent être considérées comme </a:t>
            </a:r>
            <a:r>
              <a:rPr lang="fr-FR" sz="2800" dirty="0">
                <a:latin typeface="Arial" panose="020B0604020202020204" pitchFamily="34" charset="0"/>
                <a:cs typeface="Arial" panose="020B0604020202020204" pitchFamily="34" charset="0"/>
              </a:rPr>
              <a:t>l’ensemble des associations autour desquelles la société s’organise volontairement et qui représentent un large éventail d’intérêts et de liens, de l’origine ethnique et religieuse, à la protection de l’environnement ou des droits de l’homme, en passant par des intérêts communs sur le plan de la profession, du développement et des loisirs."</a:t>
            </a:r>
          </a:p>
          <a:p>
            <a:r>
              <a:rPr lang="fr-FR" spc="-5" dirty="0">
                <a:solidFill>
                  <a:srgbClr val="000000"/>
                </a:solidFill>
                <a:effectLst/>
                <a:latin typeface="Arial" panose="020B0604020202020204" pitchFamily="34" charset="0"/>
                <a:ea typeface="Cambria" panose="02040503050406030204" pitchFamily="18" charset="0"/>
                <a:cs typeface="Arial" panose="020B0604020202020204" pitchFamily="34" charset="0"/>
              </a:rPr>
              <a:t>Elles contribuent à la réduction de la pauvreté en fournissant des services essentiels, mais aussi un réconfort et un espoir aux plus démunis. </a:t>
            </a:r>
          </a:p>
          <a:p>
            <a:r>
              <a:rPr lang="fr-FR" dirty="0">
                <a:latin typeface="Arial" panose="020B0604020202020204" pitchFamily="34" charset="0"/>
                <a:cs typeface="Arial" panose="020B0604020202020204" pitchFamily="34" charset="0"/>
              </a:rPr>
              <a:t>Toutefois elles peuvent être utilisées à des fin de corruption et blanchiment de capitaux et de financement du terrorisme</a:t>
            </a: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504036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973818"/>
          </a:xfrm>
        </p:spPr>
        <p:txBody>
          <a:bodyPr>
            <a:normAutofit fontScale="90000"/>
          </a:bodyPr>
          <a:lstStyle/>
          <a:p>
            <a:pPr algn="ctr"/>
            <a:r>
              <a:rPr lang="fr-FR" sz="2800" b="1" dirty="0">
                <a:latin typeface="Arial" panose="020B0604020202020204" pitchFamily="34" charset="0"/>
                <a:cs typeface="Arial" panose="020B0604020202020204" pitchFamily="34" charset="0"/>
              </a:rPr>
              <a:t/>
            </a:r>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
            </a:r>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IV- OBLIGATIONS DES OSC DANS LA LCC ET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sz="2800" dirty="0">
                <a:latin typeface="Arial" panose="020B0604020202020204" pitchFamily="34" charset="0"/>
                <a:cs typeface="Arial" panose="020B0604020202020204" pitchFamily="34" charset="0"/>
              </a:rPr>
              <a:t> Pour ce qui concerne le secteur des OBNL, </a:t>
            </a:r>
            <a:r>
              <a:rPr lang="fr-SN" sz="2800" b="1" dirty="0">
                <a:latin typeface="Arial" panose="020B0604020202020204" pitchFamily="34" charset="0"/>
                <a:cs typeface="Arial" panose="020B0604020202020204" pitchFamily="34" charset="0"/>
              </a:rPr>
              <a:t>la recommandation numéro 8 </a:t>
            </a:r>
            <a:r>
              <a:rPr lang="fr-SN" sz="2800" dirty="0">
                <a:latin typeface="Arial" panose="020B0604020202020204" pitchFamily="34" charset="0"/>
                <a:cs typeface="Arial" panose="020B0604020202020204" pitchFamily="34" charset="0"/>
              </a:rPr>
              <a:t>du GAFI et sa note interprétative relative invitent les pays à identifier les organisations qui entrent dans la définition fonctionnelle des OBNL proposée par le GAFI, à évaluer les risques de financement du terrorisme associés et à mettre en place des mesures ciblées, proportionnées et adaptées au risque identifié. Ces mesures ne doivent pas conduire à décourager les activités légitimes du secteur. au contraire, l’objectif est de garantir que ces entités ne soient pas utilisées à mauvais escient par les organisations terroristes. </a:t>
            </a: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40693011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2800" b="1" dirty="0">
                <a:latin typeface="Arial" panose="020B0604020202020204" pitchFamily="34" charset="0"/>
                <a:cs typeface="Arial" panose="020B0604020202020204" pitchFamily="34" charset="0"/>
              </a:rPr>
              <a:t>IV- OBLIGATIONS DES OSC DANS LA LCC ET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algn="just">
              <a:buFontTx/>
              <a:buChar char="-"/>
            </a:pPr>
            <a:r>
              <a:rPr lang="fr-FR" dirty="0">
                <a:latin typeface="Arial" panose="020B0604020202020204" pitchFamily="34" charset="0"/>
                <a:cs typeface="Arial" panose="020B0604020202020204" pitchFamily="34" charset="0"/>
              </a:rPr>
              <a:t>La première obligation des OSC est de se faire enregistrer et reconnaître;</a:t>
            </a:r>
          </a:p>
          <a:p>
            <a:pPr algn="just">
              <a:buFontTx/>
              <a:buChar char="-"/>
            </a:pPr>
            <a:r>
              <a:rPr lang="fr-FR" dirty="0">
                <a:latin typeface="Arial" panose="020B0604020202020204" pitchFamily="34" charset="0"/>
                <a:cs typeface="Arial" panose="020B0604020202020204" pitchFamily="34" charset="0"/>
              </a:rPr>
              <a:t>Les</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OSC ont l’obligation de faire des déclarations d’opérations suspectes;</a:t>
            </a:r>
          </a:p>
          <a:p>
            <a:pPr algn="just">
              <a:buFontTx/>
              <a:buChar char="-"/>
            </a:pPr>
            <a:r>
              <a:rPr lang="fr-FR" dirty="0">
                <a:latin typeface="Arial" panose="020B0604020202020204" pitchFamily="34" charset="0"/>
                <a:cs typeface="Arial" panose="020B0604020202020204" pitchFamily="34" charset="0"/>
              </a:rPr>
              <a:t>Elles ont également l’obligation de dénoncer les faits de BC/FT;</a:t>
            </a:r>
          </a:p>
          <a:p>
            <a:pPr algn="just">
              <a:buFontTx/>
              <a:buChar char="-"/>
            </a:pPr>
            <a:r>
              <a:rPr lang="fr-FR" dirty="0">
                <a:latin typeface="Arial" panose="020B0604020202020204" pitchFamily="34" charset="0"/>
                <a:cs typeface="Arial" panose="020B0604020202020204" pitchFamily="34" charset="0"/>
              </a:rPr>
              <a:t>Elles s’obligent à collaborer avec les autorités compétentes en fournissant des informations et des documents dans le cadre des enquêtes pour BC/FT</a:t>
            </a:r>
          </a:p>
          <a:p>
            <a:pPr marL="0" indent="0" algn="just">
              <a:buNone/>
            </a:pP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9629420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a:bodyPr>
          <a:lstStyle/>
          <a:p>
            <a:pPr algn="ctr"/>
            <a:r>
              <a:rPr lang="fr-FR" sz="2800" b="1" dirty="0">
                <a:latin typeface="Arial" panose="020B0604020202020204" pitchFamily="34" charset="0"/>
                <a:cs typeface="Arial" panose="020B0604020202020204" pitchFamily="34" charset="0"/>
              </a:rPr>
              <a:t>IV- OBLIGATIONS DES OSC DANS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451601" cy="5192485"/>
          </a:xfrm>
        </p:spPr>
        <p:txBody>
          <a:bodyPr>
            <a:noAutofit/>
          </a:bodyPr>
          <a:lstStyle/>
          <a:p>
            <a:pPr algn="just">
              <a:lnSpc>
                <a:spcPct val="100000"/>
              </a:lnSpc>
            </a:pPr>
            <a:r>
              <a:rPr lang="fr-SN" b="1" dirty="0">
                <a:effectLst/>
                <a:highlight>
                  <a:srgbClr val="FFFFFF"/>
                </a:highlight>
                <a:latin typeface="Arial" panose="020B0604020202020204" pitchFamily="34" charset="0"/>
                <a:cs typeface="Arial" panose="020B0604020202020204" pitchFamily="34" charset="0"/>
              </a:rPr>
              <a:t>Obligations </a:t>
            </a:r>
            <a:r>
              <a:rPr lang="fr-SN" b="1" dirty="0" smtClean="0">
                <a:effectLst/>
                <a:highlight>
                  <a:srgbClr val="FFFFFF"/>
                </a:highlight>
                <a:latin typeface="Arial" panose="020B0604020202020204" pitchFamily="34" charset="0"/>
                <a:cs typeface="Arial" panose="020B0604020202020204" pitchFamily="34" charset="0"/>
              </a:rPr>
              <a:t>générales </a:t>
            </a:r>
            <a:r>
              <a:rPr lang="fr-SN" b="1" dirty="0">
                <a:effectLst/>
                <a:highlight>
                  <a:srgbClr val="FFFFFF"/>
                </a:highlight>
                <a:latin typeface="Arial" panose="020B0604020202020204" pitchFamily="34" charset="0"/>
                <a:cs typeface="Arial" panose="020B0604020202020204" pitchFamily="34" charset="0"/>
              </a:rPr>
              <a:t>de vigilance </a:t>
            </a:r>
            <a:endParaRPr lang="fr-SN" dirty="0">
              <a:effectLst/>
              <a:highlight>
                <a:srgbClr val="FFFFFF"/>
              </a:highlight>
              <a:latin typeface="Arial" panose="020B0604020202020204" pitchFamily="34" charset="0"/>
              <a:cs typeface="Arial" panose="020B0604020202020204" pitchFamily="34" charset="0"/>
            </a:endParaRPr>
          </a:p>
          <a:p>
            <a:pPr marL="0" indent="0" algn="just">
              <a:lnSpc>
                <a:spcPct val="100000"/>
              </a:lnSpc>
              <a:buNone/>
            </a:pPr>
            <a:r>
              <a:rPr lang="fr-SN" dirty="0">
                <a:effectLst/>
                <a:highlight>
                  <a:srgbClr val="FFFFFF"/>
                </a:highlight>
                <a:latin typeface="Arial" panose="020B0604020202020204" pitchFamily="34" charset="0"/>
                <a:cs typeface="Arial" panose="020B0604020202020204" pitchFamily="34" charset="0"/>
              </a:rPr>
              <a:t>Aux termes de </a:t>
            </a:r>
            <a:r>
              <a:rPr lang="fr-SN" i="1" dirty="0">
                <a:latin typeface="Arial" panose="020B0604020202020204" pitchFamily="34" charset="0"/>
                <a:cs typeface="Arial" panose="020B0604020202020204" pitchFamily="34" charset="0"/>
              </a:rPr>
              <a:t>l’article 56 de la </a:t>
            </a:r>
            <a:r>
              <a:rPr lang="fr-SN" dirty="0">
                <a:effectLst/>
                <a:latin typeface="Arial" panose="020B0604020202020204" pitchFamily="34" charset="0"/>
                <a:ea typeface="Times New Roman" panose="02020603050405020304" pitchFamily="18" charset="0"/>
                <a:cs typeface="Arial" panose="020B0604020202020204" pitchFamily="34" charset="0"/>
              </a:rPr>
              <a:t>Directive n° 01/2023/CM/UEMOA du 31 mars </a:t>
            </a:r>
            <a:r>
              <a:rPr lang="fr-SN" dirty="0" smtClean="0">
                <a:effectLst/>
                <a:latin typeface="Arial" panose="020B0604020202020204" pitchFamily="34" charset="0"/>
                <a:ea typeface="Times New Roman" panose="02020603050405020304" pitchFamily="18" charset="0"/>
                <a:cs typeface="Arial" panose="020B0604020202020204" pitchFamily="34" charset="0"/>
              </a:rPr>
              <a:t>2023, l</a:t>
            </a:r>
            <a:r>
              <a:rPr lang="fr-SN" dirty="0" smtClean="0">
                <a:effectLst/>
                <a:highlight>
                  <a:srgbClr val="FFFFFF"/>
                </a:highlight>
                <a:latin typeface="Arial" panose="020B0604020202020204" pitchFamily="34" charset="0"/>
                <a:cs typeface="Arial" panose="020B0604020202020204" pitchFamily="34" charset="0"/>
              </a:rPr>
              <a:t>es </a:t>
            </a:r>
            <a:r>
              <a:rPr lang="fr-SN" dirty="0">
                <a:effectLst/>
                <a:highlight>
                  <a:srgbClr val="FFFFFF"/>
                </a:highlight>
                <a:latin typeface="Arial" panose="020B0604020202020204" pitchFamily="34" charset="0"/>
                <a:cs typeface="Arial" panose="020B0604020202020204" pitchFamily="34" charset="0"/>
              </a:rPr>
              <a:t>Etats membres s’assurent que les organismes à but non lucratif </a:t>
            </a:r>
            <a:r>
              <a:rPr lang="fr-SN" dirty="0" smtClean="0">
                <a:effectLst/>
                <a:highlight>
                  <a:srgbClr val="FFFFFF"/>
                </a:highlight>
                <a:latin typeface="Arial" panose="020B0604020202020204" pitchFamily="34" charset="0"/>
                <a:cs typeface="Arial" panose="020B0604020202020204" pitchFamily="34" charset="0"/>
              </a:rPr>
              <a:t>identifies </a:t>
            </a:r>
            <a:r>
              <a:rPr lang="fr-SN" dirty="0">
                <a:effectLst/>
                <a:highlight>
                  <a:srgbClr val="FFFFFF"/>
                </a:highlight>
                <a:latin typeface="Arial" panose="020B0604020202020204" pitchFamily="34" charset="0"/>
                <a:cs typeface="Arial" panose="020B0604020202020204" pitchFamily="34" charset="0"/>
              </a:rPr>
              <a:t>en application des dispositions de l’article 117, qui souhaitent collecter des fonds, recevoir ou ordonner des transferts de fonds : </a:t>
            </a:r>
          </a:p>
          <a:p>
            <a:pPr marL="0" indent="0" algn="just">
              <a:lnSpc>
                <a:spcPct val="100000"/>
              </a:lnSpc>
              <a:buNone/>
            </a:pPr>
            <a:r>
              <a:rPr lang="fr-SN" dirty="0">
                <a:effectLst/>
                <a:highlight>
                  <a:srgbClr val="FFFFFF"/>
                </a:highlight>
                <a:latin typeface="Arial" panose="020B0604020202020204" pitchFamily="34" charset="0"/>
                <a:cs typeface="Arial" panose="020B0604020202020204" pitchFamily="34" charset="0"/>
              </a:rPr>
              <a:t>a)  produisent à tout moment des informations sur : </a:t>
            </a:r>
          </a:p>
          <a:p>
            <a:pPr marL="457200" lvl="1" indent="0" algn="just">
              <a:lnSpc>
                <a:spcPct val="100000"/>
              </a:lnSpc>
              <a:buNone/>
            </a:pPr>
            <a:r>
              <a:rPr lang="fr-SN" sz="2800" dirty="0">
                <a:highlight>
                  <a:srgbClr val="FFFFFF"/>
                </a:highlight>
                <a:latin typeface="Arial" panose="020B0604020202020204" pitchFamily="34" charset="0"/>
                <a:cs typeface="Arial" panose="020B0604020202020204" pitchFamily="34" charset="0"/>
              </a:rPr>
              <a:t>(</a:t>
            </a:r>
            <a:r>
              <a:rPr lang="fr-SN" sz="2800" dirty="0" smtClean="0">
                <a:effectLst/>
                <a:highlight>
                  <a:srgbClr val="FFFFFF"/>
                </a:highlight>
                <a:latin typeface="Arial" panose="020B0604020202020204" pitchFamily="34" charset="0"/>
                <a:cs typeface="Arial" panose="020B0604020202020204" pitchFamily="34" charset="0"/>
              </a:rPr>
              <a:t>i) -l'objet </a:t>
            </a:r>
            <a:r>
              <a:rPr lang="fr-SN" sz="2800" dirty="0">
                <a:effectLst/>
                <a:highlight>
                  <a:srgbClr val="FFFFFF"/>
                </a:highlight>
                <a:latin typeface="Arial" panose="020B0604020202020204" pitchFamily="34" charset="0"/>
                <a:cs typeface="Arial" panose="020B0604020202020204" pitchFamily="34" charset="0"/>
              </a:rPr>
              <a:t>et la </a:t>
            </a:r>
            <a:r>
              <a:rPr lang="fr-SN" sz="2800" dirty="0" smtClean="0">
                <a:effectLst/>
                <a:highlight>
                  <a:srgbClr val="FFFFFF"/>
                </a:highlight>
                <a:latin typeface="Arial" panose="020B0604020202020204" pitchFamily="34" charset="0"/>
                <a:cs typeface="Arial" panose="020B0604020202020204" pitchFamily="34" charset="0"/>
              </a:rPr>
              <a:t>finalité́ </a:t>
            </a:r>
            <a:r>
              <a:rPr lang="fr-SN" sz="2800" dirty="0">
                <a:effectLst/>
                <a:highlight>
                  <a:srgbClr val="FFFFFF"/>
                </a:highlight>
                <a:latin typeface="Arial" panose="020B0604020202020204" pitchFamily="34" charset="0"/>
                <a:cs typeface="Arial" panose="020B0604020202020204" pitchFamily="34" charset="0"/>
              </a:rPr>
              <a:t>de leurs </a:t>
            </a:r>
            <a:r>
              <a:rPr lang="fr-SN" sz="2800" dirty="0" smtClean="0">
                <a:effectLst/>
                <a:highlight>
                  <a:srgbClr val="FFFFFF"/>
                </a:highlight>
                <a:latin typeface="Arial" panose="020B0604020202020204" pitchFamily="34" charset="0"/>
                <a:cs typeface="Arial" panose="020B0604020202020204" pitchFamily="34" charset="0"/>
              </a:rPr>
              <a:t>activités </a:t>
            </a:r>
            <a:r>
              <a:rPr lang="fr-SN" sz="2800" dirty="0">
                <a:effectLst/>
                <a:highlight>
                  <a:srgbClr val="FFFFFF"/>
                </a:highlight>
                <a:latin typeface="Arial" panose="020B0604020202020204" pitchFamily="34" charset="0"/>
                <a:cs typeface="Arial" panose="020B0604020202020204" pitchFamily="34" charset="0"/>
              </a:rPr>
              <a:t>; </a:t>
            </a:r>
          </a:p>
          <a:p>
            <a:pPr marL="457200" lvl="1" indent="0" algn="just">
              <a:lnSpc>
                <a:spcPct val="100000"/>
              </a:lnSpc>
              <a:buNone/>
            </a:pPr>
            <a:r>
              <a:rPr lang="fr-SN" sz="2800" dirty="0" smtClean="0">
                <a:effectLst/>
                <a:highlight>
                  <a:srgbClr val="FFFFFF"/>
                </a:highlight>
                <a:latin typeface="Arial" panose="020B0604020202020204" pitchFamily="34" charset="0"/>
                <a:cs typeface="Arial" panose="020B0604020202020204" pitchFamily="34" charset="0"/>
              </a:rPr>
              <a:t>(ii) -l'</a:t>
            </a:r>
            <a:r>
              <a:rPr lang="fr-SN" sz="2800" dirty="0" err="1" smtClean="0">
                <a:effectLst/>
                <a:highlight>
                  <a:srgbClr val="FFFFFF"/>
                </a:highlight>
                <a:latin typeface="Arial" panose="020B0604020202020204" pitchFamily="34" charset="0"/>
                <a:cs typeface="Arial" panose="020B0604020202020204" pitchFamily="34" charset="0"/>
              </a:rPr>
              <a:t>identite</a:t>
            </a:r>
            <a:r>
              <a:rPr lang="fr-SN" sz="2800" dirty="0" smtClean="0">
                <a:effectLst/>
                <a:highlight>
                  <a:srgbClr val="FFFFFF"/>
                </a:highlight>
                <a:latin typeface="Arial" panose="020B0604020202020204" pitchFamily="34" charset="0"/>
                <a:cs typeface="Arial" panose="020B0604020202020204" pitchFamily="34" charset="0"/>
              </a:rPr>
              <a:t>́ </a:t>
            </a:r>
            <a:r>
              <a:rPr lang="fr-SN" sz="2800" dirty="0">
                <a:effectLst/>
                <a:highlight>
                  <a:srgbClr val="FFFFFF"/>
                </a:highlight>
                <a:latin typeface="Arial" panose="020B0604020202020204" pitchFamily="34" charset="0"/>
                <a:cs typeface="Arial" panose="020B0604020202020204" pitchFamily="34" charset="0"/>
              </a:rPr>
              <a:t>de la personne ou des personnes qui </a:t>
            </a:r>
            <a:r>
              <a:rPr lang="fr-SN" sz="2800" dirty="0" smtClean="0">
                <a:effectLst/>
                <a:highlight>
                  <a:srgbClr val="FFFFFF"/>
                </a:highlight>
                <a:latin typeface="Arial" panose="020B0604020202020204" pitchFamily="34" charset="0"/>
                <a:cs typeface="Arial" panose="020B0604020202020204" pitchFamily="34" charset="0"/>
              </a:rPr>
              <a:t>possèdent, contrôlent </a:t>
            </a:r>
            <a:r>
              <a:rPr lang="fr-SN" sz="2800" dirty="0">
                <a:effectLst/>
                <a:highlight>
                  <a:srgbClr val="FFFFFF"/>
                </a:highlight>
                <a:latin typeface="Arial" panose="020B0604020202020204" pitchFamily="34" charset="0"/>
                <a:cs typeface="Arial" panose="020B0604020202020204" pitchFamily="34" charset="0"/>
              </a:rPr>
              <a:t>ou </a:t>
            </a:r>
            <a:r>
              <a:rPr lang="fr-SN" sz="2800" dirty="0" smtClean="0">
                <a:effectLst/>
                <a:highlight>
                  <a:srgbClr val="FFFFFF"/>
                </a:highlight>
                <a:latin typeface="Arial" panose="020B0604020202020204" pitchFamily="34" charset="0"/>
                <a:cs typeface="Arial" panose="020B0604020202020204" pitchFamily="34" charset="0"/>
              </a:rPr>
              <a:t>gèrent </a:t>
            </a:r>
            <a:r>
              <a:rPr lang="fr-SN" sz="2800" dirty="0">
                <a:effectLst/>
                <a:highlight>
                  <a:srgbClr val="FFFFFF"/>
                </a:highlight>
                <a:latin typeface="Arial" panose="020B0604020202020204" pitchFamily="34" charset="0"/>
                <a:cs typeface="Arial" panose="020B0604020202020204" pitchFamily="34" charset="0"/>
              </a:rPr>
              <a:t>leurs </a:t>
            </a:r>
            <a:r>
              <a:rPr lang="fr-SN" sz="2800" dirty="0" smtClean="0">
                <a:effectLst/>
                <a:highlight>
                  <a:srgbClr val="FFFFFF"/>
                </a:highlight>
                <a:latin typeface="Arial" panose="020B0604020202020204" pitchFamily="34" charset="0"/>
                <a:cs typeface="Arial" panose="020B0604020202020204" pitchFamily="34" charset="0"/>
              </a:rPr>
              <a:t>activités, </a:t>
            </a:r>
            <a:r>
              <a:rPr lang="fr-SN" sz="2800" dirty="0">
                <a:effectLst/>
                <a:highlight>
                  <a:srgbClr val="FFFFFF"/>
                </a:highlight>
                <a:latin typeface="Arial" panose="020B0604020202020204" pitchFamily="34" charset="0"/>
                <a:cs typeface="Arial" panose="020B0604020202020204" pitchFamily="34" charset="0"/>
              </a:rPr>
              <a:t>y compris les dirigeants et les membres du conseil d'administration; </a:t>
            </a: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971699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a:bodyPr>
          <a:lstStyle/>
          <a:p>
            <a:pPr algn="ctr"/>
            <a:r>
              <a:rPr lang="fr-FR" sz="2800" b="1" dirty="0">
                <a:latin typeface="Arial" panose="020B0604020202020204" pitchFamily="34" charset="0"/>
                <a:cs typeface="Arial" panose="020B0604020202020204" pitchFamily="34" charset="0"/>
              </a:rPr>
              <a:t>IV- OBLIGATIONS DES OSC DANS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451601" cy="5192485"/>
          </a:xfrm>
        </p:spPr>
        <p:txBody>
          <a:bodyPr>
            <a:noAutofit/>
          </a:bodyPr>
          <a:lstStyle/>
          <a:p>
            <a:pPr marL="0" indent="0">
              <a:buNone/>
            </a:pPr>
            <a:r>
              <a:rPr lang="fr-SN" dirty="0">
                <a:effectLst/>
                <a:highlight>
                  <a:srgbClr val="FFFFFF"/>
                </a:highlight>
                <a:latin typeface="Arial" panose="020B0604020202020204" pitchFamily="34" charset="0"/>
                <a:cs typeface="Arial" panose="020B0604020202020204" pitchFamily="34" charset="0"/>
              </a:rPr>
              <a:t>b)  publient annuellement, au journal officiel ou dans un journal d'annonces </a:t>
            </a:r>
            <a:r>
              <a:rPr lang="fr-SN" dirty="0" smtClean="0">
                <a:effectLst/>
                <a:highlight>
                  <a:srgbClr val="FFFFFF"/>
                </a:highlight>
                <a:latin typeface="Arial" panose="020B0604020202020204" pitchFamily="34" charset="0"/>
                <a:cs typeface="Arial" panose="020B0604020202020204" pitchFamily="34" charset="0"/>
              </a:rPr>
              <a:t>légales, </a:t>
            </a:r>
            <a:r>
              <a:rPr lang="fr-SN" dirty="0">
                <a:effectLst/>
                <a:highlight>
                  <a:srgbClr val="FFFFFF"/>
                </a:highlight>
                <a:latin typeface="Arial" panose="020B0604020202020204" pitchFamily="34" charset="0"/>
                <a:cs typeface="Arial" panose="020B0604020202020204" pitchFamily="34" charset="0"/>
              </a:rPr>
              <a:t>leurs </a:t>
            </a:r>
            <a:r>
              <a:rPr lang="fr-SN" dirty="0" smtClean="0">
                <a:effectLst/>
                <a:highlight>
                  <a:srgbClr val="FFFFFF"/>
                </a:highlight>
                <a:latin typeface="Arial" panose="020B0604020202020204" pitchFamily="34" charset="0"/>
                <a:cs typeface="Arial" panose="020B0604020202020204" pitchFamily="34" charset="0"/>
              </a:rPr>
              <a:t>états </a:t>
            </a:r>
            <a:r>
              <a:rPr lang="fr-SN" dirty="0">
                <a:effectLst/>
                <a:highlight>
                  <a:srgbClr val="FFFFFF"/>
                </a:highlight>
                <a:latin typeface="Arial" panose="020B0604020202020204" pitchFamily="34" charset="0"/>
                <a:cs typeface="Arial" panose="020B0604020202020204" pitchFamily="34" charset="0"/>
              </a:rPr>
              <a:t>financiers avec une ventilation de leurs recettes et de leurs </a:t>
            </a:r>
            <a:r>
              <a:rPr lang="fr-SN" dirty="0" smtClean="0">
                <a:effectLst/>
                <a:highlight>
                  <a:srgbClr val="FFFFFF"/>
                </a:highlight>
                <a:latin typeface="Arial" panose="020B0604020202020204" pitchFamily="34" charset="0"/>
                <a:cs typeface="Arial" panose="020B0604020202020204" pitchFamily="34" charset="0"/>
              </a:rPr>
              <a:t>dépenses </a:t>
            </a:r>
            <a:r>
              <a:rPr lang="fr-SN" dirty="0">
                <a:effectLst/>
                <a:highlight>
                  <a:srgbClr val="FFFFFF"/>
                </a:highlight>
                <a:latin typeface="Arial" panose="020B0604020202020204" pitchFamily="34" charset="0"/>
                <a:cs typeface="Arial" panose="020B0604020202020204" pitchFamily="34" charset="0"/>
              </a:rPr>
              <a:t>; </a:t>
            </a:r>
          </a:p>
          <a:p>
            <a:pPr marL="0" indent="0">
              <a:buNone/>
            </a:pPr>
            <a:r>
              <a:rPr lang="fr-SN" dirty="0">
                <a:effectLst/>
                <a:highlight>
                  <a:srgbClr val="FFFFFF"/>
                </a:highlight>
                <a:latin typeface="Arial" panose="020B0604020202020204" pitchFamily="34" charset="0"/>
                <a:cs typeface="Arial" panose="020B0604020202020204" pitchFamily="34" charset="0"/>
              </a:rPr>
              <a:t>c)  tiennent une </a:t>
            </a:r>
            <a:r>
              <a:rPr lang="fr-SN" dirty="0" smtClean="0">
                <a:effectLst/>
                <a:highlight>
                  <a:srgbClr val="FFFFFF"/>
                </a:highlight>
                <a:latin typeface="Arial" panose="020B0604020202020204" pitchFamily="34" charset="0"/>
                <a:cs typeface="Arial" panose="020B0604020202020204" pitchFamily="34" charset="0"/>
              </a:rPr>
              <a:t>comptabilité́ </a:t>
            </a:r>
            <a:r>
              <a:rPr lang="fr-SN" dirty="0">
                <a:effectLst/>
                <a:highlight>
                  <a:srgbClr val="FFFFFF"/>
                </a:highlight>
                <a:latin typeface="Arial" panose="020B0604020202020204" pitchFamily="34" charset="0"/>
                <a:cs typeface="Arial" panose="020B0604020202020204" pitchFamily="34" charset="0"/>
              </a:rPr>
              <a:t>conforme aux normes en vigueur ;</a:t>
            </a:r>
          </a:p>
          <a:p>
            <a:pPr marL="0" indent="0">
              <a:buNone/>
            </a:pPr>
            <a:r>
              <a:rPr lang="fr-SN" dirty="0">
                <a:effectLst/>
                <a:highlight>
                  <a:srgbClr val="FFFFFF"/>
                </a:highlight>
                <a:latin typeface="ArialMT"/>
              </a:rPr>
              <a:t>d)  disposent de </a:t>
            </a:r>
            <a:r>
              <a:rPr lang="fr-SN" dirty="0" smtClean="0">
                <a:effectLst/>
                <a:highlight>
                  <a:srgbClr val="FFFFFF"/>
                </a:highlight>
                <a:latin typeface="ArialMT"/>
              </a:rPr>
              <a:t>procédures </a:t>
            </a:r>
            <a:r>
              <a:rPr lang="fr-SN" dirty="0">
                <a:effectLst/>
                <a:highlight>
                  <a:srgbClr val="FFFFFF"/>
                </a:highlight>
                <a:latin typeface="ArialMT"/>
              </a:rPr>
              <a:t>formelles pour </a:t>
            </a:r>
            <a:r>
              <a:rPr lang="fr-SN" dirty="0" smtClean="0">
                <a:effectLst/>
                <a:highlight>
                  <a:srgbClr val="FFFFFF"/>
                </a:highlight>
                <a:latin typeface="ArialMT"/>
              </a:rPr>
              <a:t>vérifier </a:t>
            </a:r>
            <a:r>
              <a:rPr lang="fr-SN" dirty="0">
                <a:effectLst/>
                <a:highlight>
                  <a:srgbClr val="FFFFFF"/>
                </a:highlight>
                <a:latin typeface="ArialMT"/>
              </a:rPr>
              <a:t>l'</a:t>
            </a:r>
            <a:r>
              <a:rPr lang="fr-SN" dirty="0" err="1">
                <a:effectLst/>
                <a:highlight>
                  <a:srgbClr val="FFFFFF"/>
                </a:highlight>
                <a:latin typeface="ArialMT"/>
              </a:rPr>
              <a:t>identite</a:t>
            </a:r>
            <a:r>
              <a:rPr lang="fr-SN" dirty="0">
                <a:effectLst/>
                <a:highlight>
                  <a:srgbClr val="FFFFFF"/>
                </a:highlight>
                <a:latin typeface="ArialMT"/>
              </a:rPr>
              <a:t>́, les </a:t>
            </a:r>
            <a:r>
              <a:rPr lang="fr-SN" dirty="0" smtClean="0">
                <a:effectLst/>
                <a:highlight>
                  <a:srgbClr val="FFFFFF"/>
                </a:highlight>
                <a:latin typeface="ArialMT"/>
              </a:rPr>
              <a:t>références </a:t>
            </a:r>
            <a:r>
              <a:rPr lang="fr-SN" dirty="0">
                <a:effectLst/>
                <a:highlight>
                  <a:srgbClr val="FFFFFF"/>
                </a:highlight>
                <a:latin typeface="ArialMT"/>
              </a:rPr>
              <a:t>et la </a:t>
            </a:r>
            <a:r>
              <a:rPr lang="fr-SN" dirty="0" smtClean="0">
                <a:effectLst/>
                <a:highlight>
                  <a:srgbClr val="FFFFFF"/>
                </a:highlight>
                <a:latin typeface="ArialMT"/>
              </a:rPr>
              <a:t>réputation </a:t>
            </a:r>
            <a:r>
              <a:rPr lang="fr-SN" dirty="0">
                <a:effectLst/>
                <a:highlight>
                  <a:srgbClr val="FFFFFF"/>
                </a:highlight>
                <a:latin typeface="ArialMT"/>
              </a:rPr>
              <a:t>de leurs </a:t>
            </a:r>
            <a:r>
              <a:rPr lang="fr-SN" dirty="0" smtClean="0">
                <a:effectLst/>
                <a:highlight>
                  <a:srgbClr val="FFFFFF"/>
                </a:highlight>
                <a:latin typeface="ArialMT"/>
              </a:rPr>
              <a:t>bénéficiaires </a:t>
            </a:r>
            <a:r>
              <a:rPr lang="fr-SN" dirty="0">
                <a:effectLst/>
                <a:highlight>
                  <a:srgbClr val="FFFFFF"/>
                </a:highlight>
                <a:latin typeface="ArialMT"/>
              </a:rPr>
              <a:t>et OBNL </a:t>
            </a:r>
            <a:r>
              <a:rPr lang="fr-SN" dirty="0" smtClean="0">
                <a:effectLst/>
                <a:highlight>
                  <a:srgbClr val="FFFFFF"/>
                </a:highlight>
                <a:latin typeface="ArialMT"/>
              </a:rPr>
              <a:t>associés </a:t>
            </a:r>
            <a:r>
              <a:rPr lang="fr-SN" dirty="0">
                <a:effectLst/>
                <a:highlight>
                  <a:srgbClr val="FFFFFF"/>
                </a:highlight>
                <a:latin typeface="ArialMT"/>
              </a:rPr>
              <a:t>; </a:t>
            </a:r>
            <a:endParaRPr lang="fr-SN" dirty="0">
              <a:effectLst/>
              <a:highlight>
                <a:srgbClr val="FFFFFF"/>
              </a:highlight>
            </a:endParaRPr>
          </a:p>
          <a:p>
            <a:pPr marL="0" indent="0">
              <a:buNone/>
            </a:pPr>
            <a:r>
              <a:rPr lang="fr-SN" dirty="0">
                <a:effectLst/>
                <a:highlight>
                  <a:srgbClr val="FFFFFF"/>
                </a:highlight>
                <a:latin typeface="ArialMT"/>
              </a:rPr>
              <a:t>e)  se dotent de </a:t>
            </a:r>
            <a:r>
              <a:rPr lang="fr-SN" dirty="0" smtClean="0">
                <a:effectLst/>
                <a:highlight>
                  <a:srgbClr val="FFFFFF"/>
                </a:highlight>
                <a:latin typeface="ArialMT"/>
              </a:rPr>
              <a:t>mécanismes </a:t>
            </a:r>
            <a:r>
              <a:rPr lang="fr-SN" dirty="0">
                <a:effectLst/>
                <a:highlight>
                  <a:srgbClr val="FFFFFF"/>
                </a:highlight>
                <a:latin typeface="ArialMT"/>
              </a:rPr>
              <a:t>de </a:t>
            </a:r>
            <a:r>
              <a:rPr lang="fr-SN" dirty="0" smtClean="0">
                <a:effectLst/>
                <a:highlight>
                  <a:srgbClr val="FFFFFF"/>
                </a:highlight>
                <a:latin typeface="ArialMT"/>
              </a:rPr>
              <a:t>contrôle </a:t>
            </a:r>
            <a:r>
              <a:rPr lang="fr-SN" dirty="0">
                <a:effectLst/>
                <a:highlight>
                  <a:srgbClr val="FFFFFF"/>
                </a:highlight>
                <a:latin typeface="ArialMT"/>
              </a:rPr>
              <a:t>propres visant à garantir que tous les fonds </a:t>
            </a:r>
            <a:r>
              <a:rPr lang="fr-SN" dirty="0" smtClean="0">
                <a:effectLst/>
                <a:highlight>
                  <a:srgbClr val="FFFFFF"/>
                </a:highlight>
                <a:latin typeface="ArialMT"/>
              </a:rPr>
              <a:t>reçus </a:t>
            </a:r>
            <a:r>
              <a:rPr lang="fr-SN" dirty="0">
                <a:effectLst/>
                <a:highlight>
                  <a:srgbClr val="FFFFFF"/>
                </a:highlight>
                <a:latin typeface="ArialMT"/>
              </a:rPr>
              <a:t>sont </a:t>
            </a:r>
            <a:r>
              <a:rPr lang="fr-SN" dirty="0" smtClean="0">
                <a:effectLst/>
                <a:highlight>
                  <a:srgbClr val="FFFFFF"/>
                </a:highlight>
                <a:latin typeface="ArialMT"/>
              </a:rPr>
              <a:t>dûment comptabilisés </a:t>
            </a:r>
            <a:r>
              <a:rPr lang="fr-SN" dirty="0">
                <a:effectLst/>
                <a:highlight>
                  <a:srgbClr val="FFFFFF"/>
                </a:highlight>
                <a:latin typeface="ArialMT"/>
              </a:rPr>
              <a:t>et </a:t>
            </a:r>
            <a:r>
              <a:rPr lang="fr-SN" dirty="0" smtClean="0">
                <a:effectLst/>
                <a:highlight>
                  <a:srgbClr val="FFFFFF"/>
                </a:highlight>
                <a:latin typeface="ArialMT"/>
              </a:rPr>
              <a:t>utilisés conformément </a:t>
            </a:r>
            <a:r>
              <a:rPr lang="fr-SN" dirty="0">
                <a:effectLst/>
                <a:highlight>
                  <a:srgbClr val="FFFFFF"/>
                </a:highlight>
                <a:latin typeface="ArialMT"/>
              </a:rPr>
              <a:t>à l'objet et à la </a:t>
            </a:r>
            <a:r>
              <a:rPr lang="fr-SN" dirty="0" smtClean="0">
                <a:effectLst/>
                <a:highlight>
                  <a:srgbClr val="FFFFFF"/>
                </a:highlight>
                <a:latin typeface="ArialMT"/>
              </a:rPr>
              <a:t>finalité́ </a:t>
            </a:r>
            <a:r>
              <a:rPr lang="fr-SN" dirty="0">
                <a:effectLst/>
                <a:highlight>
                  <a:srgbClr val="FFFFFF"/>
                </a:highlight>
                <a:latin typeface="ArialMT"/>
              </a:rPr>
              <a:t>de leurs </a:t>
            </a:r>
            <a:r>
              <a:rPr lang="fr-SN" dirty="0" smtClean="0">
                <a:effectLst/>
                <a:highlight>
                  <a:srgbClr val="FFFFFF"/>
                </a:highlight>
                <a:latin typeface="ArialMT"/>
              </a:rPr>
              <a:t>activités déclarées </a:t>
            </a:r>
            <a:r>
              <a:rPr lang="fr-SN" dirty="0">
                <a:effectLst/>
                <a:highlight>
                  <a:srgbClr val="FFFFFF"/>
                </a:highlight>
                <a:latin typeface="ArialMT"/>
              </a:rPr>
              <a:t>; </a:t>
            </a:r>
            <a:endParaRPr lang="fr-SN" dirty="0">
              <a:effectLst/>
              <a:highlight>
                <a:srgbClr val="FFFFFF"/>
              </a:highlight>
            </a:endParaRPr>
          </a:p>
          <a:p>
            <a:pPr marL="0" indent="0">
              <a:buNone/>
            </a:pPr>
            <a:r>
              <a:rPr lang="fr-SN" dirty="0">
                <a:effectLst/>
                <a:highlight>
                  <a:srgbClr val="FFFFFF"/>
                </a:highlight>
                <a:latin typeface="Arial" panose="020B0604020202020204" pitchFamily="34" charset="0"/>
                <a:cs typeface="Arial" panose="020B0604020202020204" pitchFamily="34" charset="0"/>
              </a:rPr>
              <a:t> </a:t>
            </a: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086702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2800" b="1" dirty="0">
                <a:latin typeface="Arial" panose="020B0604020202020204" pitchFamily="34" charset="0"/>
                <a:cs typeface="Arial" panose="020B0604020202020204" pitchFamily="34" charset="0"/>
              </a:rPr>
              <a:t>IV- OBLIGATIONS DES OSC DANS LA LCC ET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dirty="0" smtClean="0">
                <a:effectLst/>
                <a:highlight>
                  <a:srgbClr val="FFFFFF"/>
                </a:highlight>
                <a:latin typeface="ArialMT"/>
              </a:rPr>
              <a:t>f</a:t>
            </a:r>
            <a:r>
              <a:rPr lang="fr-SN" dirty="0">
                <a:effectLst/>
                <a:highlight>
                  <a:srgbClr val="FFFFFF"/>
                </a:highlight>
                <a:latin typeface="ArialMT"/>
              </a:rPr>
              <a:t>)  </a:t>
            </a:r>
            <a:r>
              <a:rPr lang="fr-SN" dirty="0" smtClean="0">
                <a:effectLst/>
                <a:highlight>
                  <a:srgbClr val="FFFFFF"/>
                </a:highlight>
                <a:latin typeface="ArialMT"/>
              </a:rPr>
              <a:t>déposent </a:t>
            </a:r>
            <a:r>
              <a:rPr lang="fr-SN" dirty="0">
                <a:effectLst/>
                <a:highlight>
                  <a:srgbClr val="FFFFFF"/>
                </a:highlight>
                <a:latin typeface="ArialMT"/>
              </a:rPr>
              <a:t>sur un compte bancaire ouvert dans les livres d'un </a:t>
            </a:r>
            <a:r>
              <a:rPr lang="fr-SN" dirty="0" smtClean="0">
                <a:effectLst/>
                <a:highlight>
                  <a:srgbClr val="FFFFFF"/>
                </a:highlight>
                <a:latin typeface="ArialMT"/>
              </a:rPr>
              <a:t>établissement </a:t>
            </a:r>
            <a:r>
              <a:rPr lang="fr-SN" dirty="0">
                <a:effectLst/>
                <a:highlight>
                  <a:srgbClr val="FFFFFF"/>
                </a:highlight>
                <a:latin typeface="ArialMT"/>
              </a:rPr>
              <a:t>de </a:t>
            </a:r>
            <a:r>
              <a:rPr lang="fr-SN" dirty="0" smtClean="0">
                <a:effectLst/>
                <a:highlight>
                  <a:srgbClr val="FFFFFF"/>
                </a:highlight>
                <a:latin typeface="ArialMT"/>
              </a:rPr>
              <a:t>crédit </a:t>
            </a:r>
            <a:r>
              <a:rPr lang="fr-SN" dirty="0">
                <a:effectLst/>
                <a:highlight>
                  <a:srgbClr val="FFFFFF"/>
                </a:highlight>
                <a:latin typeface="ArialMT"/>
              </a:rPr>
              <a:t>ou d'une institution de microfinance </a:t>
            </a:r>
            <a:r>
              <a:rPr lang="fr-SN" dirty="0" smtClean="0">
                <a:effectLst/>
                <a:highlight>
                  <a:srgbClr val="FFFFFF"/>
                </a:highlight>
                <a:latin typeface="ArialMT"/>
              </a:rPr>
              <a:t>agréé́</a:t>
            </a:r>
            <a:r>
              <a:rPr lang="fr-SN" dirty="0">
                <a:effectLst/>
                <a:highlight>
                  <a:srgbClr val="FFFFFF"/>
                </a:highlight>
                <a:latin typeface="ArialMT"/>
              </a:rPr>
              <a:t>, l'ensemble des sommes d'argent qui leur sont remises à titre de donation ou dans le cadre des </a:t>
            </a:r>
            <a:r>
              <a:rPr lang="fr-SN" dirty="0" smtClean="0">
                <a:effectLst/>
                <a:highlight>
                  <a:srgbClr val="FFFFFF"/>
                </a:highlight>
                <a:latin typeface="ArialMT"/>
              </a:rPr>
              <a:t>activités </a:t>
            </a:r>
            <a:r>
              <a:rPr lang="fr-SN" dirty="0">
                <a:effectLst/>
                <a:highlight>
                  <a:srgbClr val="FFFFFF"/>
                </a:highlight>
                <a:latin typeface="ArialMT"/>
              </a:rPr>
              <a:t>qu'ils sont </a:t>
            </a:r>
            <a:r>
              <a:rPr lang="fr-SN" dirty="0" smtClean="0">
                <a:effectLst/>
                <a:highlight>
                  <a:srgbClr val="FFFFFF"/>
                </a:highlight>
                <a:latin typeface="ArialMT"/>
              </a:rPr>
              <a:t>amenés </a:t>
            </a:r>
            <a:r>
              <a:rPr lang="fr-SN" dirty="0">
                <a:effectLst/>
                <a:highlight>
                  <a:srgbClr val="FFFFFF"/>
                </a:highlight>
                <a:latin typeface="ArialMT"/>
              </a:rPr>
              <a:t>à mener ; </a:t>
            </a:r>
            <a:endParaRPr lang="fr-SN" dirty="0">
              <a:effectLst/>
              <a:highlight>
                <a:srgbClr val="FFFFFF"/>
              </a:highlight>
            </a:endParaRPr>
          </a:p>
          <a:p>
            <a:pPr marL="0" indent="0" algn="just">
              <a:buNone/>
            </a:pPr>
            <a:r>
              <a:rPr lang="fr-SN" dirty="0">
                <a:effectLst/>
                <a:highlight>
                  <a:srgbClr val="FFFFFF"/>
                </a:highlight>
                <a:latin typeface="ArialMT"/>
              </a:rPr>
              <a:t>g)  conservent pendant dix ans et tiennent à la disposition de la structure </a:t>
            </a:r>
            <a:r>
              <a:rPr lang="fr-SN" dirty="0" smtClean="0">
                <a:effectLst/>
                <a:highlight>
                  <a:srgbClr val="FFFFFF"/>
                </a:highlight>
                <a:latin typeface="ArialMT"/>
              </a:rPr>
              <a:t>visée </a:t>
            </a:r>
            <a:r>
              <a:rPr lang="fr-SN" dirty="0">
                <a:effectLst/>
                <a:highlight>
                  <a:srgbClr val="FFFFFF"/>
                </a:highlight>
                <a:latin typeface="ArialMT"/>
              </a:rPr>
              <a:t>à l’article 116 les informations relatives à leur administration et leur gestion notamment les informations </a:t>
            </a:r>
            <a:r>
              <a:rPr lang="fr-SN" dirty="0" smtClean="0">
                <a:effectLst/>
                <a:highlight>
                  <a:srgbClr val="FFFFFF"/>
                </a:highlight>
                <a:latin typeface="ArialMT"/>
              </a:rPr>
              <a:t>financières, </a:t>
            </a:r>
            <a:r>
              <a:rPr lang="fr-SN" dirty="0">
                <a:effectLst/>
                <a:highlight>
                  <a:srgbClr val="FFFFFF"/>
                </a:highlight>
                <a:latin typeface="ArialMT"/>
              </a:rPr>
              <a:t>y compris les </a:t>
            </a:r>
            <a:r>
              <a:rPr lang="fr-SN" dirty="0" smtClean="0">
                <a:effectLst/>
                <a:highlight>
                  <a:srgbClr val="FFFFFF"/>
                </a:highlight>
                <a:latin typeface="ArialMT"/>
              </a:rPr>
              <a:t>relevés </a:t>
            </a:r>
            <a:r>
              <a:rPr lang="fr-SN" dirty="0">
                <a:effectLst/>
                <a:highlight>
                  <a:srgbClr val="FFFFFF"/>
                </a:highlight>
                <a:latin typeface="ArialMT"/>
              </a:rPr>
              <a:t>de leurs </a:t>
            </a:r>
            <a:r>
              <a:rPr lang="fr-SN" dirty="0" smtClean="0">
                <a:effectLst/>
                <a:highlight>
                  <a:srgbClr val="FFFFFF"/>
                </a:highlight>
                <a:latin typeface="ArialMT"/>
              </a:rPr>
              <a:t>opérations financières </a:t>
            </a:r>
            <a:r>
              <a:rPr lang="fr-SN" dirty="0">
                <a:effectLst/>
                <a:highlight>
                  <a:srgbClr val="FFFFFF"/>
                </a:highlight>
                <a:latin typeface="ArialMT"/>
              </a:rPr>
              <a:t>; </a:t>
            </a:r>
            <a:endParaRPr lang="fr-SN" dirty="0">
              <a:effectLst/>
              <a:highlight>
                <a:srgbClr val="FFFFFF"/>
              </a:highlight>
            </a:endParaRPr>
          </a:p>
          <a:p>
            <a:pPr marL="0" indent="0" algn="just">
              <a:buNone/>
            </a:pPr>
            <a:r>
              <a:rPr lang="fr-SN" dirty="0">
                <a:effectLst/>
                <a:highlight>
                  <a:srgbClr val="FFFFFF"/>
                </a:highlight>
                <a:latin typeface="ArialMT"/>
              </a:rPr>
              <a:t>h)  effectuent leurs </a:t>
            </a:r>
            <a:r>
              <a:rPr lang="fr-SN" dirty="0" smtClean="0">
                <a:effectLst/>
                <a:highlight>
                  <a:srgbClr val="FFFFFF"/>
                </a:highlight>
                <a:latin typeface="ArialMT"/>
              </a:rPr>
              <a:t>opérations </a:t>
            </a:r>
            <a:r>
              <a:rPr lang="fr-SN" dirty="0">
                <a:effectLst/>
                <a:highlight>
                  <a:srgbClr val="FFFFFF"/>
                </a:highlight>
                <a:latin typeface="ArialMT"/>
              </a:rPr>
              <a:t>par l’</a:t>
            </a:r>
            <a:r>
              <a:rPr lang="fr-SN" dirty="0" err="1">
                <a:effectLst/>
                <a:highlight>
                  <a:srgbClr val="FFFFFF"/>
                </a:highlight>
                <a:latin typeface="ArialMT"/>
              </a:rPr>
              <a:t>intermédiaire</a:t>
            </a:r>
            <a:r>
              <a:rPr lang="fr-SN" dirty="0">
                <a:effectLst/>
                <a:highlight>
                  <a:srgbClr val="FFFFFF"/>
                </a:highlight>
                <a:latin typeface="ArialMT"/>
              </a:rPr>
              <a:t> de circuits financiers </a:t>
            </a:r>
            <a:r>
              <a:rPr lang="fr-SN" dirty="0" smtClean="0">
                <a:effectLst/>
                <a:highlight>
                  <a:srgbClr val="FFFFFF"/>
                </a:highlight>
                <a:latin typeface="ArialMT"/>
              </a:rPr>
              <a:t>règlementés</a:t>
            </a:r>
            <a:r>
              <a:rPr lang="fr-SN" dirty="0" smtClean="0">
                <a:highlight>
                  <a:srgbClr val="FFFFFF"/>
                </a:highlight>
                <a:latin typeface="ArialMT"/>
              </a:rPr>
              <a:t>, </a:t>
            </a:r>
            <a:r>
              <a:rPr lang="fr-SN" dirty="0">
                <a:highlight>
                  <a:srgbClr val="FFFFFF"/>
                </a:highlight>
                <a:latin typeface="ArialMT"/>
              </a:rPr>
              <a:t>etc.</a:t>
            </a:r>
            <a:r>
              <a:rPr lang="fr-SN" dirty="0">
                <a:effectLst/>
                <a:highlight>
                  <a:srgbClr val="FFFFFF"/>
                </a:highlight>
                <a:latin typeface="ArialMT"/>
              </a:rPr>
              <a:t> </a:t>
            </a:r>
            <a:endParaRPr lang="fr-SN" dirty="0">
              <a:effectLst/>
              <a:highlight>
                <a:srgbClr val="FFFFFF"/>
              </a:highlight>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3313896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a:bodyPr>
          <a:lstStyle/>
          <a:p>
            <a:pPr algn="ctr"/>
            <a:r>
              <a:rPr lang="fr-FR" sz="2800" b="1" dirty="0">
                <a:latin typeface="Arial" panose="020B0604020202020204" pitchFamily="34" charset="0"/>
                <a:cs typeface="Arial" panose="020B0604020202020204" pitchFamily="34" charset="0"/>
              </a:rPr>
              <a:t>IV- OBLIGATIONS DES OSC DANS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Autofit/>
          </a:bodyPr>
          <a:lstStyle/>
          <a:p>
            <a:pPr marL="0" indent="0" algn="just">
              <a:lnSpc>
                <a:spcPct val="100000"/>
              </a:lnSpc>
              <a:buNone/>
            </a:pPr>
            <a:r>
              <a:rPr lang="fr-SN" dirty="0">
                <a:effectLst/>
                <a:highlight>
                  <a:srgbClr val="FFFFFF"/>
                </a:highlight>
                <a:latin typeface="Arial" panose="020B0604020202020204" pitchFamily="34" charset="0"/>
                <a:cs typeface="Arial" panose="020B0604020202020204" pitchFamily="34" charset="0"/>
              </a:rPr>
              <a:t>	</a:t>
            </a:r>
            <a:r>
              <a:rPr lang="fr-SN" b="1" dirty="0">
                <a:highlight>
                  <a:srgbClr val="FFFFFF"/>
                </a:highlight>
                <a:latin typeface="Arial" panose="020B0604020202020204" pitchFamily="34" charset="0"/>
                <a:cs typeface="Arial" panose="020B0604020202020204" pitchFamily="34" charset="0"/>
              </a:rPr>
              <a:t>Obligations vis-à-vis de la structure nationale </a:t>
            </a:r>
            <a:r>
              <a:rPr lang="fr-SN" b="1" dirty="0" smtClean="0">
                <a:highlight>
                  <a:srgbClr val="FFFFFF"/>
                </a:highlight>
                <a:latin typeface="Arial" panose="020B0604020202020204" pitchFamily="34" charset="0"/>
                <a:cs typeface="Arial" panose="020B0604020202020204" pitchFamily="34" charset="0"/>
              </a:rPr>
              <a:t>chargée </a:t>
            </a:r>
            <a:r>
              <a:rPr lang="fr-SN" b="1" dirty="0">
                <a:highlight>
                  <a:srgbClr val="FFFFFF"/>
                </a:highlight>
                <a:latin typeface="Arial" panose="020B0604020202020204" pitchFamily="34" charset="0"/>
                <a:cs typeface="Arial" panose="020B0604020202020204" pitchFamily="34" charset="0"/>
              </a:rPr>
              <a:t>de la </a:t>
            </a:r>
            <a:r>
              <a:rPr lang="fr-SN" b="1" dirty="0" smtClean="0">
                <a:highlight>
                  <a:srgbClr val="FFFFFF"/>
                </a:highlight>
                <a:latin typeface="Arial" panose="020B0604020202020204" pitchFamily="34" charset="0"/>
                <a:cs typeface="Arial" panose="020B0604020202020204" pitchFamily="34" charset="0"/>
              </a:rPr>
              <a:t>règlementation </a:t>
            </a:r>
            <a:r>
              <a:rPr lang="fr-SN" b="1" dirty="0">
                <a:highlight>
                  <a:srgbClr val="FFFFFF"/>
                </a:highlight>
                <a:latin typeface="Arial" panose="020B0604020202020204" pitchFamily="34" charset="0"/>
                <a:cs typeface="Arial" panose="020B0604020202020204" pitchFamily="34" charset="0"/>
              </a:rPr>
              <a:t>et du </a:t>
            </a:r>
            <a:r>
              <a:rPr lang="fr-SN" b="1" dirty="0" smtClean="0">
                <a:highlight>
                  <a:srgbClr val="FFFFFF"/>
                </a:highlight>
                <a:latin typeface="Arial" panose="020B0604020202020204" pitchFamily="34" charset="0"/>
                <a:cs typeface="Arial" panose="020B0604020202020204" pitchFamily="34" charset="0"/>
              </a:rPr>
              <a:t>contrôle </a:t>
            </a:r>
            <a:r>
              <a:rPr lang="fr-SN" b="1" dirty="0">
                <a:highlight>
                  <a:srgbClr val="FFFFFF"/>
                </a:highlight>
                <a:latin typeface="Arial" panose="020B0604020202020204" pitchFamily="34" charset="0"/>
                <a:cs typeface="Arial" panose="020B0604020202020204" pitchFamily="34" charset="0"/>
              </a:rPr>
              <a:t>des OBNL </a:t>
            </a:r>
            <a:endParaRPr lang="fr-SN" dirty="0">
              <a:highlight>
                <a:srgbClr val="FFFFFF"/>
              </a:highlight>
              <a:latin typeface="Arial" panose="020B0604020202020204" pitchFamily="34" charset="0"/>
              <a:cs typeface="Arial" panose="020B0604020202020204" pitchFamily="34" charset="0"/>
            </a:endParaRPr>
          </a:p>
          <a:p>
            <a:pPr marL="0" indent="0" algn="just">
              <a:lnSpc>
                <a:spcPct val="100000"/>
              </a:lnSpc>
              <a:buNone/>
            </a:pPr>
            <a:r>
              <a:rPr lang="fr-SN" dirty="0">
                <a:effectLst/>
                <a:highlight>
                  <a:srgbClr val="FFFFFF"/>
                </a:highlight>
                <a:latin typeface="Arial" panose="020B0604020202020204" pitchFamily="34" charset="0"/>
                <a:cs typeface="Arial" panose="020B0604020202020204" pitchFamily="34" charset="0"/>
              </a:rPr>
              <a:t> Aux termes de </a:t>
            </a:r>
            <a:r>
              <a:rPr lang="fr-SN" i="1" dirty="0">
                <a:latin typeface="Arial" panose="020B0604020202020204" pitchFamily="34" charset="0"/>
                <a:cs typeface="Arial" panose="020B0604020202020204" pitchFamily="34" charset="0"/>
              </a:rPr>
              <a:t>l’article 57 de la </a:t>
            </a:r>
            <a:r>
              <a:rPr lang="fr-SN" dirty="0">
                <a:effectLst/>
                <a:latin typeface="Arial" panose="020B0604020202020204" pitchFamily="34" charset="0"/>
                <a:ea typeface="Times New Roman" panose="02020603050405020304" pitchFamily="18" charset="0"/>
                <a:cs typeface="Arial" panose="020B0604020202020204" pitchFamily="34" charset="0"/>
              </a:rPr>
              <a:t>Directive n° 01/2023/CM/UEMOA du 31 mars 2023 </a:t>
            </a:r>
          </a:p>
          <a:p>
            <a:pPr marL="0" indent="0" algn="just">
              <a:lnSpc>
                <a:spcPct val="100000"/>
              </a:lnSpc>
              <a:buNone/>
            </a:pPr>
            <a:r>
              <a:rPr lang="fr-SN" dirty="0">
                <a:effectLst/>
                <a:highlight>
                  <a:srgbClr val="FFFFFF"/>
                </a:highlight>
                <a:latin typeface="Arial" panose="020B0604020202020204" pitchFamily="34" charset="0"/>
                <a:cs typeface="Arial" panose="020B0604020202020204" pitchFamily="34" charset="0"/>
              </a:rPr>
              <a:t>« Les Etats membres s’assurent que les organismes à but non lucratif </a:t>
            </a:r>
            <a:r>
              <a:rPr lang="fr-SN" dirty="0" smtClean="0">
                <a:effectLst/>
                <a:highlight>
                  <a:srgbClr val="FFFFFF"/>
                </a:highlight>
                <a:latin typeface="Arial" panose="020B0604020202020204" pitchFamily="34" charset="0"/>
                <a:cs typeface="Arial" panose="020B0604020202020204" pitchFamily="34" charset="0"/>
              </a:rPr>
              <a:t>identifies </a:t>
            </a:r>
            <a:r>
              <a:rPr lang="fr-SN" dirty="0">
                <a:effectLst/>
                <a:highlight>
                  <a:srgbClr val="FFFFFF"/>
                </a:highlight>
                <a:latin typeface="Arial" panose="020B0604020202020204" pitchFamily="34" charset="0"/>
                <a:cs typeface="Arial" panose="020B0604020202020204" pitchFamily="34" charset="0"/>
              </a:rPr>
              <a:t>en application des dispositions de l’article 117, qui souhaitent collecter des fonds, recevoir ou ordonner des transferts de fonds sollicitent leur inscription sur le registre visé à l’article 118. </a:t>
            </a:r>
          </a:p>
          <a:p>
            <a:pPr marL="0" indent="0" algn="just">
              <a:lnSpc>
                <a:spcPct val="100000"/>
              </a:lnSpc>
              <a:buNone/>
            </a:pPr>
            <a:endParaRPr lang="fr-SN" dirty="0">
              <a:effectLst/>
              <a:highlight>
                <a:srgbClr val="FFFFFF"/>
              </a:highlight>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8467001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a:bodyPr>
          <a:lstStyle/>
          <a:p>
            <a:pPr algn="ctr"/>
            <a:r>
              <a:rPr lang="fr-FR" sz="2800" b="1" dirty="0">
                <a:latin typeface="Arial" panose="020B0604020202020204" pitchFamily="34" charset="0"/>
                <a:cs typeface="Arial" panose="020B0604020202020204" pitchFamily="34" charset="0"/>
              </a:rPr>
              <a:t>IV- OBLIGATIONS DES OSC DANS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dirty="0">
                <a:effectLst/>
                <a:highlight>
                  <a:srgbClr val="FFFFFF"/>
                </a:highlight>
                <a:latin typeface="Arial" panose="020B0604020202020204" pitchFamily="34" charset="0"/>
                <a:cs typeface="Arial" panose="020B0604020202020204" pitchFamily="34" charset="0"/>
              </a:rPr>
              <a:t>La demande d'inscription initiale sur ce registre comporte les nom, </a:t>
            </a:r>
            <a:r>
              <a:rPr lang="fr-SN" dirty="0" smtClean="0">
                <a:effectLst/>
                <a:highlight>
                  <a:srgbClr val="FFFFFF"/>
                </a:highlight>
                <a:latin typeface="Arial" panose="020B0604020202020204" pitchFamily="34" charset="0"/>
                <a:cs typeface="Arial" panose="020B0604020202020204" pitchFamily="34" charset="0"/>
              </a:rPr>
              <a:t>prénoms, </a:t>
            </a:r>
            <a:r>
              <a:rPr lang="fr-SN" dirty="0">
                <a:effectLst/>
                <a:highlight>
                  <a:srgbClr val="FFFFFF"/>
                </a:highlight>
                <a:latin typeface="Arial" panose="020B0604020202020204" pitchFamily="34" charset="0"/>
                <a:cs typeface="Arial" panose="020B0604020202020204" pitchFamily="34" charset="0"/>
              </a:rPr>
              <a:t>adresses et </a:t>
            </a:r>
            <a:r>
              <a:rPr lang="fr-SN" dirty="0" smtClean="0">
                <a:effectLst/>
                <a:highlight>
                  <a:srgbClr val="FFFFFF"/>
                </a:highlight>
                <a:latin typeface="Arial" panose="020B0604020202020204" pitchFamily="34" charset="0"/>
                <a:cs typeface="Arial" panose="020B0604020202020204" pitchFamily="34" charset="0"/>
              </a:rPr>
              <a:t>numéros </a:t>
            </a:r>
            <a:r>
              <a:rPr lang="fr-SN" dirty="0">
                <a:effectLst/>
                <a:highlight>
                  <a:srgbClr val="FFFFFF"/>
                </a:highlight>
                <a:latin typeface="Arial" panose="020B0604020202020204" pitchFamily="34" charset="0"/>
                <a:cs typeface="Arial" panose="020B0604020202020204" pitchFamily="34" charset="0"/>
              </a:rPr>
              <a:t>de </a:t>
            </a:r>
            <a:r>
              <a:rPr lang="fr-SN" dirty="0" smtClean="0">
                <a:effectLst/>
                <a:highlight>
                  <a:srgbClr val="FFFFFF"/>
                </a:highlight>
                <a:latin typeface="Arial" panose="020B0604020202020204" pitchFamily="34" charset="0"/>
                <a:cs typeface="Arial" panose="020B0604020202020204" pitchFamily="34" charset="0"/>
              </a:rPr>
              <a:t>téléphone </a:t>
            </a:r>
            <a:r>
              <a:rPr lang="fr-SN" dirty="0">
                <a:effectLst/>
                <a:highlight>
                  <a:srgbClr val="FFFFFF"/>
                </a:highlight>
                <a:latin typeface="Arial" panose="020B0604020202020204" pitchFamily="34" charset="0"/>
                <a:cs typeface="Arial" panose="020B0604020202020204" pitchFamily="34" charset="0"/>
              </a:rPr>
              <a:t>de toute personne </a:t>
            </a:r>
            <a:r>
              <a:rPr lang="fr-SN" dirty="0" smtClean="0">
                <a:effectLst/>
                <a:highlight>
                  <a:srgbClr val="FFFFFF"/>
                </a:highlight>
                <a:latin typeface="Arial" panose="020B0604020202020204" pitchFamily="34" charset="0"/>
                <a:cs typeface="Arial" panose="020B0604020202020204" pitchFamily="34" charset="0"/>
              </a:rPr>
              <a:t>chargée </a:t>
            </a:r>
            <a:r>
              <a:rPr lang="fr-SN" dirty="0">
                <a:effectLst/>
                <a:highlight>
                  <a:srgbClr val="FFFFFF"/>
                </a:highlight>
                <a:latin typeface="Arial" panose="020B0604020202020204" pitchFamily="34" charset="0"/>
                <a:cs typeface="Arial" panose="020B0604020202020204" pitchFamily="34" charset="0"/>
              </a:rPr>
              <a:t>d'assumer la </a:t>
            </a:r>
            <a:r>
              <a:rPr lang="fr-SN" dirty="0" smtClean="0">
                <a:effectLst/>
                <a:highlight>
                  <a:srgbClr val="FFFFFF"/>
                </a:highlight>
                <a:latin typeface="Arial" panose="020B0604020202020204" pitchFamily="34" charset="0"/>
                <a:cs typeface="Arial" panose="020B0604020202020204" pitchFamily="34" charset="0"/>
              </a:rPr>
              <a:t>responsabilité́ </a:t>
            </a:r>
            <a:r>
              <a:rPr lang="fr-SN" dirty="0">
                <a:effectLst/>
                <a:highlight>
                  <a:srgbClr val="FFFFFF"/>
                </a:highlight>
                <a:latin typeface="Arial" panose="020B0604020202020204" pitchFamily="34" charset="0"/>
                <a:cs typeface="Arial" panose="020B0604020202020204" pitchFamily="34" charset="0"/>
              </a:rPr>
              <a:t>du fonctionnement de l'organisme concerné, notamment les </a:t>
            </a:r>
            <a:r>
              <a:rPr lang="fr-SN" dirty="0" smtClean="0">
                <a:effectLst/>
                <a:highlight>
                  <a:srgbClr val="FFFFFF"/>
                </a:highlight>
                <a:latin typeface="Arial" panose="020B0604020202020204" pitchFamily="34" charset="0"/>
                <a:cs typeface="Arial" panose="020B0604020202020204" pitchFamily="34" charset="0"/>
              </a:rPr>
              <a:t>président, vice-président, secrétaire général, </a:t>
            </a:r>
            <a:r>
              <a:rPr lang="fr-SN" dirty="0">
                <a:effectLst/>
                <a:highlight>
                  <a:srgbClr val="FFFFFF"/>
                </a:highlight>
                <a:latin typeface="Arial" panose="020B0604020202020204" pitchFamily="34" charset="0"/>
                <a:cs typeface="Arial" panose="020B0604020202020204" pitchFamily="34" charset="0"/>
              </a:rPr>
              <a:t>membres du conseil d'administration et </a:t>
            </a:r>
            <a:r>
              <a:rPr lang="fr-SN" dirty="0" smtClean="0">
                <a:effectLst/>
                <a:highlight>
                  <a:srgbClr val="FFFFFF"/>
                </a:highlight>
                <a:latin typeface="Arial" panose="020B0604020202020204" pitchFamily="34" charset="0"/>
                <a:cs typeface="Arial" panose="020B0604020202020204" pitchFamily="34" charset="0"/>
              </a:rPr>
              <a:t>trésorier.</a:t>
            </a:r>
            <a:endParaRPr lang="fr-SN" dirty="0">
              <a:effectLst/>
              <a:highlight>
                <a:srgbClr val="FFFFFF"/>
              </a:highlight>
              <a:latin typeface="Arial" panose="020B0604020202020204" pitchFamily="34" charset="0"/>
              <a:cs typeface="Arial" panose="020B0604020202020204" pitchFamily="34" charset="0"/>
            </a:endParaRPr>
          </a:p>
          <a:p>
            <a:r>
              <a:rPr lang="fr-SN" dirty="0">
                <a:effectLst/>
                <a:highlight>
                  <a:srgbClr val="FFFFFF"/>
                </a:highlight>
                <a:latin typeface="Arial" panose="020B0604020202020204" pitchFamily="34" charset="0"/>
                <a:cs typeface="Arial" panose="020B0604020202020204" pitchFamily="34" charset="0"/>
              </a:rPr>
              <a:t> En outre, les Etats membres veillent à ce que les OBNL </a:t>
            </a:r>
            <a:r>
              <a:rPr lang="fr-SN" dirty="0" smtClean="0">
                <a:effectLst/>
                <a:highlight>
                  <a:srgbClr val="FFFFFF"/>
                </a:highlight>
                <a:latin typeface="Arial" panose="020B0604020202020204" pitchFamily="34" charset="0"/>
                <a:cs typeface="Arial" panose="020B0604020202020204" pitchFamily="34" charset="0"/>
              </a:rPr>
              <a:t>identifiés </a:t>
            </a:r>
            <a:r>
              <a:rPr lang="fr-SN" dirty="0">
                <a:effectLst/>
                <a:highlight>
                  <a:srgbClr val="FFFFFF"/>
                </a:highlight>
                <a:latin typeface="Arial" panose="020B0604020202020204" pitchFamily="34" charset="0"/>
                <a:cs typeface="Arial" panose="020B0604020202020204" pitchFamily="34" charset="0"/>
              </a:rPr>
              <a:t>communiquent ou </a:t>
            </a:r>
            <a:r>
              <a:rPr lang="fr-SN" dirty="0" smtClean="0">
                <a:effectLst/>
                <a:highlight>
                  <a:srgbClr val="FFFFFF"/>
                </a:highlight>
                <a:latin typeface="Arial" panose="020B0604020202020204" pitchFamily="34" charset="0"/>
                <a:cs typeface="Arial" panose="020B0604020202020204" pitchFamily="34" charset="0"/>
              </a:rPr>
              <a:t>déclarent </a:t>
            </a:r>
            <a:r>
              <a:rPr lang="fr-SN" dirty="0">
                <a:effectLst/>
                <a:highlight>
                  <a:srgbClr val="FFFFFF"/>
                </a:highlight>
                <a:latin typeface="Arial" panose="020B0604020202020204" pitchFamily="34" charset="0"/>
                <a:cs typeface="Arial" panose="020B0604020202020204" pitchFamily="34" charset="0"/>
              </a:rPr>
              <a:t>à la structure </a:t>
            </a:r>
            <a:r>
              <a:rPr lang="fr-SN" dirty="0" smtClean="0">
                <a:effectLst/>
                <a:highlight>
                  <a:srgbClr val="FFFFFF"/>
                </a:highlight>
                <a:latin typeface="Arial" panose="020B0604020202020204" pitchFamily="34" charset="0"/>
                <a:cs typeface="Arial" panose="020B0604020202020204" pitchFamily="34" charset="0"/>
              </a:rPr>
              <a:t>visée </a:t>
            </a:r>
            <a:r>
              <a:rPr lang="fr-SN" dirty="0">
                <a:effectLst/>
                <a:highlight>
                  <a:srgbClr val="FFFFFF"/>
                </a:highlight>
                <a:latin typeface="Arial" panose="020B0604020202020204" pitchFamily="34" charset="0"/>
                <a:cs typeface="Arial" panose="020B0604020202020204" pitchFamily="34" charset="0"/>
              </a:rPr>
              <a:t>à l’article 116 : </a:t>
            </a:r>
          </a:p>
          <a:p>
            <a:pPr marL="0" indent="0">
              <a:buNone/>
            </a:pPr>
            <a:r>
              <a:rPr lang="fr-SN" dirty="0">
                <a:effectLst/>
                <a:highlight>
                  <a:srgbClr val="FFFFFF"/>
                </a:highlight>
                <a:latin typeface="Arial" panose="020B0604020202020204" pitchFamily="34" charset="0"/>
                <a:cs typeface="Arial" panose="020B0604020202020204" pitchFamily="34" charset="0"/>
              </a:rPr>
              <a:t>a)  tout changement concernant les responsables </a:t>
            </a:r>
            <a:r>
              <a:rPr lang="fr-SN" dirty="0" err="1">
                <a:effectLst/>
                <a:highlight>
                  <a:srgbClr val="FFFFFF"/>
                </a:highlight>
                <a:latin typeface="Arial" panose="020B0604020202020204" pitchFamily="34" charset="0"/>
                <a:cs typeface="Arial" panose="020B0604020202020204" pitchFamily="34" charset="0"/>
              </a:rPr>
              <a:t>visés</a:t>
            </a:r>
            <a:r>
              <a:rPr lang="fr-SN" dirty="0">
                <a:effectLst/>
                <a:highlight>
                  <a:srgbClr val="FFFFFF"/>
                </a:highlight>
                <a:latin typeface="Arial" panose="020B0604020202020204" pitchFamily="34" charset="0"/>
                <a:cs typeface="Arial" panose="020B0604020202020204" pitchFamily="34" charset="0"/>
              </a:rPr>
              <a:t> au premier </a:t>
            </a:r>
            <a:r>
              <a:rPr lang="fr-SN" dirty="0" smtClean="0">
                <a:effectLst/>
                <a:highlight>
                  <a:srgbClr val="FFFFFF"/>
                </a:highlight>
                <a:latin typeface="Arial" panose="020B0604020202020204" pitchFamily="34" charset="0"/>
                <a:cs typeface="Arial" panose="020B0604020202020204" pitchFamily="34" charset="0"/>
              </a:rPr>
              <a:t>alinéa </a:t>
            </a:r>
            <a:r>
              <a:rPr lang="fr-SN" dirty="0">
                <a:effectLst/>
                <a:highlight>
                  <a:srgbClr val="FFFFFF"/>
                </a:highlight>
                <a:latin typeface="Arial" panose="020B0604020202020204" pitchFamily="34" charset="0"/>
                <a:cs typeface="Arial" panose="020B0604020202020204" pitchFamily="34" charset="0"/>
              </a:rPr>
              <a:t>du </a:t>
            </a:r>
            <a:r>
              <a:rPr lang="fr-SN" dirty="0" smtClean="0">
                <a:effectLst/>
                <a:highlight>
                  <a:srgbClr val="FFFFFF"/>
                </a:highlight>
                <a:latin typeface="Arial" panose="020B0604020202020204" pitchFamily="34" charset="0"/>
                <a:cs typeface="Arial" panose="020B0604020202020204" pitchFamily="34" charset="0"/>
              </a:rPr>
              <a:t>présent </a:t>
            </a:r>
            <a:r>
              <a:rPr lang="fr-SN" dirty="0">
                <a:effectLst/>
                <a:highlight>
                  <a:srgbClr val="FFFFFF"/>
                </a:highlight>
                <a:latin typeface="Arial" panose="020B0604020202020204" pitchFamily="34" charset="0"/>
                <a:cs typeface="Arial" panose="020B0604020202020204" pitchFamily="34" charset="0"/>
              </a:rPr>
              <a:t>article ; </a:t>
            </a:r>
          </a:p>
          <a:p>
            <a:pPr marL="0" indent="0" algn="just">
              <a:buNone/>
            </a:pPr>
            <a:endParaRPr lang="fr-SN" dirty="0">
              <a:effectLst/>
              <a:highlight>
                <a:srgbClr val="FFFFFF"/>
              </a:highlight>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8178278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a:bodyPr>
          <a:lstStyle/>
          <a:p>
            <a:pPr algn="ctr"/>
            <a:r>
              <a:rPr lang="fr-FR" sz="2800" b="1" dirty="0">
                <a:latin typeface="Arial" panose="020B0604020202020204" pitchFamily="34" charset="0"/>
                <a:cs typeface="Arial" panose="020B0604020202020204" pitchFamily="34" charset="0"/>
              </a:rPr>
              <a:t>IV- OBLIGATIONS DES OSC DANS LA LBC/FT</a:t>
            </a: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dirty="0">
                <a:effectLst/>
                <a:highlight>
                  <a:srgbClr val="FFFFFF"/>
                </a:highlight>
                <a:latin typeface="Arial" panose="020B0604020202020204" pitchFamily="34" charset="0"/>
                <a:cs typeface="Arial" panose="020B0604020202020204" pitchFamily="34" charset="0"/>
              </a:rPr>
              <a:t>b)  toute donation </a:t>
            </a:r>
            <a:r>
              <a:rPr lang="fr-SN" dirty="0" smtClean="0">
                <a:effectLst/>
                <a:highlight>
                  <a:srgbClr val="FFFFFF"/>
                </a:highlight>
                <a:latin typeface="Arial" panose="020B0604020202020204" pitchFamily="34" charset="0"/>
                <a:cs typeface="Arial" panose="020B0604020202020204" pitchFamily="34" charset="0"/>
              </a:rPr>
              <a:t>reçue </a:t>
            </a:r>
            <a:r>
              <a:rPr lang="fr-SN" dirty="0">
                <a:effectLst/>
                <a:highlight>
                  <a:srgbClr val="FFFFFF"/>
                </a:highlight>
                <a:latin typeface="Arial" panose="020B0604020202020204" pitchFamily="34" charset="0"/>
                <a:cs typeface="Arial" panose="020B0604020202020204" pitchFamily="34" charset="0"/>
              </a:rPr>
              <a:t>d'une valeur </a:t>
            </a:r>
            <a:r>
              <a:rPr lang="fr-SN" dirty="0" smtClean="0">
                <a:effectLst/>
                <a:highlight>
                  <a:srgbClr val="FFFFFF"/>
                </a:highlight>
                <a:latin typeface="Arial" panose="020B0604020202020204" pitchFamily="34" charset="0"/>
                <a:cs typeface="Arial" panose="020B0604020202020204" pitchFamily="34" charset="0"/>
              </a:rPr>
              <a:t>égale </a:t>
            </a:r>
            <a:r>
              <a:rPr lang="fr-SN" dirty="0">
                <a:effectLst/>
                <a:highlight>
                  <a:srgbClr val="FFFFFF"/>
                </a:highlight>
                <a:latin typeface="Arial" panose="020B0604020202020204" pitchFamily="34" charset="0"/>
                <a:cs typeface="Arial" panose="020B0604020202020204" pitchFamily="34" charset="0"/>
              </a:rPr>
              <a:t>ou </a:t>
            </a:r>
            <a:r>
              <a:rPr lang="fr-SN" dirty="0" smtClean="0">
                <a:effectLst/>
                <a:highlight>
                  <a:srgbClr val="FFFFFF"/>
                </a:highlight>
                <a:latin typeface="Arial" panose="020B0604020202020204" pitchFamily="34" charset="0"/>
                <a:cs typeface="Arial" panose="020B0604020202020204" pitchFamily="34" charset="0"/>
              </a:rPr>
              <a:t>supérieure </a:t>
            </a:r>
            <a:r>
              <a:rPr lang="fr-SN" dirty="0">
                <a:effectLst/>
                <a:highlight>
                  <a:srgbClr val="FFFFFF"/>
                </a:highlight>
                <a:latin typeface="Arial" panose="020B0604020202020204" pitchFamily="34" charset="0"/>
                <a:cs typeface="Arial" panose="020B0604020202020204" pitchFamily="34" charset="0"/>
              </a:rPr>
              <a:t>à un seuil fixé par l’</a:t>
            </a:r>
            <a:r>
              <a:rPr lang="fr-SN" dirty="0" err="1">
                <a:effectLst/>
                <a:highlight>
                  <a:srgbClr val="FFFFFF"/>
                </a:highlight>
                <a:latin typeface="Arial" panose="020B0604020202020204" pitchFamily="34" charset="0"/>
                <a:cs typeface="Arial" panose="020B0604020202020204" pitchFamily="34" charset="0"/>
              </a:rPr>
              <a:t>autorite</a:t>
            </a:r>
            <a:r>
              <a:rPr lang="fr-SN" dirty="0">
                <a:effectLst/>
                <a:highlight>
                  <a:srgbClr val="FFFFFF"/>
                </a:highlight>
                <a:latin typeface="Arial" panose="020B0604020202020204" pitchFamily="34" charset="0"/>
                <a:cs typeface="Arial" panose="020B0604020202020204" pitchFamily="34" charset="0"/>
              </a:rPr>
              <a:t>́ </a:t>
            </a:r>
            <a:r>
              <a:rPr lang="fr-SN" dirty="0" smtClean="0">
                <a:effectLst/>
                <a:highlight>
                  <a:srgbClr val="FFFFFF"/>
                </a:highlight>
                <a:latin typeface="Arial" panose="020B0604020202020204" pitchFamily="34" charset="0"/>
                <a:cs typeface="Arial" panose="020B0604020202020204" pitchFamily="34" charset="0"/>
              </a:rPr>
              <a:t>compétente </a:t>
            </a:r>
            <a:r>
              <a:rPr lang="fr-SN" dirty="0">
                <a:effectLst/>
                <a:highlight>
                  <a:srgbClr val="FFFFFF"/>
                </a:highlight>
                <a:latin typeface="Arial" panose="020B0604020202020204" pitchFamily="34" charset="0"/>
                <a:cs typeface="Arial" panose="020B0604020202020204" pitchFamily="34" charset="0"/>
              </a:rPr>
              <a:t>pour inscription au registre visé à l’article 118, en indiquant les </a:t>
            </a:r>
            <a:r>
              <a:rPr lang="fr-SN" dirty="0" smtClean="0">
                <a:effectLst/>
                <a:highlight>
                  <a:srgbClr val="FFFFFF"/>
                </a:highlight>
                <a:latin typeface="Arial" panose="020B0604020202020204" pitchFamily="34" charset="0"/>
                <a:cs typeface="Arial" panose="020B0604020202020204" pitchFamily="34" charset="0"/>
              </a:rPr>
              <a:t>coordonnées complètes </a:t>
            </a:r>
            <a:r>
              <a:rPr lang="fr-SN" dirty="0">
                <a:effectLst/>
                <a:highlight>
                  <a:srgbClr val="FFFFFF"/>
                </a:highlight>
                <a:latin typeface="Arial" panose="020B0604020202020204" pitchFamily="34" charset="0"/>
                <a:cs typeface="Arial" panose="020B0604020202020204" pitchFamily="34" charset="0"/>
              </a:rPr>
              <a:t>du donateur, la date, la nature et le montant de la donation ; </a:t>
            </a:r>
          </a:p>
          <a:p>
            <a:pPr marL="0" indent="0" algn="just">
              <a:buNone/>
            </a:pPr>
            <a:r>
              <a:rPr lang="fr-SN" dirty="0">
                <a:effectLst/>
                <a:highlight>
                  <a:srgbClr val="FFFFFF"/>
                </a:highlight>
                <a:latin typeface="Arial" panose="020B0604020202020204" pitchFamily="34" charset="0"/>
                <a:cs typeface="Arial" panose="020B0604020202020204" pitchFamily="34" charset="0"/>
              </a:rPr>
              <a:t>c)  leurs </a:t>
            </a:r>
            <a:r>
              <a:rPr lang="fr-SN" dirty="0" smtClean="0">
                <a:effectLst/>
                <a:highlight>
                  <a:srgbClr val="FFFFFF"/>
                </a:highlight>
                <a:latin typeface="Arial" panose="020B0604020202020204" pitchFamily="34" charset="0"/>
                <a:cs typeface="Arial" panose="020B0604020202020204" pitchFamily="34" charset="0"/>
              </a:rPr>
              <a:t>états </a:t>
            </a:r>
            <a:r>
              <a:rPr lang="fr-SN" dirty="0">
                <a:effectLst/>
                <a:highlight>
                  <a:srgbClr val="FFFFFF"/>
                </a:highlight>
                <a:latin typeface="Arial" panose="020B0604020202020204" pitchFamily="34" charset="0"/>
                <a:cs typeface="Arial" panose="020B0604020202020204" pitchFamily="34" charset="0"/>
              </a:rPr>
              <a:t>financiers annuels, dans les </a:t>
            </a:r>
            <a:r>
              <a:rPr lang="fr-SN" dirty="0" smtClean="0">
                <a:effectLst/>
                <a:highlight>
                  <a:srgbClr val="FFFFFF"/>
                </a:highlight>
                <a:latin typeface="Arial" panose="020B0604020202020204" pitchFamily="34" charset="0"/>
                <a:cs typeface="Arial" panose="020B0604020202020204" pitchFamily="34" charset="0"/>
              </a:rPr>
              <a:t>délais </a:t>
            </a:r>
            <a:r>
              <a:rPr lang="fr-SN" dirty="0">
                <a:effectLst/>
                <a:highlight>
                  <a:srgbClr val="FFFFFF"/>
                </a:highlight>
                <a:latin typeface="Arial" panose="020B0604020202020204" pitchFamily="34" charset="0"/>
                <a:cs typeface="Arial" panose="020B0604020202020204" pitchFamily="34" charset="0"/>
              </a:rPr>
              <a:t>prescrits ; </a:t>
            </a:r>
          </a:p>
          <a:p>
            <a:pPr marL="0" indent="0" algn="just">
              <a:buNone/>
            </a:pPr>
            <a:r>
              <a:rPr lang="fr-SN" dirty="0">
                <a:effectLst/>
                <a:highlight>
                  <a:srgbClr val="FFFFFF"/>
                </a:highlight>
                <a:latin typeface="Arial" panose="020B0604020202020204" pitchFamily="34" charset="0"/>
                <a:cs typeface="Arial" panose="020B0604020202020204" pitchFamily="34" charset="0"/>
              </a:rPr>
              <a:t>d)  toute autre information requise aux fins de </a:t>
            </a:r>
            <a:r>
              <a:rPr lang="fr-SN" dirty="0" smtClean="0">
                <a:effectLst/>
                <a:highlight>
                  <a:srgbClr val="FFFFFF"/>
                </a:highlight>
                <a:latin typeface="Arial" panose="020B0604020202020204" pitchFamily="34" charset="0"/>
                <a:cs typeface="Arial" panose="020B0604020202020204" pitchFamily="34" charset="0"/>
              </a:rPr>
              <a:t>contrôle.</a:t>
            </a:r>
            <a:r>
              <a:rPr lang="fr-SN" dirty="0">
                <a:effectLst/>
                <a:highlight>
                  <a:srgbClr val="FFFFFF"/>
                </a:highlight>
                <a:latin typeface="Arial" panose="020B0604020202020204" pitchFamily="34" charset="0"/>
                <a:cs typeface="Arial" panose="020B0604020202020204" pitchFamily="34" charset="0"/>
              </a:rPr>
              <a:t> » </a:t>
            </a:r>
          </a:p>
          <a:p>
            <a:pPr marL="0" indent="0" algn="just">
              <a:buNone/>
            </a:pPr>
            <a:endParaRPr lang="fr-SN" dirty="0">
              <a:effectLst/>
              <a:highlight>
                <a:srgbClr val="FFFFFF"/>
              </a:highlight>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3554458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2800" b="1" dirty="0">
                <a:latin typeface="Arial" panose="020B0604020202020204" pitchFamily="34" charset="0"/>
                <a:cs typeface="Arial" panose="020B0604020202020204" pitchFamily="34" charset="0"/>
              </a:rPr>
              <a:t/>
            </a:r>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
            </a:r>
            <a:br>
              <a:rPr lang="fr-FR" sz="2800" b="1" dirty="0">
                <a:latin typeface="Arial" panose="020B0604020202020204" pitchFamily="34" charset="0"/>
                <a:cs typeface="Arial" panose="020B0604020202020204" pitchFamily="34" charset="0"/>
              </a:rPr>
            </a:br>
            <a:r>
              <a:rPr lang="fr-FR" sz="2800" b="1" dirty="0">
                <a:latin typeface="Arial" panose="020B0604020202020204" pitchFamily="34" charset="0"/>
                <a:cs typeface="Arial" panose="020B0604020202020204" pitchFamily="34" charset="0"/>
              </a:rPr>
              <a:t>V- RÔLE ET RESPONSABILITÉS DES OSC DANS LA LCC ET LA LBC/FT</a:t>
            </a:r>
            <a:br>
              <a:rPr lang="fr-FR" sz="28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dirty="0">
                <a:highlight>
                  <a:srgbClr val="FFFFFF"/>
                </a:highlight>
                <a:latin typeface="ArialMT"/>
              </a:rPr>
              <a:t>- L</a:t>
            </a:r>
            <a:r>
              <a:rPr lang="fr-SN" dirty="0">
                <a:effectLst/>
                <a:highlight>
                  <a:srgbClr val="FFFFFF"/>
                </a:highlight>
                <a:latin typeface="ArialMT"/>
              </a:rPr>
              <a:t>es OSC contribuent à sensibiliser et conscientiser les populations sur les effets néfastes de la corruptions;</a:t>
            </a:r>
          </a:p>
          <a:p>
            <a:pPr algn="just">
              <a:buFontTx/>
              <a:buChar char="-"/>
            </a:pPr>
            <a:r>
              <a:rPr lang="fr-SN" dirty="0">
                <a:highlight>
                  <a:srgbClr val="FFFFFF"/>
                </a:highlight>
                <a:latin typeface="ArialMT"/>
              </a:rPr>
              <a:t>Elles peuvent assurer le contrôle citoyen de l’action publique locale et au niveau central;</a:t>
            </a:r>
          </a:p>
          <a:p>
            <a:pPr algn="just">
              <a:buFontTx/>
              <a:buChar char="-"/>
            </a:pPr>
            <a:r>
              <a:rPr lang="fr-SN" dirty="0">
                <a:effectLst/>
                <a:highlight>
                  <a:srgbClr val="FFFFFF"/>
                </a:highlight>
                <a:latin typeface="ArialMT"/>
              </a:rPr>
              <a:t>Elles peuvent apporter leurs contributions à la l’élaboration des politiques et stratégies nationale de LC et de LBC/FT;</a:t>
            </a:r>
          </a:p>
          <a:p>
            <a:pPr algn="just">
              <a:buFontTx/>
              <a:buChar char="-"/>
            </a:pPr>
            <a:r>
              <a:rPr lang="fr-SN" dirty="0">
                <a:highlight>
                  <a:srgbClr val="FFFFFF"/>
                </a:highlight>
                <a:latin typeface="ArialMT"/>
              </a:rPr>
              <a:t>Respecter les règles de transparence et de redevabilité dans la gestions des fonds des projets;</a:t>
            </a:r>
            <a:endParaRPr lang="fr-SN" dirty="0">
              <a:effectLst/>
              <a:highlight>
                <a:srgbClr val="FFFFFF"/>
              </a:highlight>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659408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2800" b="1" dirty="0">
                <a:latin typeface="Arial" panose="020B0604020202020204" pitchFamily="34" charset="0"/>
                <a:cs typeface="Arial" panose="020B0604020202020204" pitchFamily="34" charset="0"/>
              </a:rPr>
              <a:t/>
            </a:r>
            <a:br>
              <a:rPr lang="fr-FR" sz="2800" b="1" dirty="0">
                <a:latin typeface="Arial" panose="020B0604020202020204" pitchFamily="34" charset="0"/>
                <a:cs typeface="Arial" panose="020B0604020202020204" pitchFamily="34" charset="0"/>
              </a:rPr>
            </a:br>
            <a:r>
              <a:rPr lang="fr-FR" sz="2800" b="1" dirty="0" smtClean="0">
                <a:latin typeface="Arial" panose="020B0604020202020204" pitchFamily="34" charset="0"/>
                <a:cs typeface="Arial" panose="020B0604020202020204" pitchFamily="34" charset="0"/>
              </a:rPr>
              <a:t>VI- </a:t>
            </a:r>
            <a:r>
              <a:rPr lang="fr-FR" sz="2800" b="1" dirty="0">
                <a:latin typeface="Arial" panose="020B0604020202020204" pitchFamily="34" charset="0"/>
                <a:cs typeface="Arial" panose="020B0604020202020204" pitchFamily="34" charset="0"/>
              </a:rPr>
              <a:t>RÔLE DES ORGANES DE CONTRÔLE ET DE SUPERVISION DES OSC</a:t>
            </a:r>
            <a:br>
              <a:rPr lang="fr-FR" sz="28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lnSpcReduction="10000"/>
          </a:bodyPr>
          <a:lstStyle/>
          <a:p>
            <a:pPr marL="0" indent="0" algn="just">
              <a:buNone/>
            </a:pPr>
            <a:endParaRPr lang="fr-SN" b="1" i="1" dirty="0">
              <a:latin typeface="Arial" panose="020B0604020202020204" pitchFamily="34" charset="0"/>
              <a:cs typeface="Arial" panose="020B0604020202020204" pitchFamily="34" charset="0"/>
            </a:endParaRPr>
          </a:p>
          <a:p>
            <a:pPr marL="0" indent="0" algn="just">
              <a:buNone/>
            </a:pPr>
            <a:r>
              <a:rPr lang="fr-SN" b="1" i="1" dirty="0">
                <a:latin typeface="Arial" panose="020B0604020202020204" pitchFamily="34" charset="0"/>
                <a:cs typeface="Arial" panose="020B0604020202020204" pitchFamily="34" charset="0"/>
              </a:rPr>
              <a:t>Réglementation et contrôle des OBNL</a:t>
            </a:r>
          </a:p>
          <a:p>
            <a:pPr marL="0" indent="0" algn="just">
              <a:buNone/>
            </a:pPr>
            <a:r>
              <a:rPr lang="fr-SN" i="1" dirty="0">
                <a:latin typeface="Arial" panose="020B0604020202020204" pitchFamily="34" charset="0"/>
                <a:cs typeface="Arial" panose="020B0604020202020204" pitchFamily="34" charset="0"/>
              </a:rPr>
              <a:t>Selon l’article 116 de la </a:t>
            </a:r>
            <a:r>
              <a:rPr lang="fr-SN" dirty="0">
                <a:effectLst/>
                <a:latin typeface="Arial" panose="020B0604020202020204" pitchFamily="34" charset="0"/>
                <a:ea typeface="Times New Roman" panose="02020603050405020304" pitchFamily="18" charset="0"/>
                <a:cs typeface="Arial" panose="020B0604020202020204" pitchFamily="34" charset="0"/>
              </a:rPr>
              <a:t>Directive n° 01/2023/CM/UEMOA du 31 mars 2023 relative à la lutte contre le blanchiment de capitaux et le financement du terrorisme et de la prolifération des armes de destruction massive dans les États membres de l’UEMOA, </a:t>
            </a:r>
          </a:p>
          <a:p>
            <a:pPr marL="0" indent="0" algn="just">
              <a:buNone/>
            </a:pPr>
            <a:r>
              <a:rPr lang="fr-SN" dirty="0">
                <a:effectLst/>
                <a:highlight>
                  <a:srgbClr val="FFFFFF"/>
                </a:highlight>
                <a:latin typeface="Arial" panose="020B0604020202020204" pitchFamily="34" charset="0"/>
                <a:cs typeface="Arial" panose="020B0604020202020204" pitchFamily="34" charset="0"/>
              </a:rPr>
              <a:t>« Chaque Etat membre </a:t>
            </a:r>
            <a:r>
              <a:rPr lang="fr-SN" dirty="0" err="1">
                <a:effectLst/>
                <a:highlight>
                  <a:srgbClr val="FFFFFF"/>
                </a:highlight>
                <a:latin typeface="Arial" panose="020B0604020202020204" pitchFamily="34" charset="0"/>
                <a:cs typeface="Arial" panose="020B0604020202020204" pitchFamily="34" charset="0"/>
              </a:rPr>
              <a:t>désigne</a:t>
            </a:r>
            <a:r>
              <a:rPr lang="fr-SN" dirty="0">
                <a:effectLst/>
                <a:highlight>
                  <a:srgbClr val="FFFFFF"/>
                </a:highlight>
                <a:latin typeface="Arial" panose="020B0604020202020204" pitchFamily="34" charset="0"/>
                <a:cs typeface="Arial" panose="020B0604020202020204" pitchFamily="34" charset="0"/>
              </a:rPr>
              <a:t> ou met en place une structure nationale </a:t>
            </a:r>
            <a:r>
              <a:rPr lang="fr-SN" dirty="0" err="1">
                <a:effectLst/>
                <a:highlight>
                  <a:srgbClr val="FFFFFF"/>
                </a:highlight>
                <a:latin typeface="Arial" panose="020B0604020202020204" pitchFamily="34" charset="0"/>
                <a:cs typeface="Arial" panose="020B0604020202020204" pitchFamily="34" charset="0"/>
              </a:rPr>
              <a:t>chargée</a:t>
            </a:r>
            <a:r>
              <a:rPr lang="fr-SN" dirty="0">
                <a:effectLst/>
                <a:highlight>
                  <a:srgbClr val="FFFFFF"/>
                </a:highlight>
                <a:latin typeface="Arial" panose="020B0604020202020204" pitchFamily="34" charset="0"/>
                <a:cs typeface="Arial" panose="020B0604020202020204" pitchFamily="34" charset="0"/>
              </a:rPr>
              <a:t> de la </a:t>
            </a:r>
            <a:r>
              <a:rPr lang="fr-SN" dirty="0" err="1">
                <a:effectLst/>
                <a:highlight>
                  <a:srgbClr val="FFFFFF"/>
                </a:highlight>
                <a:latin typeface="Arial" panose="020B0604020202020204" pitchFamily="34" charset="0"/>
                <a:cs typeface="Arial" panose="020B0604020202020204" pitchFamily="34" charset="0"/>
              </a:rPr>
              <a:t>réglementation</a:t>
            </a:r>
            <a:r>
              <a:rPr lang="fr-SN" dirty="0">
                <a:effectLst/>
                <a:highlight>
                  <a:srgbClr val="FFFFFF"/>
                </a:highlight>
                <a:latin typeface="Arial" panose="020B0604020202020204" pitchFamily="34" charset="0"/>
                <a:cs typeface="Arial" panose="020B0604020202020204" pitchFamily="34" charset="0"/>
              </a:rPr>
              <a:t> et du </a:t>
            </a:r>
            <a:r>
              <a:rPr lang="fr-SN" dirty="0" err="1">
                <a:effectLst/>
                <a:highlight>
                  <a:srgbClr val="FFFFFF"/>
                </a:highlight>
                <a:latin typeface="Arial" panose="020B0604020202020204" pitchFamily="34" charset="0"/>
                <a:cs typeface="Arial" panose="020B0604020202020204" pitchFamily="34" charset="0"/>
              </a:rPr>
              <a:t>contrôle</a:t>
            </a:r>
            <a:r>
              <a:rPr lang="fr-SN" dirty="0">
                <a:effectLst/>
                <a:highlight>
                  <a:srgbClr val="FFFFFF"/>
                </a:highlight>
                <a:latin typeface="Arial" panose="020B0604020202020204" pitchFamily="34" charset="0"/>
                <a:cs typeface="Arial" panose="020B0604020202020204" pitchFamily="34" charset="0"/>
              </a:rPr>
              <a:t> en </a:t>
            </a:r>
            <a:r>
              <a:rPr lang="fr-SN" dirty="0" err="1">
                <a:effectLst/>
                <a:highlight>
                  <a:srgbClr val="FFFFFF"/>
                </a:highlight>
                <a:latin typeface="Arial" panose="020B0604020202020204" pitchFamily="34" charset="0"/>
                <a:cs typeface="Arial" panose="020B0604020202020204" pitchFamily="34" charset="0"/>
              </a:rPr>
              <a:t>matière</a:t>
            </a:r>
            <a:r>
              <a:rPr lang="fr-SN" dirty="0">
                <a:effectLst/>
                <a:highlight>
                  <a:srgbClr val="FFFFFF"/>
                </a:highlight>
                <a:latin typeface="Arial" panose="020B0604020202020204" pitchFamily="34" charset="0"/>
                <a:cs typeface="Arial" panose="020B0604020202020204" pitchFamily="34" charset="0"/>
              </a:rPr>
              <a:t> de LBC/FT/FP des organismes à but non lucratif </a:t>
            </a:r>
            <a:r>
              <a:rPr lang="fr-SN" dirty="0" err="1">
                <a:effectLst/>
                <a:highlight>
                  <a:srgbClr val="FFFFFF"/>
                </a:highlight>
                <a:latin typeface="Arial" panose="020B0604020202020204" pitchFamily="34" charset="0"/>
                <a:cs typeface="Arial" panose="020B0604020202020204" pitchFamily="34" charset="0"/>
              </a:rPr>
              <a:t>exerçant</a:t>
            </a:r>
            <a:r>
              <a:rPr lang="fr-SN" dirty="0">
                <a:effectLst/>
                <a:highlight>
                  <a:srgbClr val="FFFFFF"/>
                </a:highlight>
                <a:latin typeface="Arial" panose="020B0604020202020204" pitchFamily="34" charset="0"/>
                <a:cs typeface="Arial" panose="020B0604020202020204" pitchFamily="34" charset="0"/>
              </a:rPr>
              <a:t> leurs </a:t>
            </a:r>
            <a:r>
              <a:rPr lang="fr-SN" dirty="0" err="1">
                <a:effectLst/>
                <a:highlight>
                  <a:srgbClr val="FFFFFF"/>
                </a:highlight>
                <a:latin typeface="Arial" panose="020B0604020202020204" pitchFamily="34" charset="0"/>
                <a:cs typeface="Arial" panose="020B0604020202020204" pitchFamily="34" charset="0"/>
              </a:rPr>
              <a:t>activités</a:t>
            </a:r>
            <a:r>
              <a:rPr lang="fr-SN" dirty="0">
                <a:effectLst/>
                <a:highlight>
                  <a:srgbClr val="FFFFFF"/>
                </a:highlight>
                <a:latin typeface="Arial" panose="020B0604020202020204" pitchFamily="34" charset="0"/>
                <a:cs typeface="Arial" panose="020B0604020202020204" pitchFamily="34" charset="0"/>
              </a:rPr>
              <a:t> sur son territoire. Il met à la disposition de cette structure les ressources humaines et </a:t>
            </a:r>
            <a:r>
              <a:rPr lang="fr-SN" dirty="0" err="1">
                <a:effectLst/>
                <a:highlight>
                  <a:srgbClr val="FFFFFF"/>
                </a:highlight>
                <a:latin typeface="Arial" panose="020B0604020202020204" pitchFamily="34" charset="0"/>
                <a:cs typeface="Arial" panose="020B0604020202020204" pitchFamily="34" charset="0"/>
              </a:rPr>
              <a:t>financières</a:t>
            </a:r>
            <a:r>
              <a:rPr lang="fr-SN" dirty="0">
                <a:effectLst/>
                <a:highlight>
                  <a:srgbClr val="FFFFFF"/>
                </a:highlight>
                <a:latin typeface="Arial" panose="020B0604020202020204" pitchFamily="34" charset="0"/>
                <a:cs typeface="Arial" panose="020B0604020202020204" pitchFamily="34" charset="0"/>
              </a:rPr>
              <a:t> </a:t>
            </a:r>
            <a:r>
              <a:rPr lang="fr-SN" dirty="0" err="1">
                <a:effectLst/>
                <a:highlight>
                  <a:srgbClr val="FFFFFF"/>
                </a:highlight>
                <a:latin typeface="Arial" panose="020B0604020202020204" pitchFamily="34" charset="0"/>
                <a:cs typeface="Arial" panose="020B0604020202020204" pitchFamily="34" charset="0"/>
              </a:rPr>
              <a:t>nécessaires</a:t>
            </a:r>
            <a:r>
              <a:rPr lang="fr-SN" dirty="0">
                <a:effectLst/>
                <a:highlight>
                  <a:srgbClr val="FFFFFF"/>
                </a:highlight>
                <a:latin typeface="Arial" panose="020B0604020202020204" pitchFamily="34" charset="0"/>
                <a:cs typeface="Arial" panose="020B0604020202020204" pitchFamily="34" charset="0"/>
              </a:rPr>
              <a:t> à l’accomplissement de ses missions. </a:t>
            </a:r>
          </a:p>
          <a:p>
            <a:pPr marL="0" indent="0" algn="just">
              <a:buNone/>
            </a:pPr>
            <a:endParaRPr lang="fr-SN" sz="3300" dirty="0">
              <a:effectLst/>
              <a:latin typeface="Arial" panose="020B0604020202020204" pitchFamily="34" charset="0"/>
              <a:ea typeface="Times New Roman" panose="02020603050405020304" pitchFamily="18" charset="0"/>
              <a:cs typeface="Arial" panose="020B0604020202020204" pitchFamily="34" charset="0"/>
            </a:endParaRPr>
          </a:p>
          <a:p>
            <a:pPr algn="just">
              <a:buFontTx/>
              <a:buChar char="-"/>
            </a:pP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283142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3" y="365125"/>
            <a:ext cx="7120976"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 LES OSC ET LEUR FINANCAMENT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lnSpcReduction="10000"/>
          </a:bodyPr>
          <a:lstStyle/>
          <a:p>
            <a:pPr marL="0" indent="0">
              <a:buNone/>
            </a:pPr>
            <a:r>
              <a:rPr lang="fr-FR" b="1" dirty="0" smtClean="0">
                <a:latin typeface="Arial" panose="020B0604020202020204" pitchFamily="34" charset="0"/>
                <a:cs typeface="Arial" panose="020B0604020202020204" pitchFamily="34" charset="0"/>
              </a:rPr>
              <a:t>1.1-</a:t>
            </a:r>
            <a:r>
              <a:rPr lang="fr-FR" dirty="0" smtClean="0">
                <a:latin typeface="Arial" panose="020B0604020202020204" pitchFamily="34" charset="0"/>
                <a:cs typeface="Arial" panose="020B0604020202020204" pitchFamily="34" charset="0"/>
              </a:rPr>
              <a:t> </a:t>
            </a:r>
            <a:r>
              <a:rPr lang="fr-FR" b="1" dirty="0">
                <a:latin typeface="Arial" panose="020B0604020202020204" pitchFamily="34" charset="0"/>
                <a:cs typeface="Arial" panose="020B0604020202020204" pitchFamily="34" charset="0"/>
              </a:rPr>
              <a:t>La typologie des OSC</a:t>
            </a:r>
          </a:p>
          <a:p>
            <a:pPr marL="0" indent="0">
              <a:buNone/>
            </a:pPr>
            <a:r>
              <a:rPr lang="fr-FR" dirty="0">
                <a:latin typeface="Arial" panose="020B0604020202020204" pitchFamily="34" charset="0"/>
                <a:cs typeface="Arial" panose="020B0604020202020204" pitchFamily="34" charset="0"/>
              </a:rPr>
              <a:t>La notion d’OCS inclut :</a:t>
            </a:r>
          </a:p>
          <a:p>
            <a:pPr fontAlgn="base">
              <a:lnSpc>
                <a:spcPct val="150000"/>
              </a:lnSpc>
            </a:pPr>
            <a:r>
              <a:rPr lang="fr-FR" sz="2800" dirty="0">
                <a:latin typeface="Arial" panose="020B0604020202020204" pitchFamily="34" charset="0"/>
                <a:cs typeface="Arial" panose="020B0604020202020204" pitchFamily="34" charset="0"/>
              </a:rPr>
              <a:t>les associations;</a:t>
            </a:r>
          </a:p>
          <a:p>
            <a:pPr fontAlgn="base">
              <a:lnSpc>
                <a:spcPct val="150000"/>
              </a:lnSpc>
            </a:pPr>
            <a:r>
              <a:rPr lang="fr-FR" sz="2800" dirty="0">
                <a:latin typeface="Arial" panose="020B0604020202020204" pitchFamily="34" charset="0"/>
                <a:cs typeface="Arial" panose="020B0604020202020204" pitchFamily="34" charset="0"/>
              </a:rPr>
              <a:t>les Organisations intergouvernementales (OIG) et des programmes ;</a:t>
            </a:r>
          </a:p>
          <a:p>
            <a:pPr fontAlgn="base">
              <a:lnSpc>
                <a:spcPct val="150000"/>
              </a:lnSpc>
            </a:pPr>
            <a:r>
              <a:rPr lang="fr-FR" sz="2800" dirty="0">
                <a:latin typeface="Arial" panose="020B0604020202020204" pitchFamily="34" charset="0"/>
                <a:cs typeface="Arial" panose="020B0604020202020204" pitchFamily="34" charset="0"/>
              </a:rPr>
              <a:t>les Organisations non gouvernementales (ONG) et des acteurs de la Société civile ;</a:t>
            </a:r>
          </a:p>
          <a:p>
            <a:pPr fontAlgn="base">
              <a:lnSpc>
                <a:spcPct val="150000"/>
              </a:lnSpc>
            </a:pPr>
            <a:r>
              <a:rPr lang="fr-FR" sz="2800" dirty="0">
                <a:latin typeface="Arial" panose="020B0604020202020204" pitchFamily="34" charset="0"/>
                <a:cs typeface="Arial" panose="020B0604020202020204" pitchFamily="34" charset="0"/>
              </a:rPr>
              <a:t>les Organisations du secteur privé.</a:t>
            </a:r>
          </a:p>
          <a:p>
            <a:pPr marL="0" indent="0">
              <a:buNone/>
            </a:pP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33954548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VI- RÔLE DES ORGANES DE CONTRÔLE ET DE SUPERVISION DES OSC</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dirty="0">
                <a:effectLst/>
                <a:highlight>
                  <a:srgbClr val="FFFFFF"/>
                </a:highlight>
                <a:latin typeface="Arial" panose="020B0604020202020204" pitchFamily="34" charset="0"/>
                <a:cs typeface="Arial" panose="020B0604020202020204" pitchFamily="34" charset="0"/>
              </a:rPr>
              <a:t>Sans </a:t>
            </a:r>
            <a:r>
              <a:rPr lang="fr-SN" dirty="0" smtClean="0">
                <a:effectLst/>
                <a:highlight>
                  <a:srgbClr val="FFFFFF"/>
                </a:highlight>
                <a:latin typeface="Arial" panose="020B0604020202020204" pitchFamily="34" charset="0"/>
                <a:cs typeface="Arial" panose="020B0604020202020204" pitchFamily="34" charset="0"/>
              </a:rPr>
              <a:t>préjudice </a:t>
            </a:r>
            <a:r>
              <a:rPr lang="fr-SN" dirty="0">
                <a:effectLst/>
                <a:highlight>
                  <a:srgbClr val="FFFFFF"/>
                </a:highlight>
                <a:latin typeface="Arial" panose="020B0604020202020204" pitchFamily="34" charset="0"/>
                <a:cs typeface="Arial" panose="020B0604020202020204" pitchFamily="34" charset="0"/>
              </a:rPr>
              <a:t>de l’application des autres lois et textes nationaux en vigueur, chaque Etat membre exige que la structure </a:t>
            </a:r>
            <a:r>
              <a:rPr lang="fr-SN" dirty="0" smtClean="0">
                <a:effectLst/>
                <a:highlight>
                  <a:srgbClr val="FFFFFF"/>
                </a:highlight>
                <a:latin typeface="Arial" panose="020B0604020202020204" pitchFamily="34" charset="0"/>
                <a:cs typeface="Arial" panose="020B0604020202020204" pitchFamily="34" charset="0"/>
              </a:rPr>
              <a:t>désignée </a:t>
            </a:r>
            <a:r>
              <a:rPr lang="fr-SN" dirty="0">
                <a:effectLst/>
                <a:highlight>
                  <a:srgbClr val="FFFFFF"/>
                </a:highlight>
                <a:latin typeface="Arial" panose="020B0604020202020204" pitchFamily="34" charset="0"/>
                <a:cs typeface="Arial" panose="020B0604020202020204" pitchFamily="34" charset="0"/>
              </a:rPr>
              <a:t>en application des dispositions de l’</a:t>
            </a:r>
            <a:r>
              <a:rPr lang="fr-SN" dirty="0" err="1">
                <a:effectLst/>
                <a:highlight>
                  <a:srgbClr val="FFFFFF"/>
                </a:highlight>
                <a:latin typeface="Arial" panose="020B0604020202020204" pitchFamily="34" charset="0"/>
                <a:cs typeface="Arial" panose="020B0604020202020204" pitchFamily="34" charset="0"/>
              </a:rPr>
              <a:t>alinéa</a:t>
            </a:r>
            <a:r>
              <a:rPr lang="fr-SN" dirty="0">
                <a:effectLst/>
                <a:highlight>
                  <a:srgbClr val="FFFFFF"/>
                </a:highlight>
                <a:latin typeface="Arial" panose="020B0604020202020204" pitchFamily="34" charset="0"/>
                <a:cs typeface="Arial" panose="020B0604020202020204" pitchFamily="34" charset="0"/>
              </a:rPr>
              <a:t> </a:t>
            </a:r>
            <a:r>
              <a:rPr lang="fr-SN" dirty="0" smtClean="0">
                <a:effectLst/>
                <a:highlight>
                  <a:srgbClr val="FFFFFF"/>
                </a:highlight>
                <a:latin typeface="Arial" panose="020B0604020202020204" pitchFamily="34" charset="0"/>
                <a:cs typeface="Arial" panose="020B0604020202020204" pitchFamily="34" charset="0"/>
              </a:rPr>
              <a:t>précèdent, arrête </a:t>
            </a:r>
            <a:r>
              <a:rPr lang="fr-SN" dirty="0">
                <a:effectLst/>
                <a:highlight>
                  <a:srgbClr val="FFFFFF"/>
                </a:highlight>
                <a:latin typeface="Arial" panose="020B0604020202020204" pitchFamily="34" charset="0"/>
                <a:cs typeface="Arial" panose="020B0604020202020204" pitchFamily="34" charset="0"/>
              </a:rPr>
              <a:t>les </a:t>
            </a:r>
            <a:r>
              <a:rPr lang="fr-SN" dirty="0" smtClean="0">
                <a:effectLst/>
                <a:highlight>
                  <a:srgbClr val="FFFFFF"/>
                </a:highlight>
                <a:latin typeface="Arial" panose="020B0604020202020204" pitchFamily="34" charset="0"/>
                <a:cs typeface="Arial" panose="020B0604020202020204" pitchFamily="34" charset="0"/>
              </a:rPr>
              <a:t>règles spécifiques destinées </a:t>
            </a:r>
            <a:r>
              <a:rPr lang="fr-SN" dirty="0">
                <a:effectLst/>
                <a:highlight>
                  <a:srgbClr val="FFFFFF"/>
                </a:highlight>
                <a:latin typeface="Arial" panose="020B0604020202020204" pitchFamily="34" charset="0"/>
                <a:cs typeface="Arial" panose="020B0604020202020204" pitchFamily="34" charset="0"/>
              </a:rPr>
              <a:t>à garantir que les fonds des organismes à but non lucratif, </a:t>
            </a:r>
            <a:r>
              <a:rPr lang="fr-SN" dirty="0" smtClean="0">
                <a:effectLst/>
                <a:highlight>
                  <a:srgbClr val="FFFFFF"/>
                </a:highlight>
                <a:latin typeface="Arial" panose="020B0604020202020204" pitchFamily="34" charset="0"/>
                <a:cs typeface="Arial" panose="020B0604020202020204" pitchFamily="34" charset="0"/>
              </a:rPr>
              <a:t>identifiés </a:t>
            </a:r>
            <a:r>
              <a:rPr lang="fr-SN" dirty="0">
                <a:effectLst/>
                <a:highlight>
                  <a:srgbClr val="FFFFFF"/>
                </a:highlight>
                <a:latin typeface="Arial" panose="020B0604020202020204" pitchFamily="34" charset="0"/>
                <a:cs typeface="Arial" panose="020B0604020202020204" pitchFamily="34" charset="0"/>
              </a:rPr>
              <a:t>dans les conditions </a:t>
            </a:r>
            <a:r>
              <a:rPr lang="fr-SN" dirty="0" smtClean="0">
                <a:effectLst/>
                <a:highlight>
                  <a:srgbClr val="FFFFFF"/>
                </a:highlight>
                <a:latin typeface="Arial" panose="020B0604020202020204" pitchFamily="34" charset="0"/>
                <a:cs typeface="Arial" panose="020B0604020202020204" pitchFamily="34" charset="0"/>
              </a:rPr>
              <a:t>prévues </a:t>
            </a:r>
            <a:r>
              <a:rPr lang="fr-SN" dirty="0">
                <a:effectLst/>
                <a:highlight>
                  <a:srgbClr val="FFFFFF"/>
                </a:highlight>
                <a:latin typeface="Arial" panose="020B0604020202020204" pitchFamily="34" charset="0"/>
                <a:cs typeface="Arial" panose="020B0604020202020204" pitchFamily="34" charset="0"/>
              </a:rPr>
              <a:t>à l’article 117 et </a:t>
            </a:r>
            <a:r>
              <a:rPr lang="fr-SN" dirty="0" smtClean="0">
                <a:effectLst/>
                <a:highlight>
                  <a:srgbClr val="FFFFFF"/>
                </a:highlight>
                <a:latin typeface="Arial" panose="020B0604020202020204" pitchFamily="34" charset="0"/>
                <a:cs typeface="Arial" panose="020B0604020202020204" pitchFamily="34" charset="0"/>
              </a:rPr>
              <a:t>places </a:t>
            </a:r>
            <a:r>
              <a:rPr lang="fr-SN" dirty="0">
                <a:effectLst/>
                <a:highlight>
                  <a:srgbClr val="FFFFFF"/>
                </a:highlight>
                <a:latin typeface="Arial" panose="020B0604020202020204" pitchFamily="34" charset="0"/>
                <a:cs typeface="Arial" panose="020B0604020202020204" pitchFamily="34" charset="0"/>
              </a:rPr>
              <a:t>sous sa tutelle, ne soient pas </a:t>
            </a:r>
            <a:r>
              <a:rPr lang="fr-SN" dirty="0" smtClean="0">
                <a:effectLst/>
                <a:highlight>
                  <a:srgbClr val="FFFFFF"/>
                </a:highlight>
                <a:latin typeface="Arial" panose="020B0604020202020204" pitchFamily="34" charset="0"/>
                <a:cs typeface="Arial" panose="020B0604020202020204" pitchFamily="34" charset="0"/>
              </a:rPr>
              <a:t>utilisés </a:t>
            </a:r>
            <a:r>
              <a:rPr lang="fr-SN" dirty="0">
                <a:effectLst/>
                <a:highlight>
                  <a:srgbClr val="FFFFFF"/>
                </a:highlight>
                <a:latin typeface="Arial" panose="020B0604020202020204" pitchFamily="34" charset="0"/>
                <a:cs typeface="Arial" panose="020B0604020202020204" pitchFamily="34" charset="0"/>
              </a:rPr>
              <a:t>à des fins de BC/FT/FP et veille à ce que ces derniers fassent l’objet d’une surveillance </a:t>
            </a:r>
            <a:r>
              <a:rPr lang="fr-SN" dirty="0" smtClean="0">
                <a:effectLst/>
                <a:highlight>
                  <a:srgbClr val="FFFFFF"/>
                </a:highlight>
                <a:latin typeface="Arial" panose="020B0604020202020204" pitchFamily="34" charset="0"/>
                <a:cs typeface="Arial" panose="020B0604020202020204" pitchFamily="34" charset="0"/>
              </a:rPr>
              <a:t>appropriée. </a:t>
            </a:r>
            <a:endParaRPr lang="fr-SN" dirty="0">
              <a:effectLst/>
              <a:highlight>
                <a:srgbClr val="FFFFFF"/>
              </a:highlight>
              <a:latin typeface="Arial" panose="020B0604020202020204" pitchFamily="34" charset="0"/>
              <a:cs typeface="Arial" panose="020B0604020202020204" pitchFamily="34" charset="0"/>
            </a:endParaRP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37453137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a:bodyPr>
          <a:lstStyle/>
          <a:p>
            <a:pPr algn="ctr"/>
            <a:r>
              <a:rPr lang="fr-FR" sz="3200" b="1" dirty="0">
                <a:latin typeface="Arial" panose="020B0604020202020204" pitchFamily="34" charset="0"/>
                <a:cs typeface="Arial" panose="020B0604020202020204" pitchFamily="34" charset="0"/>
              </a:rPr>
              <a:t>VI- RÔLE DES ORGANES DE CONTRÔLE ET DE SUPERVISION DES OSC</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algn="just"/>
            <a:r>
              <a:rPr lang="fr-SN" dirty="0">
                <a:effectLst/>
                <a:highlight>
                  <a:srgbClr val="FFFFFF"/>
                </a:highlight>
                <a:latin typeface="ArialMT"/>
              </a:rPr>
              <a:t>Chaque Etat membre s’assure que la structure </a:t>
            </a:r>
            <a:r>
              <a:rPr lang="fr-SN" dirty="0" smtClean="0">
                <a:effectLst/>
                <a:highlight>
                  <a:srgbClr val="FFFFFF"/>
                </a:highlight>
                <a:latin typeface="ArialMT"/>
              </a:rPr>
              <a:t>visée </a:t>
            </a:r>
            <a:r>
              <a:rPr lang="fr-SN" dirty="0">
                <a:effectLst/>
                <a:highlight>
                  <a:srgbClr val="FFFFFF"/>
                </a:highlight>
                <a:latin typeface="ArialMT"/>
              </a:rPr>
              <a:t>à l’</a:t>
            </a:r>
            <a:r>
              <a:rPr lang="fr-SN" dirty="0" err="1">
                <a:effectLst/>
                <a:highlight>
                  <a:srgbClr val="FFFFFF"/>
                </a:highlight>
                <a:latin typeface="ArialMT"/>
              </a:rPr>
              <a:t>alinéa</a:t>
            </a:r>
            <a:r>
              <a:rPr lang="fr-SN" dirty="0">
                <a:effectLst/>
                <a:highlight>
                  <a:srgbClr val="FFFFFF"/>
                </a:highlight>
                <a:latin typeface="ArialMT"/>
              </a:rPr>
              <a:t> premier </a:t>
            </a:r>
            <a:r>
              <a:rPr lang="fr-SN" dirty="0" smtClean="0">
                <a:effectLst/>
                <a:highlight>
                  <a:srgbClr val="FFFFFF"/>
                </a:highlight>
                <a:latin typeface="ArialMT"/>
              </a:rPr>
              <a:t>mène </a:t>
            </a:r>
            <a:r>
              <a:rPr lang="fr-SN" dirty="0">
                <a:effectLst/>
                <a:highlight>
                  <a:srgbClr val="FFFFFF"/>
                </a:highlight>
                <a:latin typeface="ArialMT"/>
              </a:rPr>
              <a:t>des campagnes de sensibilisation et de formation pour approfondir les connaissances au sein des OBNL et de la </a:t>
            </a:r>
            <a:r>
              <a:rPr lang="fr-SN" dirty="0" smtClean="0">
                <a:effectLst/>
                <a:highlight>
                  <a:srgbClr val="FFFFFF"/>
                </a:highlight>
                <a:latin typeface="ArialMT"/>
              </a:rPr>
              <a:t>communauté́ </a:t>
            </a:r>
            <a:r>
              <a:rPr lang="fr-SN" dirty="0">
                <a:effectLst/>
                <a:highlight>
                  <a:srgbClr val="FFFFFF"/>
                </a:highlight>
                <a:latin typeface="ArialMT"/>
              </a:rPr>
              <a:t>des donateurs : </a:t>
            </a:r>
            <a:endParaRPr lang="fr-SN" dirty="0">
              <a:effectLst/>
              <a:highlight>
                <a:srgbClr val="FFFFFF"/>
              </a:highlight>
            </a:endParaRPr>
          </a:p>
          <a:p>
            <a:pPr marL="0" indent="0" algn="just">
              <a:buNone/>
            </a:pPr>
            <a:r>
              <a:rPr lang="fr-SN" dirty="0">
                <a:effectLst/>
                <a:highlight>
                  <a:srgbClr val="FFFFFF"/>
                </a:highlight>
                <a:latin typeface="ArialMT"/>
              </a:rPr>
              <a:t>a)  sur les </a:t>
            </a:r>
            <a:r>
              <a:rPr lang="fr-SN" dirty="0" smtClean="0">
                <a:effectLst/>
                <a:highlight>
                  <a:srgbClr val="FFFFFF"/>
                </a:highlight>
                <a:latin typeface="ArialMT"/>
              </a:rPr>
              <a:t>vulnérabilités </a:t>
            </a:r>
            <a:r>
              <a:rPr lang="fr-SN" dirty="0">
                <a:effectLst/>
                <a:highlight>
                  <a:srgbClr val="FFFFFF"/>
                </a:highlight>
                <a:latin typeface="ArialMT"/>
              </a:rPr>
              <a:t>potentielles des OBNL face à l’exploitation à des fins de blanchiment de capitaux, de financement du terrorisme ou de la </a:t>
            </a:r>
            <a:r>
              <a:rPr lang="fr-SN" dirty="0" smtClean="0">
                <a:effectLst/>
                <a:highlight>
                  <a:srgbClr val="FFFFFF"/>
                </a:highlight>
                <a:latin typeface="ArialMT"/>
              </a:rPr>
              <a:t>prolifération </a:t>
            </a:r>
            <a:r>
              <a:rPr lang="fr-SN" dirty="0">
                <a:effectLst/>
                <a:highlight>
                  <a:srgbClr val="FFFFFF"/>
                </a:highlight>
                <a:latin typeface="ArialMT"/>
              </a:rPr>
              <a:t>et aux risques de </a:t>
            </a:r>
            <a:r>
              <a:rPr lang="fr-SN" dirty="0" smtClean="0">
                <a:effectLst/>
                <a:highlight>
                  <a:srgbClr val="FFFFFF"/>
                </a:highlight>
                <a:latin typeface="ArialMT"/>
              </a:rPr>
              <a:t>réalisation </a:t>
            </a:r>
            <a:r>
              <a:rPr lang="fr-SN" dirty="0">
                <a:effectLst/>
                <a:highlight>
                  <a:srgbClr val="FFFFFF"/>
                </a:highlight>
                <a:latin typeface="ArialMT"/>
              </a:rPr>
              <a:t>de ces infractions ; </a:t>
            </a:r>
            <a:endParaRPr lang="fr-SN" dirty="0">
              <a:effectLst/>
              <a:highlight>
                <a:srgbClr val="FFFFFF"/>
              </a:highlight>
            </a:endParaRPr>
          </a:p>
          <a:p>
            <a:pPr marL="0" indent="0" algn="just">
              <a:buNone/>
            </a:pPr>
            <a:r>
              <a:rPr lang="fr-SN" dirty="0">
                <a:effectLst/>
                <a:highlight>
                  <a:srgbClr val="FFFFFF"/>
                </a:highlight>
                <a:latin typeface="ArialMT"/>
              </a:rPr>
              <a:t>b)  sur les mesures que les OBNL peuvent prendre pour se </a:t>
            </a:r>
            <a:r>
              <a:rPr lang="fr-SN" dirty="0" smtClean="0">
                <a:effectLst/>
                <a:highlight>
                  <a:srgbClr val="FFFFFF"/>
                </a:highlight>
                <a:latin typeface="ArialMT"/>
              </a:rPr>
              <a:t>protéger </a:t>
            </a:r>
            <a:r>
              <a:rPr lang="fr-SN" dirty="0">
                <a:effectLst/>
                <a:highlight>
                  <a:srgbClr val="FFFFFF"/>
                </a:highlight>
                <a:latin typeface="ArialMT"/>
              </a:rPr>
              <a:t>d’une telle exploitation. »</a:t>
            </a:r>
            <a:endParaRPr lang="fr-SN" dirty="0">
              <a:effectLst/>
              <a:highlight>
                <a:srgbClr val="FFFFFF"/>
              </a:highlight>
            </a:endParaRP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8777245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200" b="1" dirty="0">
                <a:latin typeface="Arial" panose="020B0604020202020204" pitchFamily="34" charset="0"/>
                <a:cs typeface="Arial" panose="020B0604020202020204" pitchFamily="34" charset="0"/>
              </a:rPr>
              <a:t>VI- RÔLE DES ORGANES DE CONTRÔLE ET DE SUPERVISION DES OSC</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Autofit/>
          </a:bodyPr>
          <a:lstStyle/>
          <a:p>
            <a:pPr marL="0" indent="0" algn="just">
              <a:buNone/>
            </a:pPr>
            <a:r>
              <a:rPr lang="fr-SN" b="1" dirty="0">
                <a:effectLst/>
                <a:highlight>
                  <a:srgbClr val="FFFFFF"/>
                </a:highlight>
                <a:latin typeface="Arial" panose="020B0604020202020204" pitchFamily="34" charset="0"/>
              </a:rPr>
              <a:t>Mise en place d’un registre des OBNL </a:t>
            </a:r>
            <a:endParaRPr lang="fr-SN" dirty="0">
              <a:effectLst/>
              <a:highlight>
                <a:srgbClr val="FFFFFF"/>
              </a:highlight>
            </a:endParaRPr>
          </a:p>
          <a:p>
            <a:pPr marL="0" indent="0">
              <a:buNone/>
            </a:pPr>
            <a:r>
              <a:rPr lang="fr-SN" dirty="0">
                <a:effectLst/>
                <a:highlight>
                  <a:srgbClr val="FFFFFF"/>
                </a:highlight>
                <a:latin typeface="ArialMT"/>
              </a:rPr>
              <a:t>L’article 118 de la </a:t>
            </a:r>
            <a:r>
              <a:rPr lang="fr-SN" dirty="0">
                <a:highlight>
                  <a:srgbClr val="FFFFFF"/>
                </a:highlight>
                <a:latin typeface="ArialMT"/>
              </a:rPr>
              <a:t>Directive précitée énonce que « </a:t>
            </a:r>
            <a:r>
              <a:rPr lang="fr-SN" dirty="0">
                <a:effectLst/>
                <a:highlight>
                  <a:srgbClr val="FFFFFF"/>
                </a:highlight>
                <a:latin typeface="ArialMT"/>
              </a:rPr>
              <a:t>Chaque Etat membre exige que la structure </a:t>
            </a:r>
            <a:r>
              <a:rPr lang="fr-SN" dirty="0" smtClean="0">
                <a:effectLst/>
                <a:highlight>
                  <a:srgbClr val="FFFFFF"/>
                </a:highlight>
                <a:latin typeface="ArialMT"/>
              </a:rPr>
              <a:t>visée </a:t>
            </a:r>
            <a:r>
              <a:rPr lang="fr-SN" dirty="0">
                <a:effectLst/>
                <a:highlight>
                  <a:srgbClr val="FFFFFF"/>
                </a:highlight>
                <a:latin typeface="ArialMT"/>
              </a:rPr>
              <a:t>à l’article 116 mette en place un registre dans lequel sont </a:t>
            </a:r>
            <a:r>
              <a:rPr lang="fr-SN" dirty="0" smtClean="0">
                <a:effectLst/>
                <a:highlight>
                  <a:srgbClr val="FFFFFF"/>
                </a:highlight>
                <a:latin typeface="ArialMT"/>
              </a:rPr>
              <a:t>enregistrés </a:t>
            </a:r>
            <a:r>
              <a:rPr lang="fr-SN" dirty="0">
                <a:effectLst/>
                <a:highlight>
                  <a:srgbClr val="FFFFFF"/>
                </a:highlight>
                <a:latin typeface="ArialMT"/>
              </a:rPr>
              <a:t>les organismes à but non lucratif </a:t>
            </a:r>
            <a:r>
              <a:rPr lang="fr-SN" dirty="0" smtClean="0">
                <a:effectLst/>
                <a:highlight>
                  <a:srgbClr val="FFFFFF"/>
                </a:highlight>
                <a:latin typeface="ArialMT"/>
              </a:rPr>
              <a:t>placés </a:t>
            </a:r>
            <a:r>
              <a:rPr lang="fr-SN" dirty="0">
                <a:effectLst/>
                <a:highlight>
                  <a:srgbClr val="FFFFFF"/>
                </a:highlight>
                <a:latin typeface="ArialMT"/>
              </a:rPr>
              <a:t>sous sa tutelle ainsi que les informations les concernant. </a:t>
            </a:r>
            <a:endParaRPr lang="fr-SN" dirty="0">
              <a:effectLst/>
              <a:highlight>
                <a:srgbClr val="FFFFFF"/>
              </a:highlight>
            </a:endParaRPr>
          </a:p>
          <a:p>
            <a:r>
              <a:rPr lang="fr-SN" dirty="0">
                <a:effectLst/>
                <a:highlight>
                  <a:srgbClr val="FFFFFF"/>
                </a:highlight>
                <a:latin typeface="ArialMT"/>
              </a:rPr>
              <a:t>Les informations contenues dans ce registre sont </a:t>
            </a:r>
            <a:r>
              <a:rPr lang="fr-SN" dirty="0" smtClean="0">
                <a:effectLst/>
                <a:highlight>
                  <a:srgbClr val="FFFFFF"/>
                </a:highlight>
                <a:latin typeface="ArialMT"/>
              </a:rPr>
              <a:t>conservées </a:t>
            </a:r>
            <a:r>
              <a:rPr lang="fr-SN" dirty="0">
                <a:effectLst/>
                <a:highlight>
                  <a:srgbClr val="FFFFFF"/>
                </a:highlight>
                <a:latin typeface="ArialMT"/>
              </a:rPr>
              <a:t>par l'</a:t>
            </a:r>
            <a:r>
              <a:rPr lang="fr-SN" dirty="0" err="1">
                <a:effectLst/>
                <a:highlight>
                  <a:srgbClr val="FFFFFF"/>
                </a:highlight>
                <a:latin typeface="ArialMT"/>
              </a:rPr>
              <a:t>autorite</a:t>
            </a:r>
            <a:r>
              <a:rPr lang="fr-SN" dirty="0">
                <a:effectLst/>
                <a:highlight>
                  <a:srgbClr val="FFFFFF"/>
                </a:highlight>
                <a:latin typeface="ArialMT"/>
              </a:rPr>
              <a:t>́ </a:t>
            </a:r>
            <a:r>
              <a:rPr lang="fr-SN" dirty="0" smtClean="0">
                <a:effectLst/>
                <a:highlight>
                  <a:srgbClr val="FFFFFF"/>
                </a:highlight>
                <a:latin typeface="ArialMT"/>
              </a:rPr>
              <a:t>compétente </a:t>
            </a:r>
            <a:r>
              <a:rPr lang="fr-SN" dirty="0">
                <a:effectLst/>
                <a:highlight>
                  <a:srgbClr val="FFFFFF"/>
                </a:highlight>
                <a:latin typeface="ArialMT"/>
              </a:rPr>
              <a:t>au moins dix ans </a:t>
            </a:r>
            <a:r>
              <a:rPr lang="fr-SN" dirty="0" smtClean="0">
                <a:effectLst/>
                <a:highlight>
                  <a:srgbClr val="FFFFFF"/>
                </a:highlight>
                <a:latin typeface="ArialMT"/>
              </a:rPr>
              <a:t>après </a:t>
            </a:r>
            <a:r>
              <a:rPr lang="fr-SN" dirty="0">
                <a:effectLst/>
                <a:highlight>
                  <a:srgbClr val="FFFFFF"/>
                </a:highlight>
                <a:latin typeface="ArialMT"/>
              </a:rPr>
              <a:t>la dissolution de l’OBNL concerné. </a:t>
            </a:r>
            <a:endParaRPr lang="fr-SN" dirty="0">
              <a:effectLst/>
              <a:highlight>
                <a:srgbClr val="FFFFFF"/>
              </a:highlight>
            </a:endParaRP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3652097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a:bodyPr>
          <a:lstStyle/>
          <a:p>
            <a:pPr algn="ctr"/>
            <a:r>
              <a:rPr lang="fr-FR" sz="3200" b="1" dirty="0">
                <a:latin typeface="Arial" panose="020B0604020202020204" pitchFamily="34" charset="0"/>
                <a:cs typeface="Arial" panose="020B0604020202020204" pitchFamily="34" charset="0"/>
              </a:rPr>
              <a:t>VI- RÔLE DES ORGANES DE CONTRÔLE ET DE SUPERVISION DES OSC</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dirty="0">
                <a:effectLst/>
                <a:highlight>
                  <a:srgbClr val="FFFFFF"/>
                </a:highlight>
                <a:latin typeface="ArialMT"/>
              </a:rPr>
              <a:t>Les Etats membres s'assurent que la CENTIF </a:t>
            </a:r>
            <a:r>
              <a:rPr lang="fr-SN" dirty="0" smtClean="0">
                <a:effectLst/>
                <a:highlight>
                  <a:srgbClr val="FFFFFF"/>
                </a:highlight>
                <a:latin typeface="ArialMT"/>
              </a:rPr>
              <a:t>accède, </a:t>
            </a:r>
            <a:r>
              <a:rPr lang="fr-SN" dirty="0">
                <a:effectLst/>
                <a:highlight>
                  <a:srgbClr val="FFFFFF"/>
                </a:highlight>
                <a:latin typeface="ArialMT"/>
              </a:rPr>
              <a:t>sans restriction aucune, au registre des OBNL dans le cadre de l’exercice de ses missions. </a:t>
            </a:r>
            <a:endParaRPr lang="fr-SN" dirty="0">
              <a:effectLst/>
              <a:highlight>
                <a:srgbClr val="FFFFFF"/>
              </a:highlight>
            </a:endParaRPr>
          </a:p>
          <a:p>
            <a:pPr marL="0" indent="0" algn="just">
              <a:buNone/>
            </a:pPr>
            <a:r>
              <a:rPr lang="fr-SN" dirty="0">
                <a:effectLst/>
                <a:highlight>
                  <a:srgbClr val="FFFFFF"/>
                </a:highlight>
                <a:latin typeface="ArialMT"/>
              </a:rPr>
              <a:t>Les Etats membres veillent à ce que le registre puisse </a:t>
            </a:r>
            <a:r>
              <a:rPr lang="fr-SN" dirty="0" err="1">
                <a:effectLst/>
                <a:highlight>
                  <a:srgbClr val="FFFFFF"/>
                </a:highlight>
                <a:latin typeface="ArialMT"/>
              </a:rPr>
              <a:t>être</a:t>
            </a:r>
            <a:r>
              <a:rPr lang="fr-SN" dirty="0">
                <a:effectLst/>
                <a:highlight>
                  <a:srgbClr val="FFFFFF"/>
                </a:highlight>
                <a:latin typeface="ArialMT"/>
              </a:rPr>
              <a:t> consulté par toute </a:t>
            </a:r>
            <a:r>
              <a:rPr lang="fr-SN" dirty="0" smtClean="0">
                <a:effectLst/>
                <a:highlight>
                  <a:srgbClr val="FFFFFF"/>
                </a:highlight>
                <a:latin typeface="ArialMT"/>
              </a:rPr>
              <a:t>autorité́ chargée </a:t>
            </a:r>
            <a:r>
              <a:rPr lang="fr-SN" dirty="0">
                <a:effectLst/>
                <a:highlight>
                  <a:srgbClr val="FFFFFF"/>
                </a:highlight>
                <a:latin typeface="ArialMT"/>
              </a:rPr>
              <a:t>du </a:t>
            </a:r>
            <a:r>
              <a:rPr lang="fr-SN" dirty="0" smtClean="0">
                <a:effectLst/>
                <a:highlight>
                  <a:srgbClr val="FFFFFF"/>
                </a:highlight>
                <a:latin typeface="ArialMT"/>
              </a:rPr>
              <a:t>contrôle </a:t>
            </a:r>
            <a:r>
              <a:rPr lang="fr-SN" dirty="0">
                <a:effectLst/>
                <a:highlight>
                  <a:srgbClr val="FFFFFF"/>
                </a:highlight>
                <a:latin typeface="ArialMT"/>
              </a:rPr>
              <a:t>des OBNL ainsi que, sur </a:t>
            </a:r>
            <a:r>
              <a:rPr lang="fr-SN" dirty="0" smtClean="0">
                <a:effectLst/>
                <a:highlight>
                  <a:srgbClr val="FFFFFF"/>
                </a:highlight>
                <a:latin typeface="ArialMT"/>
              </a:rPr>
              <a:t>réquisition, </a:t>
            </a:r>
            <a:r>
              <a:rPr lang="fr-SN" dirty="0">
                <a:effectLst/>
                <a:highlight>
                  <a:srgbClr val="FFFFFF"/>
                </a:highlight>
                <a:latin typeface="ArialMT"/>
              </a:rPr>
              <a:t>par tout officier de police judiciaire chargé d'une </a:t>
            </a:r>
            <a:r>
              <a:rPr lang="fr-SN" dirty="0" smtClean="0">
                <a:effectLst/>
                <a:highlight>
                  <a:srgbClr val="FFFFFF"/>
                </a:highlight>
                <a:latin typeface="ArialMT"/>
              </a:rPr>
              <a:t>enquête pénale.</a:t>
            </a:r>
            <a:r>
              <a:rPr lang="fr-SN" dirty="0">
                <a:effectLst/>
                <a:highlight>
                  <a:srgbClr val="FFFFFF"/>
                </a:highlight>
                <a:latin typeface="ArialMT"/>
              </a:rPr>
              <a:t> » </a:t>
            </a:r>
            <a:endParaRPr lang="fr-SN" dirty="0">
              <a:effectLst/>
              <a:highlight>
                <a:srgbClr val="FFFFFF"/>
              </a:highlight>
            </a:endParaRP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923988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1992086" y="365125"/>
            <a:ext cx="8186351" cy="1648732"/>
          </a:xfrm>
        </p:spPr>
        <p:txBody>
          <a:bodyPr>
            <a:normAutofit fontScale="90000"/>
          </a:bodyPr>
          <a:lstStyle/>
          <a:p>
            <a:pPr algn="ctr"/>
            <a:r>
              <a:rPr lang="fr-FR" sz="3200" b="1" dirty="0" smtClean="0">
                <a:latin typeface="Arial" panose="020B0604020202020204" pitchFamily="34" charset="0"/>
                <a:cs typeface="Arial" panose="020B0604020202020204" pitchFamily="34" charset="0"/>
              </a:rPr>
              <a:t/>
            </a:r>
            <a:br>
              <a:rPr lang="fr-FR" sz="3200" b="1" dirty="0" smtClean="0">
                <a:latin typeface="Arial" panose="020B0604020202020204" pitchFamily="34" charset="0"/>
                <a:cs typeface="Arial" panose="020B0604020202020204" pitchFamily="34" charset="0"/>
              </a:rPr>
            </a:br>
            <a:r>
              <a:rPr lang="fr-FR" sz="3200" b="1" dirty="0" smtClean="0">
                <a:latin typeface="Arial" panose="020B0604020202020204" pitchFamily="34" charset="0"/>
                <a:cs typeface="Arial" panose="020B0604020202020204" pitchFamily="34" charset="0"/>
              </a:rPr>
              <a:t>VI- </a:t>
            </a:r>
            <a:r>
              <a:rPr lang="fr-FR" sz="3200" b="1" dirty="0">
                <a:latin typeface="Arial" panose="020B0604020202020204" pitchFamily="34" charset="0"/>
                <a:cs typeface="Arial" panose="020B0604020202020204" pitchFamily="34" charset="0"/>
              </a:rPr>
              <a:t>RÔLE DES ORGANES DE CONTRÔLE ET DE SUPERVISION DES OSC</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436914"/>
            <a:ext cx="10008121" cy="5192485"/>
          </a:xfrm>
        </p:spPr>
        <p:txBody>
          <a:bodyPr>
            <a:normAutofit/>
          </a:bodyPr>
          <a:lstStyle/>
          <a:p>
            <a:pPr marL="0" indent="0" algn="just">
              <a:buNone/>
            </a:pPr>
            <a:r>
              <a:rPr lang="fr-SN" b="1" dirty="0" err="1">
                <a:highlight>
                  <a:srgbClr val="FFFFFF"/>
                </a:highlight>
                <a:latin typeface="Arial" panose="020B0604020202020204" pitchFamily="34" charset="0"/>
                <a:cs typeface="Arial" panose="020B0604020202020204" pitchFamily="34" charset="0"/>
              </a:rPr>
              <a:t>Déclarations</a:t>
            </a:r>
            <a:r>
              <a:rPr lang="fr-SN" b="1" dirty="0">
                <a:highlight>
                  <a:srgbClr val="FFFFFF"/>
                </a:highlight>
                <a:latin typeface="Arial" panose="020B0604020202020204" pitchFamily="34" charset="0"/>
                <a:cs typeface="Arial" panose="020B0604020202020204" pitchFamily="34" charset="0"/>
              </a:rPr>
              <a:t> </a:t>
            </a:r>
            <a:r>
              <a:rPr lang="fr-SN" b="1" dirty="0" err="1">
                <a:highlight>
                  <a:srgbClr val="FFFFFF"/>
                </a:highlight>
                <a:latin typeface="Arial" panose="020B0604020202020204" pitchFamily="34" charset="0"/>
                <a:cs typeface="Arial" panose="020B0604020202020204" pitchFamily="34" charset="0"/>
              </a:rPr>
              <a:t>auprès</a:t>
            </a:r>
            <a:r>
              <a:rPr lang="fr-SN" b="1" dirty="0">
                <a:highlight>
                  <a:srgbClr val="FFFFFF"/>
                </a:highlight>
                <a:latin typeface="Arial" panose="020B0604020202020204" pitchFamily="34" charset="0"/>
                <a:cs typeface="Arial" panose="020B0604020202020204" pitchFamily="34" charset="0"/>
              </a:rPr>
              <a:t> de la CENTIF </a:t>
            </a:r>
          </a:p>
          <a:p>
            <a:pPr marL="0" indent="0" algn="just">
              <a:buNone/>
            </a:pPr>
            <a:r>
              <a:rPr lang="fr-SN" dirty="0">
                <a:highlight>
                  <a:srgbClr val="FFFFFF"/>
                </a:highlight>
                <a:latin typeface="Arial" panose="020B0604020202020204" pitchFamily="34" charset="0"/>
                <a:cs typeface="Arial" panose="020B0604020202020204" pitchFamily="34" charset="0"/>
              </a:rPr>
              <a:t>« L’article </a:t>
            </a:r>
            <a:r>
              <a:rPr lang="fr-SN" dirty="0">
                <a:effectLst/>
                <a:highlight>
                  <a:srgbClr val="FFFFFF"/>
                </a:highlight>
                <a:latin typeface="Arial" panose="020B0604020202020204" pitchFamily="34" charset="0"/>
                <a:cs typeface="Arial" panose="020B0604020202020204" pitchFamily="34" charset="0"/>
              </a:rPr>
              <a:t>119 de la Directive </a:t>
            </a:r>
            <a:r>
              <a:rPr lang="fr-SN" dirty="0" err="1">
                <a:effectLst/>
                <a:highlight>
                  <a:srgbClr val="FFFFFF"/>
                </a:highlight>
                <a:latin typeface="Arial" panose="020B0604020202020204" pitchFamily="34" charset="0"/>
                <a:cs typeface="Arial" panose="020B0604020202020204" pitchFamily="34" charset="0"/>
              </a:rPr>
              <a:t>sus-citée</a:t>
            </a:r>
            <a:r>
              <a:rPr lang="fr-SN" dirty="0">
                <a:effectLst/>
                <a:highlight>
                  <a:srgbClr val="FFFFFF"/>
                </a:highlight>
                <a:latin typeface="Arial" panose="020B0604020202020204" pitchFamily="34" charset="0"/>
                <a:cs typeface="Arial" panose="020B0604020202020204" pitchFamily="34" charset="0"/>
              </a:rPr>
              <a:t> dispose que </a:t>
            </a:r>
          </a:p>
          <a:p>
            <a:pPr marL="0" indent="0" algn="just">
              <a:buNone/>
            </a:pPr>
            <a:r>
              <a:rPr lang="fr-SN" dirty="0">
                <a:effectLst/>
                <a:highlight>
                  <a:srgbClr val="FFFFFF"/>
                </a:highlight>
                <a:latin typeface="Arial" panose="020B0604020202020204" pitchFamily="34" charset="0"/>
                <a:cs typeface="Arial" panose="020B0604020202020204" pitchFamily="34" charset="0"/>
              </a:rPr>
              <a:t>Les Etats membres s’assurent que la structure </a:t>
            </a:r>
            <a:r>
              <a:rPr lang="fr-SN" dirty="0" err="1">
                <a:effectLst/>
                <a:highlight>
                  <a:srgbClr val="FFFFFF"/>
                </a:highlight>
                <a:latin typeface="Arial" panose="020B0604020202020204" pitchFamily="34" charset="0"/>
                <a:cs typeface="Arial" panose="020B0604020202020204" pitchFamily="34" charset="0"/>
              </a:rPr>
              <a:t>visée</a:t>
            </a:r>
            <a:r>
              <a:rPr lang="fr-SN" dirty="0">
                <a:effectLst/>
                <a:highlight>
                  <a:srgbClr val="FFFFFF"/>
                </a:highlight>
                <a:latin typeface="Arial" panose="020B0604020202020204" pitchFamily="34" charset="0"/>
                <a:cs typeface="Arial" panose="020B0604020202020204" pitchFamily="34" charset="0"/>
              </a:rPr>
              <a:t> à l’article 116 </a:t>
            </a:r>
            <a:r>
              <a:rPr lang="fr-SN" dirty="0" err="1">
                <a:effectLst/>
                <a:highlight>
                  <a:srgbClr val="FFFFFF"/>
                </a:highlight>
                <a:latin typeface="Arial" panose="020B0604020202020204" pitchFamily="34" charset="0"/>
                <a:cs typeface="Arial" panose="020B0604020202020204" pitchFamily="34" charset="0"/>
              </a:rPr>
              <a:t>déclare</a:t>
            </a:r>
            <a:r>
              <a:rPr lang="fr-SN" dirty="0">
                <a:effectLst/>
                <a:highlight>
                  <a:srgbClr val="FFFFFF"/>
                </a:highlight>
                <a:latin typeface="Arial" panose="020B0604020202020204" pitchFamily="34" charset="0"/>
                <a:cs typeface="Arial" panose="020B0604020202020204" pitchFamily="34" charset="0"/>
              </a:rPr>
              <a:t> </a:t>
            </a:r>
            <a:r>
              <a:rPr lang="fr-SN" dirty="0" err="1">
                <a:effectLst/>
                <a:highlight>
                  <a:srgbClr val="FFFFFF"/>
                </a:highlight>
                <a:latin typeface="Arial" panose="020B0604020202020204" pitchFamily="34" charset="0"/>
                <a:cs typeface="Arial" panose="020B0604020202020204" pitchFamily="34" charset="0"/>
              </a:rPr>
              <a:t>auprès</a:t>
            </a:r>
            <a:r>
              <a:rPr lang="fr-SN" dirty="0">
                <a:effectLst/>
                <a:highlight>
                  <a:srgbClr val="FFFFFF"/>
                </a:highlight>
                <a:latin typeface="Arial" panose="020B0604020202020204" pitchFamily="34" charset="0"/>
                <a:cs typeface="Arial" panose="020B0604020202020204" pitchFamily="34" charset="0"/>
              </a:rPr>
              <a:t> de la CENTIF toute donation au profit d'un organisme à but non lucratif, d'une valeur </a:t>
            </a:r>
            <a:r>
              <a:rPr lang="fr-SN" dirty="0" err="1">
                <a:effectLst/>
                <a:highlight>
                  <a:srgbClr val="FFFFFF"/>
                </a:highlight>
                <a:latin typeface="Arial" panose="020B0604020202020204" pitchFamily="34" charset="0"/>
                <a:cs typeface="Arial" panose="020B0604020202020204" pitchFamily="34" charset="0"/>
              </a:rPr>
              <a:t>égale</a:t>
            </a:r>
            <a:r>
              <a:rPr lang="fr-SN" dirty="0">
                <a:effectLst/>
                <a:highlight>
                  <a:srgbClr val="FFFFFF"/>
                </a:highlight>
                <a:latin typeface="Arial" panose="020B0604020202020204" pitchFamily="34" charset="0"/>
                <a:cs typeface="Arial" panose="020B0604020202020204" pitchFamily="34" charset="0"/>
              </a:rPr>
              <a:t> ou </a:t>
            </a:r>
            <a:r>
              <a:rPr lang="fr-SN" dirty="0" err="1">
                <a:effectLst/>
                <a:highlight>
                  <a:srgbClr val="FFFFFF"/>
                </a:highlight>
                <a:latin typeface="Arial" panose="020B0604020202020204" pitchFamily="34" charset="0"/>
                <a:cs typeface="Arial" panose="020B0604020202020204" pitchFamily="34" charset="0"/>
              </a:rPr>
              <a:t>supérieure</a:t>
            </a:r>
            <a:r>
              <a:rPr lang="fr-SN" dirty="0">
                <a:effectLst/>
                <a:highlight>
                  <a:srgbClr val="FFFFFF"/>
                </a:highlight>
                <a:latin typeface="Arial" panose="020B0604020202020204" pitchFamily="34" charset="0"/>
                <a:cs typeface="Arial" panose="020B0604020202020204" pitchFamily="34" charset="0"/>
              </a:rPr>
              <a:t> à un seuil fixé par l’</a:t>
            </a:r>
            <a:r>
              <a:rPr lang="fr-SN" dirty="0" err="1">
                <a:effectLst/>
                <a:highlight>
                  <a:srgbClr val="FFFFFF"/>
                </a:highlight>
                <a:latin typeface="Arial" panose="020B0604020202020204" pitchFamily="34" charset="0"/>
                <a:cs typeface="Arial" panose="020B0604020202020204" pitchFamily="34" charset="0"/>
              </a:rPr>
              <a:t>autorite</a:t>
            </a:r>
            <a:r>
              <a:rPr lang="fr-SN" dirty="0">
                <a:effectLst/>
                <a:highlight>
                  <a:srgbClr val="FFFFFF"/>
                </a:highlight>
                <a:latin typeface="Arial" panose="020B0604020202020204" pitchFamily="34" charset="0"/>
                <a:cs typeface="Arial" panose="020B0604020202020204" pitchFamily="34" charset="0"/>
              </a:rPr>
              <a:t>́ </a:t>
            </a:r>
            <a:r>
              <a:rPr lang="fr-SN" dirty="0" err="1">
                <a:effectLst/>
                <a:highlight>
                  <a:srgbClr val="FFFFFF"/>
                </a:highlight>
                <a:latin typeface="Arial" panose="020B0604020202020204" pitchFamily="34" charset="0"/>
                <a:cs typeface="Arial" panose="020B0604020202020204" pitchFamily="34" charset="0"/>
              </a:rPr>
              <a:t>compétente</a:t>
            </a:r>
            <a:r>
              <a:rPr lang="fr-SN" dirty="0">
                <a:effectLst/>
                <a:highlight>
                  <a:srgbClr val="FFFFFF"/>
                </a:highlight>
                <a:latin typeface="Arial" panose="020B0604020202020204" pitchFamily="34" charset="0"/>
                <a:cs typeface="Arial" panose="020B0604020202020204" pitchFamily="34" charset="0"/>
              </a:rPr>
              <a:t>. </a:t>
            </a:r>
          </a:p>
          <a:p>
            <a:pPr marL="0" indent="0" algn="just">
              <a:buNone/>
            </a:pPr>
            <a:r>
              <a:rPr lang="fr-SN" dirty="0">
                <a:effectLst/>
                <a:highlight>
                  <a:srgbClr val="FFFFFF"/>
                </a:highlight>
                <a:latin typeface="Arial" panose="020B0604020202020204" pitchFamily="34" charset="0"/>
                <a:cs typeface="Arial" panose="020B0604020202020204" pitchFamily="34" charset="0"/>
              </a:rPr>
              <a:t>Les Etats membres exigent que l’</a:t>
            </a:r>
            <a:r>
              <a:rPr lang="fr-SN" dirty="0" err="1">
                <a:effectLst/>
                <a:highlight>
                  <a:srgbClr val="FFFFFF"/>
                </a:highlight>
                <a:latin typeface="Arial" panose="020B0604020202020204" pitchFamily="34" charset="0"/>
                <a:cs typeface="Arial" panose="020B0604020202020204" pitchFamily="34" charset="0"/>
              </a:rPr>
              <a:t>autorite</a:t>
            </a:r>
            <a:r>
              <a:rPr lang="fr-SN" dirty="0">
                <a:effectLst/>
                <a:highlight>
                  <a:srgbClr val="FFFFFF"/>
                </a:highlight>
                <a:latin typeface="Arial" panose="020B0604020202020204" pitchFamily="34" charset="0"/>
                <a:cs typeface="Arial" panose="020B0604020202020204" pitchFamily="34" charset="0"/>
              </a:rPr>
              <a:t>́ </a:t>
            </a:r>
            <a:r>
              <a:rPr lang="fr-SN" dirty="0" err="1">
                <a:effectLst/>
                <a:highlight>
                  <a:srgbClr val="FFFFFF"/>
                </a:highlight>
                <a:latin typeface="Arial" panose="020B0604020202020204" pitchFamily="34" charset="0"/>
                <a:cs typeface="Arial" panose="020B0604020202020204" pitchFamily="34" charset="0"/>
              </a:rPr>
              <a:t>compétente</a:t>
            </a:r>
            <a:r>
              <a:rPr lang="fr-SN" dirty="0">
                <a:effectLst/>
                <a:highlight>
                  <a:srgbClr val="FFFFFF"/>
                </a:highlight>
                <a:latin typeface="Arial" panose="020B0604020202020204" pitchFamily="34" charset="0"/>
                <a:cs typeface="Arial" panose="020B0604020202020204" pitchFamily="34" charset="0"/>
              </a:rPr>
              <a:t> fasse une </a:t>
            </a:r>
            <a:r>
              <a:rPr lang="fr-SN" dirty="0" err="1">
                <a:effectLst/>
                <a:highlight>
                  <a:srgbClr val="FFFFFF"/>
                </a:highlight>
                <a:latin typeface="Arial" panose="020B0604020202020204" pitchFamily="34" charset="0"/>
                <a:cs typeface="Arial" panose="020B0604020202020204" pitchFamily="34" charset="0"/>
              </a:rPr>
              <a:t>déclaration</a:t>
            </a:r>
            <a:r>
              <a:rPr lang="fr-SN" dirty="0">
                <a:effectLst/>
                <a:highlight>
                  <a:srgbClr val="FFFFFF"/>
                </a:highlight>
                <a:latin typeface="Arial" panose="020B0604020202020204" pitchFamily="34" charset="0"/>
                <a:cs typeface="Arial" panose="020B0604020202020204" pitchFamily="34" charset="0"/>
              </a:rPr>
              <a:t> </a:t>
            </a:r>
            <a:r>
              <a:rPr lang="fr-SN" dirty="0" err="1">
                <a:effectLst/>
                <a:highlight>
                  <a:srgbClr val="FFFFFF"/>
                </a:highlight>
                <a:latin typeface="Arial" panose="020B0604020202020204" pitchFamily="34" charset="0"/>
                <a:cs typeface="Arial" panose="020B0604020202020204" pitchFamily="34" charset="0"/>
              </a:rPr>
              <a:t>auprès</a:t>
            </a:r>
            <a:r>
              <a:rPr lang="fr-SN" dirty="0">
                <a:effectLst/>
                <a:highlight>
                  <a:srgbClr val="FFFFFF"/>
                </a:highlight>
                <a:latin typeface="Arial" panose="020B0604020202020204" pitchFamily="34" charset="0"/>
                <a:cs typeface="Arial" panose="020B0604020202020204" pitchFamily="34" charset="0"/>
              </a:rPr>
              <a:t> de la CENTIF, en cas de </a:t>
            </a:r>
            <a:r>
              <a:rPr lang="fr-SN" dirty="0" err="1">
                <a:effectLst/>
                <a:highlight>
                  <a:srgbClr val="FFFFFF"/>
                </a:highlight>
                <a:latin typeface="Arial" panose="020B0604020202020204" pitchFamily="34" charset="0"/>
                <a:cs typeface="Arial" panose="020B0604020202020204" pitchFamily="34" charset="0"/>
              </a:rPr>
              <a:t>soupç</a:t>
            </a:r>
            <a:r>
              <a:rPr lang="fr-SN" dirty="0" err="1" smtClean="0">
                <a:effectLst/>
                <a:highlight>
                  <a:srgbClr val="FFFFFF"/>
                </a:highlight>
                <a:latin typeface="Arial" panose="020B0604020202020204" pitchFamily="34" charset="0"/>
                <a:cs typeface="Arial" panose="020B0604020202020204" pitchFamily="34" charset="0"/>
              </a:rPr>
              <a:t>ons</a:t>
            </a:r>
            <a:r>
              <a:rPr lang="fr-SN" dirty="0" smtClean="0">
                <a:effectLst/>
                <a:highlight>
                  <a:srgbClr val="FFFFFF"/>
                </a:highlight>
                <a:latin typeface="Arial" panose="020B0604020202020204" pitchFamily="34" charset="0"/>
                <a:cs typeface="Arial" panose="020B0604020202020204" pitchFamily="34" charset="0"/>
              </a:rPr>
              <a:t> </a:t>
            </a:r>
            <a:r>
              <a:rPr lang="fr-SN" dirty="0">
                <a:effectLst/>
                <a:highlight>
                  <a:srgbClr val="FFFFFF"/>
                </a:highlight>
                <a:latin typeface="Arial" panose="020B0604020202020204" pitchFamily="34" charset="0"/>
                <a:cs typeface="Arial" panose="020B0604020202020204" pitchFamily="34" charset="0"/>
              </a:rPr>
              <a:t>de BC/FT/FP portant sur toute donation au profit d'un organisme à but non lucratif quelle qu'en soit la valeur. » </a:t>
            </a:r>
          </a:p>
          <a:p>
            <a:pPr marL="0" indent="0" algn="just">
              <a:buNone/>
            </a:pPr>
            <a:endParaRPr lang="fr-FR" b="1"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435204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9377" y="451936"/>
            <a:ext cx="10515600" cy="1325563"/>
          </a:xfrm>
        </p:spPr>
        <p:txBody>
          <a:bodyPr>
            <a:normAutofit/>
          </a:bodyPr>
          <a:lstStyle/>
          <a:p>
            <a:r>
              <a:rPr lang="fr-FR" sz="2800" b="1" dirty="0" smtClean="0">
                <a:latin typeface="Arial" panose="020B0604020202020204" pitchFamily="34" charset="0"/>
                <a:cs typeface="Arial" panose="020B0604020202020204" pitchFamily="34" charset="0"/>
              </a:rPr>
              <a:t>VII- </a:t>
            </a:r>
            <a:r>
              <a:rPr lang="fr-FR" sz="2400" b="1" dirty="0" smtClean="0">
                <a:latin typeface="Arial" panose="020B0604020202020204" pitchFamily="34" charset="0"/>
                <a:cs typeface="Arial" panose="020B0604020202020204" pitchFamily="34" charset="0"/>
              </a:rPr>
              <a:t>Evaluation du dispositif LBC/FT du Togo</a:t>
            </a:r>
            <a:endParaRPr lang="en-US" sz="2400" b="1" dirty="0">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29377" y="1777499"/>
            <a:ext cx="10515600" cy="4351338"/>
          </a:xfrm>
        </p:spPr>
        <p:txBody>
          <a:bodyPr/>
          <a:lstStyle/>
          <a:p>
            <a:pPr algn="just"/>
            <a:r>
              <a:rPr lang="fr-SN" sz="2000" dirty="0">
                <a:latin typeface="Arial" panose="020B0604020202020204" pitchFamily="34" charset="0"/>
                <a:cs typeface="Arial" panose="020B0604020202020204" pitchFamily="34" charset="0"/>
              </a:rPr>
              <a:t>La Togo a fait l’objet d’une évaluation mutuelle en janvier 2021 par les experts évaluateurs du Groupe Intergouvernemental d’Action contre le blanchiment d’argent en Afrique de l’ouest (GIABA ), dont le rapport a été publié en juin 2022. </a:t>
            </a:r>
            <a:endParaRPr lang="fr-SN" sz="2000" dirty="0" smtClean="0">
              <a:latin typeface="Arial" panose="020B0604020202020204" pitchFamily="34" charset="0"/>
              <a:cs typeface="Arial" panose="020B0604020202020204" pitchFamily="34" charset="0"/>
            </a:endParaRPr>
          </a:p>
          <a:p>
            <a:pPr algn="just"/>
            <a:r>
              <a:rPr lang="fr-SN" sz="2000" dirty="0">
                <a:latin typeface="Arial" panose="020B0604020202020204" pitchFamily="34" charset="0"/>
                <a:cs typeface="Arial" panose="020B0604020202020204" pitchFamily="34" charset="0"/>
              </a:rPr>
              <a:t>Etat de mise en œuvre de la recommandation 8 du GAFI au travers de l’</a:t>
            </a:r>
            <a:r>
              <a:rPr lang="fr-SN" sz="2000" dirty="0" err="1">
                <a:latin typeface="Arial" panose="020B0604020202020204" pitchFamily="34" charset="0"/>
                <a:cs typeface="Arial" panose="020B0604020202020204" pitchFamily="34" charset="0"/>
              </a:rPr>
              <a:t>evaluation</a:t>
            </a:r>
            <a:r>
              <a:rPr lang="fr-SN" sz="2000" dirty="0">
                <a:latin typeface="Arial" panose="020B0604020202020204" pitchFamily="34" charset="0"/>
                <a:cs typeface="Arial" panose="020B0604020202020204" pitchFamily="34" charset="0"/>
              </a:rPr>
              <a:t> mutuelle des Etats membres du </a:t>
            </a:r>
            <a:r>
              <a:rPr lang="fr-SN" sz="2000" dirty="0" smtClean="0">
                <a:latin typeface="Arial" panose="020B0604020202020204" pitchFamily="34" charset="0"/>
                <a:cs typeface="Arial" panose="020B0604020202020204" pitchFamily="34" charset="0"/>
              </a:rPr>
              <a:t>GIABA</a:t>
            </a:r>
            <a:r>
              <a:rPr lang="fr-SN" sz="1600" b="1" dirty="0" smtClean="0">
                <a:latin typeface="Arial" panose="020B0604020202020204" pitchFamily="34" charset="0"/>
                <a:cs typeface="Arial" panose="020B0604020202020204" pitchFamily="34" charset="0"/>
              </a:rPr>
              <a:t>.(Notation: </a:t>
            </a:r>
            <a:r>
              <a:rPr lang="fr-SN" sz="1600" b="1" u="sng" dirty="0" smtClean="0">
                <a:latin typeface="Arial" panose="020B0604020202020204" pitchFamily="34" charset="0"/>
                <a:cs typeface="Arial" panose="020B0604020202020204" pitchFamily="34" charset="0"/>
              </a:rPr>
              <a:t>Conformité technique </a:t>
            </a:r>
            <a:r>
              <a:rPr lang="fr-SN" sz="1600" b="1" dirty="0" smtClean="0">
                <a:latin typeface="Arial" panose="020B0604020202020204" pitchFamily="34" charset="0"/>
                <a:cs typeface="Arial" panose="020B0604020202020204" pitchFamily="34" charset="0"/>
              </a:rPr>
              <a:t>N/A, NC,PC, LC,C// </a:t>
            </a:r>
            <a:r>
              <a:rPr lang="fr-SN" sz="1600" b="1" u="sng" dirty="0" smtClean="0">
                <a:latin typeface="Arial" panose="020B0604020202020204" pitchFamily="34" charset="0"/>
                <a:cs typeface="Arial" panose="020B0604020202020204" pitchFamily="34" charset="0"/>
              </a:rPr>
              <a:t>Efficacité</a:t>
            </a:r>
            <a:r>
              <a:rPr lang="fr-SN" sz="1600" b="1" dirty="0" smtClean="0">
                <a:latin typeface="Arial" panose="020B0604020202020204" pitchFamily="34" charset="0"/>
                <a:cs typeface="Arial" panose="020B0604020202020204" pitchFamily="34" charset="0"/>
              </a:rPr>
              <a:t> EF, EM, ES)</a:t>
            </a:r>
          </a:p>
          <a:p>
            <a:pPr marL="0" indent="0" algn="just">
              <a:buNone/>
            </a:pPr>
            <a:endParaRPr lang="fr-SN" sz="2000" dirty="0">
              <a:latin typeface="Arial" panose="020B0604020202020204" pitchFamily="34" charset="0"/>
              <a:cs typeface="Arial" panose="020B0604020202020204" pitchFamily="34" charset="0"/>
            </a:endParaRPr>
          </a:p>
          <a:p>
            <a:endParaRPr lang="fr-SN" dirty="0" smtClean="0">
              <a:latin typeface="Arial" panose="020B0604020202020204" pitchFamily="34" charset="0"/>
              <a:cs typeface="Arial" panose="020B0604020202020204" pitchFamily="34" charset="0"/>
            </a:endParaRPr>
          </a:p>
          <a:p>
            <a:endParaRPr lang="fr-SN" dirty="0">
              <a:latin typeface="Arial" panose="020B0604020202020204" pitchFamily="34" charset="0"/>
              <a:cs typeface="Arial" panose="020B0604020202020204" pitchFamily="34" charset="0"/>
            </a:endParaRPr>
          </a:p>
          <a:p>
            <a:pPr marL="0" indent="0">
              <a:buNone/>
            </a:pPr>
            <a:endParaRPr lang="en-US" dirty="0"/>
          </a:p>
        </p:txBody>
      </p:sp>
      <p:graphicFrame>
        <p:nvGraphicFramePr>
          <p:cNvPr id="4" name="Tableau 3"/>
          <p:cNvGraphicFramePr>
            <a:graphicFrameLocks noGrp="1"/>
          </p:cNvGraphicFramePr>
          <p:nvPr>
            <p:extLst>
              <p:ext uri="{D42A27DB-BD31-4B8C-83A1-F6EECF244321}">
                <p14:modId xmlns:p14="http://schemas.microsoft.com/office/powerpoint/2010/main" val="822645951"/>
              </p:ext>
            </p:extLst>
          </p:nvPr>
        </p:nvGraphicFramePr>
        <p:xfrm>
          <a:off x="924024" y="3722520"/>
          <a:ext cx="10895799" cy="2406317"/>
        </p:xfrm>
        <a:graphic>
          <a:graphicData uri="http://schemas.openxmlformats.org/drawingml/2006/table">
            <a:tbl>
              <a:tblPr firstRow="1" firstCol="1" bandRow="1">
                <a:tableStyleId>{5C22544A-7EE6-4342-B048-85BDC9FD1C3A}</a:tableStyleId>
              </a:tblPr>
              <a:tblGrid>
                <a:gridCol w="921036">
                  <a:extLst>
                    <a:ext uri="{9D8B030D-6E8A-4147-A177-3AD203B41FA5}">
                      <a16:colId xmlns:a16="http://schemas.microsoft.com/office/drawing/2014/main" val="597983876"/>
                    </a:ext>
                  </a:extLst>
                </a:gridCol>
                <a:gridCol w="542005">
                  <a:extLst>
                    <a:ext uri="{9D8B030D-6E8A-4147-A177-3AD203B41FA5}">
                      <a16:colId xmlns:a16="http://schemas.microsoft.com/office/drawing/2014/main" val="1852098626"/>
                    </a:ext>
                  </a:extLst>
                </a:gridCol>
                <a:gridCol w="502375">
                  <a:extLst>
                    <a:ext uri="{9D8B030D-6E8A-4147-A177-3AD203B41FA5}">
                      <a16:colId xmlns:a16="http://schemas.microsoft.com/office/drawing/2014/main" val="2588527288"/>
                    </a:ext>
                  </a:extLst>
                </a:gridCol>
                <a:gridCol w="507989">
                  <a:extLst>
                    <a:ext uri="{9D8B030D-6E8A-4147-A177-3AD203B41FA5}">
                      <a16:colId xmlns:a16="http://schemas.microsoft.com/office/drawing/2014/main" val="2429455429"/>
                    </a:ext>
                  </a:extLst>
                </a:gridCol>
                <a:gridCol w="603745">
                  <a:extLst>
                    <a:ext uri="{9D8B030D-6E8A-4147-A177-3AD203B41FA5}">
                      <a16:colId xmlns:a16="http://schemas.microsoft.com/office/drawing/2014/main" val="803812528"/>
                    </a:ext>
                  </a:extLst>
                </a:gridCol>
                <a:gridCol w="714106">
                  <a:extLst>
                    <a:ext uri="{9D8B030D-6E8A-4147-A177-3AD203B41FA5}">
                      <a16:colId xmlns:a16="http://schemas.microsoft.com/office/drawing/2014/main" val="3981869147"/>
                    </a:ext>
                  </a:extLst>
                </a:gridCol>
                <a:gridCol w="641072">
                  <a:extLst>
                    <a:ext uri="{9D8B030D-6E8A-4147-A177-3AD203B41FA5}">
                      <a16:colId xmlns:a16="http://schemas.microsoft.com/office/drawing/2014/main" val="2836077981"/>
                    </a:ext>
                  </a:extLst>
                </a:gridCol>
                <a:gridCol w="574531">
                  <a:extLst>
                    <a:ext uri="{9D8B030D-6E8A-4147-A177-3AD203B41FA5}">
                      <a16:colId xmlns:a16="http://schemas.microsoft.com/office/drawing/2014/main" val="242566266"/>
                    </a:ext>
                  </a:extLst>
                </a:gridCol>
                <a:gridCol w="670287">
                  <a:extLst>
                    <a:ext uri="{9D8B030D-6E8A-4147-A177-3AD203B41FA5}">
                      <a16:colId xmlns:a16="http://schemas.microsoft.com/office/drawing/2014/main" val="1012984806"/>
                    </a:ext>
                  </a:extLst>
                </a:gridCol>
                <a:gridCol w="646753">
                  <a:extLst>
                    <a:ext uri="{9D8B030D-6E8A-4147-A177-3AD203B41FA5}">
                      <a16:colId xmlns:a16="http://schemas.microsoft.com/office/drawing/2014/main" val="1788135556"/>
                    </a:ext>
                  </a:extLst>
                </a:gridCol>
                <a:gridCol w="614293">
                  <a:extLst>
                    <a:ext uri="{9D8B030D-6E8A-4147-A177-3AD203B41FA5}">
                      <a16:colId xmlns:a16="http://schemas.microsoft.com/office/drawing/2014/main" val="663044301"/>
                    </a:ext>
                  </a:extLst>
                </a:gridCol>
                <a:gridCol w="443882">
                  <a:extLst>
                    <a:ext uri="{9D8B030D-6E8A-4147-A177-3AD203B41FA5}">
                      <a16:colId xmlns:a16="http://schemas.microsoft.com/office/drawing/2014/main" val="1886687481"/>
                    </a:ext>
                  </a:extLst>
                </a:gridCol>
                <a:gridCol w="524218">
                  <a:extLst>
                    <a:ext uri="{9D8B030D-6E8A-4147-A177-3AD203B41FA5}">
                      <a16:colId xmlns:a16="http://schemas.microsoft.com/office/drawing/2014/main" val="2913616468"/>
                    </a:ext>
                  </a:extLst>
                </a:gridCol>
                <a:gridCol w="637827">
                  <a:extLst>
                    <a:ext uri="{9D8B030D-6E8A-4147-A177-3AD203B41FA5}">
                      <a16:colId xmlns:a16="http://schemas.microsoft.com/office/drawing/2014/main" val="815786630"/>
                    </a:ext>
                  </a:extLst>
                </a:gridCol>
                <a:gridCol w="549375">
                  <a:extLst>
                    <a:ext uri="{9D8B030D-6E8A-4147-A177-3AD203B41FA5}">
                      <a16:colId xmlns:a16="http://schemas.microsoft.com/office/drawing/2014/main" val="3060607424"/>
                    </a:ext>
                  </a:extLst>
                </a:gridCol>
                <a:gridCol w="711671">
                  <a:extLst>
                    <a:ext uri="{9D8B030D-6E8A-4147-A177-3AD203B41FA5}">
                      <a16:colId xmlns:a16="http://schemas.microsoft.com/office/drawing/2014/main" val="1677913868"/>
                    </a:ext>
                  </a:extLst>
                </a:gridCol>
                <a:gridCol w="581834">
                  <a:extLst>
                    <a:ext uri="{9D8B030D-6E8A-4147-A177-3AD203B41FA5}">
                      <a16:colId xmlns:a16="http://schemas.microsoft.com/office/drawing/2014/main" val="1627563819"/>
                    </a:ext>
                  </a:extLst>
                </a:gridCol>
                <a:gridCol w="508800">
                  <a:extLst>
                    <a:ext uri="{9D8B030D-6E8A-4147-A177-3AD203B41FA5}">
                      <a16:colId xmlns:a16="http://schemas.microsoft.com/office/drawing/2014/main" val="4156853746"/>
                    </a:ext>
                  </a:extLst>
                </a:gridCol>
              </a:tblGrid>
              <a:tr h="934471">
                <a:tc>
                  <a:txBody>
                    <a:bodyPr/>
                    <a:lstStyle/>
                    <a:p>
                      <a:pPr algn="just">
                        <a:lnSpc>
                          <a:spcPct val="107000"/>
                        </a:lnSpc>
                        <a:spcAft>
                          <a:spcPts val="0"/>
                        </a:spcAft>
                      </a:pPr>
                      <a:r>
                        <a:rPr lang="fr-SN" sz="1100" dirty="0">
                          <a:effectLst/>
                        </a:rPr>
                        <a:t> </a:t>
                      </a:r>
                      <a:endParaRPr lang="en-US" sz="1100" dirty="0">
                        <a:effectLst/>
                      </a:endParaRPr>
                    </a:p>
                    <a:p>
                      <a:pPr algn="just">
                        <a:lnSpc>
                          <a:spcPct val="107000"/>
                        </a:lnSpc>
                        <a:spcAft>
                          <a:spcPts val="0"/>
                        </a:spcAft>
                      </a:pPr>
                      <a:r>
                        <a:rPr lang="fr-SN" sz="1100" dirty="0">
                          <a:effectLst/>
                        </a:rPr>
                        <a:t>Pays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000">
                          <a:effectLst/>
                        </a:rPr>
                        <a:t>Benin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000">
                          <a:effectLst/>
                        </a:rPr>
                        <a:t>Burkina</a:t>
                      </a:r>
                      <a:endParaRPr lang="en-US" sz="1100">
                        <a:effectLst/>
                      </a:endParaRPr>
                    </a:p>
                    <a:p>
                      <a:pPr algn="just">
                        <a:lnSpc>
                          <a:spcPct val="107000"/>
                        </a:lnSpc>
                        <a:spcAft>
                          <a:spcPts val="0"/>
                        </a:spcAft>
                      </a:pPr>
                      <a:r>
                        <a:rPr lang="fr-SN" sz="1000">
                          <a:effectLst/>
                        </a:rPr>
                        <a:t>Faso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000">
                          <a:effectLst/>
                        </a:rPr>
                        <a:t>Cabo verde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000">
                          <a:effectLst/>
                        </a:rPr>
                        <a:t>Cote d’Ivoire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000">
                          <a:effectLst/>
                        </a:rPr>
                        <a:t>Union des Comores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000">
                          <a:effectLst/>
                        </a:rPr>
                        <a:t>Gambie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000">
                          <a:effectLst/>
                        </a:rPr>
                        <a:t>Ghana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000">
                          <a:effectLst/>
                        </a:rPr>
                        <a:t>Guinée Conakry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Guinée Bissau</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Liberia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Mali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Niger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Nigeria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SAO Tome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Senegal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err="1">
                          <a:effectLst/>
                        </a:rPr>
                        <a:t>Siera</a:t>
                      </a:r>
                      <a:r>
                        <a:rPr lang="fr-SN" sz="1100" dirty="0">
                          <a:effectLst/>
                        </a:rPr>
                        <a:t> Leone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Togo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5823463"/>
                  </a:ext>
                </a:extLst>
              </a:tr>
              <a:tr h="957851">
                <a:tc>
                  <a:txBody>
                    <a:bodyPr/>
                    <a:lstStyle/>
                    <a:p>
                      <a:pPr algn="just">
                        <a:lnSpc>
                          <a:spcPct val="107000"/>
                        </a:lnSpc>
                        <a:spcAft>
                          <a:spcPts val="0"/>
                        </a:spcAft>
                      </a:pPr>
                      <a:r>
                        <a:rPr lang="fr-SN" sz="1000" dirty="0">
                          <a:effectLst/>
                        </a:rPr>
                        <a:t>Conformité technique</a:t>
                      </a:r>
                      <a:endParaRPr lang="en-US" sz="1100" dirty="0">
                        <a:effectLst/>
                      </a:endParaRPr>
                    </a:p>
                    <a:p>
                      <a:pPr algn="just">
                        <a:lnSpc>
                          <a:spcPct val="107000"/>
                        </a:lnSpc>
                        <a:spcAft>
                          <a:spcPts val="0"/>
                        </a:spcAft>
                      </a:pPr>
                      <a:r>
                        <a:rPr lang="fr-SN" sz="1000" dirty="0" err="1">
                          <a:effectLst/>
                        </a:rPr>
                        <a:t>Rec</a:t>
                      </a:r>
                      <a:r>
                        <a:rPr lang="fr-SN" sz="1000" dirty="0">
                          <a:effectLst/>
                        </a:rPr>
                        <a:t>, 8</a:t>
                      </a:r>
                      <a:r>
                        <a:rPr lang="fr-SN"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NC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PC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PC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NC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En cours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PC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PC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NC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NC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NC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PC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NC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En cours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PC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NC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PC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5393096"/>
                  </a:ext>
                </a:extLst>
              </a:tr>
              <a:tr h="513995">
                <a:tc>
                  <a:txBody>
                    <a:bodyPr/>
                    <a:lstStyle/>
                    <a:p>
                      <a:pPr algn="just">
                        <a:lnSpc>
                          <a:spcPct val="107000"/>
                        </a:lnSpc>
                        <a:spcAft>
                          <a:spcPts val="0"/>
                        </a:spcAft>
                      </a:pPr>
                      <a:r>
                        <a:rPr lang="fr-SN" sz="1100" dirty="0">
                          <a:effectLst/>
                        </a:rPr>
                        <a:t>Efficacité</a:t>
                      </a:r>
                      <a:endParaRPr lang="en-US" sz="1100" dirty="0">
                        <a:effectLst/>
                      </a:endParaRPr>
                    </a:p>
                    <a:p>
                      <a:pPr algn="just">
                        <a:lnSpc>
                          <a:spcPct val="107000"/>
                        </a:lnSpc>
                        <a:spcAft>
                          <a:spcPts val="0"/>
                        </a:spcAft>
                      </a:pPr>
                      <a:r>
                        <a:rPr lang="fr-SN" sz="1100" dirty="0">
                          <a:effectLst/>
                        </a:rPr>
                        <a:t>R.I 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EF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EF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EF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EF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EF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a:effectLst/>
                        </a:rPr>
                        <a:t>EF</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SN" sz="1100" dirty="0">
                          <a:effectLst/>
                        </a:rPr>
                        <a:t>EF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3072737"/>
                  </a:ext>
                </a:extLst>
              </a:tr>
            </a:tbl>
          </a:graphicData>
        </a:graphic>
      </p:graphicFrame>
    </p:spTree>
    <p:extLst>
      <p:ext uri="{BB962C8B-B14F-4D97-AF65-F5344CB8AC3E}">
        <p14:creationId xmlns:p14="http://schemas.microsoft.com/office/powerpoint/2010/main" val="35107971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4" y="365125"/>
            <a:ext cx="8971546" cy="1325563"/>
          </a:xfrm>
        </p:spPr>
        <p:txBody>
          <a:bodyPr>
            <a:normAutofit/>
          </a:bodyPr>
          <a:lstStyle/>
          <a:p>
            <a:r>
              <a:rPr lang="fr-FR" sz="3200" b="1" dirty="0">
                <a:latin typeface="Arial" panose="020B0604020202020204" pitchFamily="34" charset="0"/>
                <a:cs typeface="Arial" panose="020B0604020202020204" pitchFamily="34" charset="0"/>
              </a:rPr>
              <a:t>CONCLUSION 1/2</a:t>
            </a: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289516" y="1715136"/>
            <a:ext cx="9404684" cy="4802187"/>
          </a:xfrm>
        </p:spPr>
        <p:txBody>
          <a:bodyPr>
            <a:normAutofit/>
          </a:bodyPr>
          <a:lstStyle/>
          <a:p>
            <a:pPr marL="0" indent="0" algn="just">
              <a:buNone/>
            </a:pPr>
            <a:r>
              <a:rPr lang="fr-SN" dirty="0">
                <a:latin typeface="Arial" panose="020B0604020202020204" pitchFamily="34" charset="0"/>
                <a:cs typeface="Arial" panose="020B0604020202020204" pitchFamily="34" charset="0"/>
              </a:rPr>
              <a:t>La corruption et le blanchiment de capitaux sont intrinsèquement liés. Les infractions de corruption, comme les dessous-de-table ou le détournement de fonds publics, sont généralement commis dans le but d'obtenir un gain privé. Le blanchiment de capitaux est le processus de dissimulation de gains illicites ayant été générés par l'activité criminelle. Les recommandations du GAFI ont été conçues pour lutter contre le blanchiment de capitaux et le financement du terrorisme, mais lorsqu'elles sont effectivement mises en œuvre, elles peuvent aussi aider à lutter contre la corruption, en:</a:t>
            </a: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9919" y="200025"/>
            <a:ext cx="1319195" cy="1325563"/>
          </a:xfrm>
          <a:prstGeom prst="rect">
            <a:avLst/>
          </a:prstGeom>
          <a:noFill/>
          <a:ln>
            <a:noFill/>
          </a:ln>
        </p:spPr>
      </p:pic>
      <p:pic>
        <p:nvPicPr>
          <p:cNvPr id="5" name="Image 4" descr="Image associÃ©e">
            <a:extLst>
              <a:ext uri="{FF2B5EF4-FFF2-40B4-BE49-F238E27FC236}">
                <a16:creationId xmlns:a16="http://schemas.microsoft.com/office/drawing/2014/main" id="{08FF8A23-E4CD-6DA9-9F73-3B18D43E09F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09747" y="60643"/>
            <a:ext cx="1702486" cy="1981517"/>
          </a:xfrm>
          <a:prstGeom prst="rect">
            <a:avLst/>
          </a:prstGeom>
          <a:noFill/>
          <a:ln>
            <a:noFill/>
          </a:ln>
        </p:spPr>
      </p:pic>
    </p:spTree>
    <p:extLst>
      <p:ext uri="{BB962C8B-B14F-4D97-AF65-F5344CB8AC3E}">
        <p14:creationId xmlns:p14="http://schemas.microsoft.com/office/powerpoint/2010/main" val="19785267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4" y="365125"/>
            <a:ext cx="8971546" cy="1325563"/>
          </a:xfrm>
        </p:spPr>
        <p:txBody>
          <a:bodyPr>
            <a:normAutofit/>
          </a:bodyPr>
          <a:lstStyle/>
          <a:p>
            <a:r>
              <a:rPr lang="fr-FR" sz="3200" b="1" dirty="0">
                <a:latin typeface="Arial" panose="020B0604020202020204" pitchFamily="34" charset="0"/>
                <a:cs typeface="Arial" panose="020B0604020202020204" pitchFamily="34" charset="0"/>
              </a:rPr>
              <a:t>CONCLUSION 2/2</a:t>
            </a: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289516" y="1715136"/>
            <a:ext cx="9404684" cy="4802187"/>
          </a:xfrm>
        </p:spPr>
        <p:txBody>
          <a:bodyPr>
            <a:normAutofit/>
          </a:bodyPr>
          <a:lstStyle/>
          <a:p>
            <a:pPr lvl="0" algn="just"/>
            <a:r>
              <a:rPr lang="en-US" dirty="0">
                <a:latin typeface="Arial" panose="020B0604020202020204" pitchFamily="34" charset="0"/>
                <a:cs typeface="Arial" panose="020B0604020202020204" pitchFamily="34" charset="0"/>
              </a:rPr>
              <a:t>sauvegardant l'intégrité du </a:t>
            </a:r>
            <a:r>
              <a:rPr lang="en-US" dirty="0" err="1">
                <a:latin typeface="Arial" panose="020B0604020202020204" pitchFamily="34" charset="0"/>
                <a:cs typeface="Arial" panose="020B0604020202020204" pitchFamily="34" charset="0"/>
              </a:rPr>
              <a:t>secteur</a:t>
            </a:r>
            <a:r>
              <a:rPr lang="en-US" dirty="0">
                <a:latin typeface="Arial" panose="020B0604020202020204" pitchFamily="34" charset="0"/>
                <a:cs typeface="Arial" panose="020B0604020202020204" pitchFamily="34" charset="0"/>
              </a:rPr>
              <a:t> public</a:t>
            </a:r>
          </a:p>
          <a:p>
            <a:pPr lvl="0" algn="just"/>
            <a:r>
              <a:rPr lang="fr-SN" dirty="0">
                <a:latin typeface="Arial" panose="020B0604020202020204" pitchFamily="34" charset="0"/>
                <a:cs typeface="Arial" panose="020B0604020202020204" pitchFamily="34" charset="0"/>
              </a:rPr>
              <a:t>protégeant les institutions désignées du secteur privé contre les abus</a:t>
            </a:r>
            <a:endParaRPr lang="en-US" dirty="0">
              <a:latin typeface="Arial" panose="020B0604020202020204" pitchFamily="34" charset="0"/>
              <a:cs typeface="Arial" panose="020B0604020202020204" pitchFamily="34" charset="0"/>
            </a:endParaRPr>
          </a:p>
          <a:p>
            <a:pPr lvl="0" algn="just"/>
            <a:r>
              <a:rPr lang="fr-SN" dirty="0">
                <a:latin typeface="Arial" panose="020B0604020202020204" pitchFamily="34" charset="0"/>
                <a:cs typeface="Arial" panose="020B0604020202020204" pitchFamily="34" charset="0"/>
              </a:rPr>
              <a:t>augmentant la transparence du système financier</a:t>
            </a:r>
            <a:endParaRPr lang="en-US" dirty="0">
              <a:latin typeface="Arial" panose="020B0604020202020204" pitchFamily="34" charset="0"/>
              <a:cs typeface="Arial" panose="020B0604020202020204" pitchFamily="34" charset="0"/>
            </a:endParaRPr>
          </a:p>
          <a:p>
            <a:pPr lvl="0" algn="just"/>
            <a:r>
              <a:rPr lang="fr-SN" dirty="0">
                <a:latin typeface="Arial" panose="020B0604020202020204" pitchFamily="34" charset="0"/>
                <a:cs typeface="Arial" panose="020B0604020202020204" pitchFamily="34" charset="0"/>
              </a:rPr>
              <a:t>facilitant la détection, l'investigation et la poursuite de la corruption et du blanchiment de capitaux ainsi que le recouvrement des avoirs volés.</a:t>
            </a:r>
            <a:endParaRPr lang="en-US" dirty="0">
              <a:latin typeface="Arial" panose="020B0604020202020204" pitchFamily="34" charset="0"/>
              <a:cs typeface="Arial" panose="020B0604020202020204" pitchFamily="34" charset="0"/>
            </a:endParaRPr>
          </a:p>
          <a:p>
            <a:pPr marL="0" indent="0" algn="just">
              <a:buNone/>
            </a:pPr>
            <a:r>
              <a:rPr lang="fr-FR" dirty="0">
                <a:latin typeface="Arial" panose="020B0604020202020204" pitchFamily="34" charset="0"/>
                <a:cs typeface="Arial" panose="020B0604020202020204" pitchFamily="34" charset="0"/>
              </a:rPr>
              <a:t>Les OSC devront donc se mobiliser pour combattre ces fléaux en s’appuyant sur les standards internationaux édictés par le GAFI.</a:t>
            </a: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9919" y="200025"/>
            <a:ext cx="1319195" cy="1325563"/>
          </a:xfrm>
          <a:prstGeom prst="rect">
            <a:avLst/>
          </a:prstGeom>
          <a:noFill/>
          <a:ln>
            <a:noFill/>
          </a:ln>
        </p:spPr>
      </p:pic>
      <p:pic>
        <p:nvPicPr>
          <p:cNvPr id="5" name="Image 4" descr="Image associÃ©e">
            <a:extLst>
              <a:ext uri="{FF2B5EF4-FFF2-40B4-BE49-F238E27FC236}">
                <a16:creationId xmlns:a16="http://schemas.microsoft.com/office/drawing/2014/main" id="{08FF8A23-E4CD-6DA9-9F73-3B18D43E09F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09747" y="60643"/>
            <a:ext cx="1702486" cy="1981517"/>
          </a:xfrm>
          <a:prstGeom prst="rect">
            <a:avLst/>
          </a:prstGeom>
          <a:noFill/>
          <a:ln>
            <a:noFill/>
          </a:ln>
        </p:spPr>
      </p:pic>
    </p:spTree>
    <p:extLst>
      <p:ext uri="{BB962C8B-B14F-4D97-AF65-F5344CB8AC3E}">
        <p14:creationId xmlns:p14="http://schemas.microsoft.com/office/powerpoint/2010/main" val="35127101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4" y="365125"/>
            <a:ext cx="4851666" cy="1325563"/>
          </a:xfrm>
        </p:spPr>
        <p:txBody>
          <a:bodyPr>
            <a:normAutofit/>
          </a:bodyPr>
          <a:lstStyle/>
          <a:p>
            <a:r>
              <a:rPr lang="fr-FR" sz="2800" b="1" dirty="0"/>
              <a:t> </a:t>
            </a: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679767" y="1925053"/>
            <a:ext cx="10674032" cy="4567822"/>
          </a:xfrm>
        </p:spPr>
        <p:txBody>
          <a:bodyPr>
            <a:normAutofit/>
          </a:bodyPr>
          <a:lstStyle/>
          <a:p>
            <a:pPr marL="0" lvl="0" indent="0" defTabSz="914400">
              <a:lnSpc>
                <a:spcPct val="90000"/>
              </a:lnSpc>
              <a:spcBef>
                <a:spcPts val="1200"/>
              </a:spcBef>
              <a:spcAft>
                <a:spcPts val="200"/>
              </a:spcAft>
              <a:buClr>
                <a:srgbClr val="63A537"/>
              </a:buClr>
              <a:buSzPct val="100000"/>
              <a:buNone/>
            </a:pPr>
            <a:endParaRPr lang="fr-FR" sz="3200" dirty="0"/>
          </a:p>
          <a:p>
            <a:pPr marL="0" lvl="0" indent="0" defTabSz="914400">
              <a:lnSpc>
                <a:spcPct val="90000"/>
              </a:lnSpc>
              <a:spcBef>
                <a:spcPts val="1200"/>
              </a:spcBef>
              <a:spcAft>
                <a:spcPts val="200"/>
              </a:spcAft>
              <a:buClr>
                <a:srgbClr val="63A537"/>
              </a:buClr>
              <a:buSzPct val="100000"/>
              <a:buNone/>
            </a:pPr>
            <a:r>
              <a:rPr lang="fr-FR" b="1" dirty="0">
                <a:latin typeface="Arial" panose="020B0604020202020204" pitchFamily="34" charset="0"/>
                <a:cs typeface="Arial" panose="020B0604020202020204" pitchFamily="34" charset="0"/>
              </a:rPr>
              <a:t>ENSEMBLE, DISONS</a:t>
            </a:r>
          </a:p>
          <a:p>
            <a:pPr marL="0" lvl="0" indent="0">
              <a:spcBef>
                <a:spcPts val="1200"/>
              </a:spcBef>
              <a:spcAft>
                <a:spcPts val="200"/>
              </a:spcAft>
              <a:buClr>
                <a:srgbClr val="63A537"/>
              </a:buClr>
              <a:buSzPct val="100000"/>
              <a:buNone/>
            </a:pPr>
            <a:r>
              <a:rPr lang="fr-FR" b="1" dirty="0">
                <a:solidFill>
                  <a:srgbClr val="FF0000"/>
                </a:solidFill>
                <a:latin typeface="Arial" panose="020B0604020202020204" pitchFamily="34" charset="0"/>
                <a:cs typeface="Arial" panose="020B0604020202020204" pitchFamily="34" charset="0"/>
              </a:rPr>
              <a:t>NON</a:t>
            </a:r>
            <a:r>
              <a:rPr lang="fr-FR" dirty="0">
                <a:latin typeface="Arial" panose="020B0604020202020204" pitchFamily="34" charset="0"/>
                <a:cs typeface="Arial" panose="020B0604020202020204" pitchFamily="34" charset="0"/>
              </a:rPr>
              <a:t> </a:t>
            </a:r>
            <a:r>
              <a:rPr lang="fr-FR" b="1" dirty="0">
                <a:solidFill>
                  <a:srgbClr val="FF0000"/>
                </a:solidFill>
                <a:latin typeface="Arial" panose="020B0604020202020204" pitchFamily="34" charset="0"/>
                <a:cs typeface="Arial" panose="020B0604020202020204" pitchFamily="34" charset="0"/>
              </a:rPr>
              <a:t>À LA CORRUPTION, </a:t>
            </a:r>
          </a:p>
          <a:p>
            <a:pPr marL="0" lvl="0" indent="0">
              <a:spcBef>
                <a:spcPts val="1200"/>
              </a:spcBef>
              <a:spcAft>
                <a:spcPts val="200"/>
              </a:spcAft>
              <a:buClr>
                <a:srgbClr val="63A537"/>
              </a:buClr>
              <a:buSzPct val="100000"/>
              <a:buNone/>
            </a:pPr>
            <a:r>
              <a:rPr lang="fr-FR" dirty="0">
                <a:latin typeface="Arial" panose="020B0604020202020204" pitchFamily="34" charset="0"/>
                <a:cs typeface="Arial" panose="020B0604020202020204" pitchFamily="34" charset="0"/>
              </a:rPr>
              <a:t>				     </a:t>
            </a:r>
            <a:r>
              <a:rPr lang="fr-FR" b="1" dirty="0">
                <a:solidFill>
                  <a:srgbClr val="00B050"/>
                </a:solidFill>
                <a:latin typeface="Arial" panose="020B0604020202020204" pitchFamily="34" charset="0"/>
                <a:cs typeface="Arial" panose="020B0604020202020204" pitchFamily="34" charset="0"/>
              </a:rPr>
              <a:t>OUI À L’INTÉGRITÉ</a:t>
            </a: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9767" y="269291"/>
            <a:ext cx="1269348" cy="1224229"/>
          </a:xfrm>
          <a:prstGeom prst="rect">
            <a:avLst/>
          </a:prstGeom>
          <a:noFill/>
          <a:ln>
            <a:noFill/>
          </a:ln>
        </p:spPr>
      </p:pic>
      <p:pic>
        <p:nvPicPr>
          <p:cNvPr id="8" name="Image 7" descr="Image associÃ©e">
            <a:extLst>
              <a:ext uri="{FF2B5EF4-FFF2-40B4-BE49-F238E27FC236}">
                <a16:creationId xmlns:a16="http://schemas.microsoft.com/office/drawing/2014/main" id="{5DED497E-D00F-8DDA-7128-F193B263E24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09747" y="60643"/>
            <a:ext cx="1702486" cy="1981517"/>
          </a:xfrm>
          <a:prstGeom prst="rect">
            <a:avLst/>
          </a:prstGeom>
          <a:noFill/>
          <a:ln>
            <a:noFill/>
          </a:ln>
        </p:spPr>
      </p:pic>
    </p:spTree>
    <p:extLst>
      <p:ext uri="{BB962C8B-B14F-4D97-AF65-F5344CB8AC3E}">
        <p14:creationId xmlns:p14="http://schemas.microsoft.com/office/powerpoint/2010/main" val="4123464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4" y="365125"/>
            <a:ext cx="4851666" cy="1325563"/>
          </a:xfrm>
        </p:spPr>
        <p:txBody>
          <a:bodyPr>
            <a:normAutofit/>
          </a:bodyPr>
          <a:lstStyle/>
          <a:p>
            <a:r>
              <a:rPr lang="fr-FR" sz="2800" b="1" dirty="0"/>
              <a:t> </a:t>
            </a: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679767" y="1925053"/>
            <a:ext cx="10674032" cy="4567822"/>
          </a:xfrm>
        </p:spPr>
        <p:txBody>
          <a:bodyPr>
            <a:normAutofit/>
          </a:bodyPr>
          <a:lstStyle/>
          <a:p>
            <a:pPr marL="0" lvl="0" indent="0" defTabSz="914400">
              <a:lnSpc>
                <a:spcPct val="90000"/>
              </a:lnSpc>
              <a:spcBef>
                <a:spcPts val="1200"/>
              </a:spcBef>
              <a:spcAft>
                <a:spcPts val="200"/>
              </a:spcAft>
              <a:buClr>
                <a:srgbClr val="63A537"/>
              </a:buClr>
              <a:buSzPct val="100000"/>
              <a:buNone/>
            </a:pPr>
            <a:endParaRPr lang="fr-FR" sz="3200" dirty="0"/>
          </a:p>
          <a:p>
            <a:pPr marL="0" lvl="0" indent="0" defTabSz="914400">
              <a:lnSpc>
                <a:spcPct val="90000"/>
              </a:lnSpc>
              <a:spcBef>
                <a:spcPts val="1200"/>
              </a:spcBef>
              <a:spcAft>
                <a:spcPts val="200"/>
              </a:spcAft>
              <a:buClr>
                <a:srgbClr val="63A537"/>
              </a:buClr>
              <a:buSzPct val="100000"/>
              <a:buNone/>
            </a:pPr>
            <a:endParaRPr lang="fr-FR" sz="3200" dirty="0"/>
          </a:p>
          <a:p>
            <a:pPr marL="0" lvl="0" indent="0" defTabSz="914400">
              <a:lnSpc>
                <a:spcPct val="90000"/>
              </a:lnSpc>
              <a:spcBef>
                <a:spcPts val="1200"/>
              </a:spcBef>
              <a:spcAft>
                <a:spcPts val="200"/>
              </a:spcAft>
              <a:buClr>
                <a:srgbClr val="63A537"/>
              </a:buClr>
              <a:buSzPct val="100000"/>
              <a:buNone/>
            </a:pPr>
            <a:r>
              <a:rPr lang="fr-FR" sz="3600" b="1" dirty="0">
                <a:latin typeface="Arial" panose="020B0604020202020204" pitchFamily="34" charset="0"/>
                <a:cs typeface="Arial" panose="020B0604020202020204" pitchFamily="34" charset="0"/>
              </a:rPr>
              <a:t>Je vous remercie de votre aimable attention</a:t>
            </a:r>
            <a:endParaRPr lang="fr-FR" sz="3600" b="1" dirty="0">
              <a:solidFill>
                <a:srgbClr val="00B050"/>
              </a:solidFill>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9767" y="269291"/>
            <a:ext cx="1269348" cy="1224229"/>
          </a:xfrm>
          <a:prstGeom prst="rect">
            <a:avLst/>
          </a:prstGeom>
          <a:noFill/>
          <a:ln>
            <a:noFill/>
          </a:ln>
        </p:spPr>
      </p:pic>
      <p:pic>
        <p:nvPicPr>
          <p:cNvPr id="8" name="Image 7" descr="Image associÃ©e">
            <a:extLst>
              <a:ext uri="{FF2B5EF4-FFF2-40B4-BE49-F238E27FC236}">
                <a16:creationId xmlns:a16="http://schemas.microsoft.com/office/drawing/2014/main" id="{5DED497E-D00F-8DDA-7128-F193B263E24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09747" y="60643"/>
            <a:ext cx="1702486" cy="1981517"/>
          </a:xfrm>
          <a:prstGeom prst="rect">
            <a:avLst/>
          </a:prstGeom>
          <a:noFill/>
          <a:ln>
            <a:noFill/>
          </a:ln>
        </p:spPr>
      </p:pic>
    </p:spTree>
    <p:extLst>
      <p:ext uri="{BB962C8B-B14F-4D97-AF65-F5344CB8AC3E}">
        <p14:creationId xmlns:p14="http://schemas.microsoft.com/office/powerpoint/2010/main" val="218711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3" y="365125"/>
            <a:ext cx="6761747"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 LES OSC ET LEUR FINANCAMENT</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fontScale="92500"/>
          </a:bodyPr>
          <a:lstStyle/>
          <a:p>
            <a:pPr marL="0" indent="0">
              <a:buNone/>
            </a:pPr>
            <a:r>
              <a:rPr lang="fr-FR" b="1" dirty="0" smtClean="0">
                <a:latin typeface="Arial" panose="020B0604020202020204" pitchFamily="34" charset="0"/>
                <a:cs typeface="Arial" panose="020B0604020202020204" pitchFamily="34" charset="0"/>
              </a:rPr>
              <a:t>1.2- </a:t>
            </a:r>
            <a:r>
              <a:rPr lang="fr-FR" b="1" dirty="0">
                <a:latin typeface="Arial" panose="020B0604020202020204" pitchFamily="34" charset="0"/>
                <a:cs typeface="Arial" panose="020B0604020202020204" pitchFamily="34" charset="0"/>
              </a:rPr>
              <a:t>Financement des OSC</a:t>
            </a:r>
          </a:p>
          <a:p>
            <a:pPr marL="0" indent="0">
              <a:buNone/>
            </a:pPr>
            <a:r>
              <a:rPr lang="fr-FR" dirty="0">
                <a:latin typeface="Arial" panose="020B0604020202020204" pitchFamily="34" charset="0"/>
                <a:cs typeface="Arial" panose="020B0604020202020204" pitchFamily="34" charset="0"/>
              </a:rPr>
              <a:t>Les sources de financement des OSC comprennent:</a:t>
            </a:r>
          </a:p>
          <a:p>
            <a:r>
              <a:rPr lang="fr-SN" sz="2800" b="1" i="1" dirty="0">
                <a:effectLst/>
                <a:latin typeface="Arial" panose="020B0604020202020204" pitchFamily="34" charset="0"/>
                <a:ea typeface="Times New Roman" panose="02020603050405020304" pitchFamily="18" charset="0"/>
                <a:cs typeface="Arial" panose="020B0604020202020204" pitchFamily="34" charset="0"/>
              </a:rPr>
              <a:t>Les cotisations des adhérents</a:t>
            </a:r>
          </a:p>
          <a:p>
            <a:pPr marL="0" indent="0" algn="just" eaLnBrk="0" hangingPunct="0">
              <a:buNone/>
            </a:pPr>
            <a:r>
              <a:rPr lang="fr-SN" dirty="0"/>
              <a:t> </a:t>
            </a:r>
            <a:r>
              <a:rPr lang="fr-SN" sz="2800" dirty="0">
                <a:latin typeface="Arial" panose="020B0604020202020204" pitchFamily="34" charset="0"/>
                <a:cs typeface="Arial" panose="020B0604020202020204" pitchFamily="34" charset="0"/>
              </a:rPr>
              <a:t>Une association peut, pour subvenir à ses besoins de financement, faire payer un droit d’</a:t>
            </a:r>
            <a:r>
              <a:rPr lang="fr-SN" sz="2800" dirty="0" err="1">
                <a:latin typeface="Arial" panose="020B0604020202020204" pitchFamily="34" charset="0"/>
                <a:cs typeface="Arial" panose="020B0604020202020204" pitchFamily="34" charset="0"/>
              </a:rPr>
              <a:t>adhesion</a:t>
            </a:r>
            <a:r>
              <a:rPr lang="fr-SN" sz="2800" dirty="0">
                <a:latin typeface="Arial" panose="020B0604020202020204" pitchFamily="34" charset="0"/>
                <a:cs typeface="Arial" panose="020B0604020202020204" pitchFamily="34" charset="0"/>
              </a:rPr>
              <a:t>. Il s’agit d’une cotisation permettant à un individu de devenir membre de l'organisation.</a:t>
            </a:r>
          </a:p>
          <a:p>
            <a:pPr algn="just"/>
            <a:r>
              <a:rPr lang="fr-FR" sz="2800" b="1" i="1" dirty="0">
                <a:latin typeface="Arial" panose="020B0604020202020204" pitchFamily="34" charset="0"/>
                <a:cs typeface="Arial" panose="020B0604020202020204" pitchFamily="34" charset="0"/>
              </a:rPr>
              <a:t>Les dons ou legs </a:t>
            </a:r>
          </a:p>
          <a:p>
            <a:pPr marL="0" indent="0" algn="just">
              <a:buNone/>
            </a:pPr>
            <a:r>
              <a:rPr lang="fr-SN" sz="2800" dirty="0">
                <a:latin typeface="Arial" panose="020B0604020202020204" pitchFamily="34" charset="0"/>
                <a:cs typeface="Arial" panose="020B0604020202020204" pitchFamily="34" charset="0"/>
              </a:rPr>
              <a:t>Une partie importante des moyens de financement des OSC provient de la générosité des ménages. Ils peuvent décider de faire des dons c’est-à-dire céder une partie de leur patrimoine financier ou revenu au profit d’une organisation de la société civile.</a:t>
            </a:r>
            <a:endParaRPr lang="en-US" sz="2800"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23731282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9767" y="269291"/>
            <a:ext cx="1269348" cy="1224229"/>
          </a:xfrm>
          <a:prstGeom prst="rect">
            <a:avLst/>
          </a:prstGeom>
          <a:noFill/>
          <a:ln>
            <a:noFill/>
          </a:ln>
        </p:spPr>
      </p:pic>
      <p:pic>
        <p:nvPicPr>
          <p:cNvPr id="8" name="Image 7" descr="Image associÃ©e">
            <a:extLst>
              <a:ext uri="{FF2B5EF4-FFF2-40B4-BE49-F238E27FC236}">
                <a16:creationId xmlns:a16="http://schemas.microsoft.com/office/drawing/2014/main" id="{5DED497E-D00F-8DDA-7128-F193B263E24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09747" y="60643"/>
            <a:ext cx="1702486" cy="1981517"/>
          </a:xfrm>
          <a:prstGeom prst="rect">
            <a:avLst/>
          </a:prstGeom>
          <a:noFill/>
          <a:ln>
            <a:noFill/>
          </a:ln>
        </p:spPr>
      </p:pic>
      <p:sp>
        <p:nvSpPr>
          <p:cNvPr id="7" name="ZoneTexte 6">
            <a:extLst>
              <a:ext uri="{FF2B5EF4-FFF2-40B4-BE49-F238E27FC236}">
                <a16:creationId xmlns:a16="http://schemas.microsoft.com/office/drawing/2014/main" id="{80E14985-FE0A-CCE0-F2FC-B6739809B99B}"/>
              </a:ext>
            </a:extLst>
          </p:cNvPr>
          <p:cNvSpPr txBox="1"/>
          <p:nvPr/>
        </p:nvSpPr>
        <p:spPr>
          <a:xfrm>
            <a:off x="972273" y="1493520"/>
            <a:ext cx="10539959" cy="4996240"/>
          </a:xfrm>
          <a:prstGeom prst="rect">
            <a:avLst/>
          </a:prstGeom>
          <a:solidFill>
            <a:schemeClr val="accent6">
              <a:lumMod val="40000"/>
              <a:lumOff val="60000"/>
            </a:schemeClr>
          </a:solidFill>
        </p:spPr>
        <p:txBody>
          <a:bodyPr wrap="square" rtlCol="0">
            <a:spAutoFit/>
          </a:bodyPr>
          <a:lstStyle/>
          <a:p>
            <a:pPr algn="ctr">
              <a:spcAft>
                <a:spcPts val="1000"/>
              </a:spcAft>
              <a:tabLst>
                <a:tab pos="4606290" algn="r"/>
              </a:tabLst>
            </a:pPr>
            <a:r>
              <a:rPr lang="fr-FR" sz="2800" b="1" dirty="0">
                <a:effectLst/>
                <a:latin typeface="Arial" panose="020B0604020202020204" pitchFamily="34" charset="0"/>
                <a:ea typeface="Calibri" panose="020F0502020204030204" pitchFamily="34" charset="0"/>
                <a:cs typeface="Times New Roman" panose="02020603050405020304" pitchFamily="18" charset="0"/>
              </a:rPr>
              <a:t>HAPLUCIA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tabLst>
                <a:tab pos="4606290" algn="r"/>
              </a:tabLst>
            </a:pPr>
            <a:r>
              <a:rPr lang="fr-FR" sz="2800" b="1" dirty="0">
                <a:effectLst/>
                <a:latin typeface="Arial" panose="020B0604020202020204" pitchFamily="34" charset="0"/>
                <a:ea typeface="Calibri" panose="020F0502020204030204" pitchFamily="34" charset="0"/>
                <a:cs typeface="Times New Roman" panose="02020603050405020304" pitchFamily="18" charset="0"/>
              </a:rPr>
              <a:t>Blvd Jean Paul II prolongé, en face du stade de Kégué,</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tabLst>
                <a:tab pos="4606290" algn="r"/>
              </a:tabLst>
            </a:pPr>
            <a:r>
              <a:rPr lang="fr-FR" sz="2800" b="1" dirty="0">
                <a:effectLst/>
                <a:latin typeface="Arial" panose="020B0604020202020204" pitchFamily="34" charset="0"/>
                <a:ea typeface="Calibri" panose="020F0502020204030204" pitchFamily="34" charset="0"/>
                <a:cs typeface="Times New Roman" panose="02020603050405020304" pitchFamily="18" charset="0"/>
              </a:rPr>
              <a:t>Site web : www.haplucia-togo.org</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fr-FR" sz="2800" b="1" dirty="0">
                <a:effectLst/>
                <a:latin typeface="Arial" panose="020B0604020202020204" pitchFamily="34" charset="0"/>
                <a:ea typeface="Calibri" panose="020F0502020204030204" pitchFamily="34" charset="0"/>
                <a:cs typeface="Times New Roman" panose="02020603050405020304" pitchFamily="18" charset="0"/>
              </a:rPr>
              <a:t>Email: </a:t>
            </a:r>
            <a:r>
              <a:rPr lang="fr-FR" sz="2800" b="1" u="sng" dirty="0">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xmlns="" val="tx"/>
                    </a:ext>
                  </a:extLst>
                </a:hlinkClick>
              </a:rPr>
              <a:t>haplucia2015@gmail.com</a:t>
            </a:r>
            <a:endParaRPr lang="fr-FR" sz="2800" b="1" u="sng" dirty="0">
              <a:effectLst/>
              <a:latin typeface="Arial" panose="020B0604020202020204" pitchFamily="34" charset="0"/>
              <a:ea typeface="Calibri" panose="020F0502020204030204" pitchFamily="34" charset="0"/>
              <a:cs typeface="Times New Roman" panose="02020603050405020304" pitchFamily="18" charset="0"/>
            </a:endParaRPr>
          </a:p>
          <a:p>
            <a:pPr>
              <a:spcAft>
                <a:spcPts val="1000"/>
              </a:spcAft>
            </a:pPr>
            <a:r>
              <a:rPr lang="fr-FR" sz="2800" b="1" dirty="0">
                <a:effectLst/>
                <a:latin typeface="Arial" panose="020B0604020202020204" pitchFamily="34" charset="0"/>
                <a:ea typeface="Calibri" panose="020F0502020204030204" pitchFamily="34" charset="0"/>
                <a:cs typeface="Times New Roman" panose="02020603050405020304" pitchFamily="18" charset="0"/>
              </a:rPr>
              <a:t>BP : 16 BP 177 Lomé-Kégué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fr-FR" sz="2800" b="1" dirty="0">
                <a:effectLst/>
                <a:latin typeface="Arial" panose="020B0604020202020204" pitchFamily="34" charset="0"/>
                <a:ea typeface="Calibri" panose="020F0502020204030204" pitchFamily="34" charset="0"/>
                <a:cs typeface="Times New Roman" panose="02020603050405020304" pitchFamily="18" charset="0"/>
              </a:rPr>
              <a:t>Téléphone : (+228) 22 61 20 15, 			</a:t>
            </a:r>
          </a:p>
          <a:p>
            <a:pPr>
              <a:spcAft>
                <a:spcPts val="1000"/>
              </a:spcAft>
            </a:pPr>
            <a:r>
              <a:rPr lang="fr-FR" sz="2800" b="1" dirty="0">
                <a:solidFill>
                  <a:schemeClr val="accent6">
                    <a:lumMod val="75000"/>
                  </a:schemeClr>
                </a:solidFill>
                <a:effectLst/>
                <a:latin typeface="Arial" panose="020B0604020202020204" pitchFamily="34" charset="0"/>
                <a:ea typeface="Calibri" panose="020F0502020204030204" pitchFamily="34" charset="0"/>
                <a:cs typeface="Times New Roman" panose="02020603050405020304" pitchFamily="18" charset="0"/>
              </a:rPr>
              <a:t>Numéro vert 8277</a:t>
            </a:r>
          </a:p>
          <a:p>
            <a:pPr>
              <a:spcAft>
                <a:spcPts val="1000"/>
              </a:spcAft>
            </a:pPr>
            <a:r>
              <a:rPr lang="fr-FR" sz="2800" b="1" dirty="0">
                <a:solidFill>
                  <a:schemeClr val="accent2"/>
                </a:solidFill>
                <a:latin typeface="Arial" panose="020B0604020202020204" pitchFamily="34" charset="0"/>
                <a:ea typeface="Calibri" panose="020F0502020204030204" pitchFamily="34" charset="0"/>
                <a:cs typeface="Times New Roman" panose="02020603050405020304" pitchFamily="18" charset="0"/>
              </a:rPr>
              <a:t>Numéro WhatsApp : (+228) 90 06 25 60</a:t>
            </a:r>
            <a:endParaRPr lang="fr-FR" sz="28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en-GB" sz="2800" b="1" dirty="0" err="1">
                <a:effectLst/>
                <a:latin typeface="Arial" panose="020B0604020202020204" pitchFamily="34" charset="0"/>
                <a:ea typeface="Calibri" panose="020F0502020204030204" pitchFamily="34" charset="0"/>
                <a:cs typeface="Times New Roman" panose="02020603050405020304" pitchFamily="18" charset="0"/>
              </a:rPr>
              <a:t>Togocel</a:t>
            </a:r>
            <a:r>
              <a:rPr lang="en-GB" sz="2800" b="1" dirty="0">
                <a:effectLst/>
                <a:latin typeface="Arial" panose="020B0604020202020204" pitchFamily="34" charset="0"/>
                <a:ea typeface="Calibri" panose="020F0502020204030204" pitchFamily="34" charset="0"/>
                <a:cs typeface="Times New Roman" panose="02020603050405020304" pitchFamily="18" charset="0"/>
              </a:rPr>
              <a:t> : (+228) 93 10 84 84, </a:t>
            </a:r>
            <a:r>
              <a:rPr lang="en-GB" sz="2800" b="1" dirty="0" err="1">
                <a:effectLst/>
                <a:latin typeface="Arial" panose="020B0604020202020204" pitchFamily="34" charset="0"/>
                <a:ea typeface="Calibri" panose="020F0502020204030204" pitchFamily="34" charset="0"/>
                <a:cs typeface="Times New Roman" panose="02020603050405020304" pitchFamily="18" charset="0"/>
              </a:rPr>
              <a:t>Moov</a:t>
            </a:r>
            <a:r>
              <a:rPr lang="en-GB" sz="2800" b="1" dirty="0">
                <a:effectLst/>
                <a:latin typeface="Arial" panose="020B0604020202020204" pitchFamily="34" charset="0"/>
                <a:ea typeface="Calibri" panose="020F0502020204030204" pitchFamily="34" charset="0"/>
                <a:cs typeface="Times New Roman" panose="02020603050405020304" pitchFamily="18" charset="0"/>
              </a:rPr>
              <a:t> : (+228) 96 61 12 12,</a:t>
            </a:r>
            <a:r>
              <a:rPr lang="en-GB" sz="2800" i="1" dirty="0">
                <a:effectLst/>
                <a:latin typeface="Arial" panose="020B0604020202020204" pitchFamily="34" charset="0"/>
                <a:ea typeface="Calibri" panose="020F0502020204030204" pitchFamily="34" charset="0"/>
                <a:cs typeface="Times New Roman" panose="02020603050405020304" pitchFamily="18" charset="0"/>
              </a:rPr>
              <a:t>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930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3" y="365125"/>
            <a:ext cx="7796184" cy="1325563"/>
          </a:xfrm>
        </p:spPr>
        <p:txBody>
          <a:bodyPr>
            <a:normAutofit/>
          </a:bodyPr>
          <a:lstStyle/>
          <a:p>
            <a:pPr algn="ctr"/>
            <a:r>
              <a:rPr lang="fr-FR" sz="3200" b="1" dirty="0">
                <a:latin typeface="Arial" panose="020B0604020202020204" pitchFamily="34" charset="0"/>
                <a:cs typeface="Arial" panose="020B0604020202020204" pitchFamily="34" charset="0"/>
              </a:rPr>
              <a:t>I- LES OSC ET LEUR FINANCAMENT</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lnSpcReduction="10000"/>
          </a:bodyPr>
          <a:lstStyle/>
          <a:p>
            <a:pPr algn="just"/>
            <a:r>
              <a:rPr lang="fr-SN" sz="2800" b="1" i="1" dirty="0">
                <a:effectLst/>
                <a:latin typeface="Arial" panose="020B0604020202020204" pitchFamily="34" charset="0"/>
                <a:ea typeface="Times New Roman" panose="02020603050405020304" pitchFamily="18" charset="0"/>
                <a:cs typeface="Arial" panose="020B0604020202020204" pitchFamily="34" charset="0"/>
              </a:rPr>
              <a:t>Les aides des entreprises privées</a:t>
            </a:r>
          </a:p>
          <a:p>
            <a:pPr marL="0" indent="0" algn="just" eaLnBrk="0" hangingPunct="0">
              <a:buNone/>
            </a:pPr>
            <a:r>
              <a:rPr lang="fr-SN" sz="2800" dirty="0">
                <a:latin typeface="Arial" panose="020B0604020202020204" pitchFamily="34" charset="0"/>
                <a:cs typeface="Arial" panose="020B0604020202020204" pitchFamily="34" charset="0"/>
              </a:rPr>
              <a:t> Les entreprises privées peuvent accorder des ressources financières à des organisations de la société civile. Elles peuvent le faire sans contrepartie et il s’agira alors de mécénat ou par du sponsoring.</a:t>
            </a:r>
            <a:endParaRPr lang="en-US" sz="2800" dirty="0">
              <a:latin typeface="Arial" panose="020B0604020202020204" pitchFamily="34" charset="0"/>
              <a:cs typeface="Arial" panose="020B0604020202020204" pitchFamily="34" charset="0"/>
            </a:endParaRPr>
          </a:p>
          <a:p>
            <a:pPr marL="0" indent="0" algn="just" eaLnBrk="0" hangingPunct="0">
              <a:buNone/>
            </a:pPr>
            <a:endParaRPr lang="fr-SN" sz="28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fr-FR" sz="2800" b="1" i="1" dirty="0">
                <a:latin typeface="Arial" panose="020B0604020202020204" pitchFamily="34" charset="0"/>
                <a:cs typeface="Arial" panose="020B0604020202020204" pitchFamily="34" charset="0"/>
              </a:rPr>
              <a:t>Les ressources technologiques</a:t>
            </a:r>
          </a:p>
          <a:p>
            <a:pPr marL="0" indent="0" algn="just">
              <a:buNone/>
            </a:pPr>
            <a:r>
              <a:rPr lang="fr-SN" sz="2800" dirty="0">
                <a:latin typeface="Arial" panose="020B0604020202020204" pitchFamily="34" charset="0"/>
                <a:cs typeface="Arial" panose="020B0604020202020204" pitchFamily="34" charset="0"/>
              </a:rPr>
              <a:t>L’économie sociale et solidaire est en plein essor car les organisations de la société civile sont de plus en plus nombreuses. La concurrence pour obtenir des dons est donc intense. Elles doivent alors se rendre visible et mettre en place des outils pour faciliter les dons ou encore déployer leur image.</a:t>
            </a: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409857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3" y="365125"/>
            <a:ext cx="6729090"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 LES OSC ET LEUR FINANCAMENT</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a:bodyPr>
          <a:lstStyle/>
          <a:p>
            <a:pPr algn="just"/>
            <a:r>
              <a:rPr lang="fr-FR" b="1" dirty="0">
                <a:latin typeface="Arial" panose="020B0604020202020204" pitchFamily="34" charset="0"/>
                <a:cs typeface="Arial" panose="020B0604020202020204" pitchFamily="34" charset="0"/>
              </a:rPr>
              <a:t>Les ressources des bailleurs de fonds et des autres OSC étrangères</a:t>
            </a:r>
          </a:p>
          <a:p>
            <a:pPr marL="0" indent="0" algn="just">
              <a:buNone/>
            </a:pPr>
            <a:r>
              <a:rPr lang="fr-FR" dirty="0">
                <a:latin typeface="Arial" panose="020B0604020202020204" pitchFamily="34" charset="0"/>
                <a:cs typeface="Arial" panose="020B0604020202020204" pitchFamily="34" charset="0"/>
              </a:rPr>
              <a:t>Les ressources nationales étant rares et difficiles à mobiliser, les OSC se tourent vers les partenaires au développement et aux ONG internationales pour financer leurs projets.</a:t>
            </a:r>
          </a:p>
          <a:p>
            <a:pPr marL="0" indent="0" algn="just">
              <a:buNone/>
            </a:pPr>
            <a:r>
              <a:rPr lang="fr-FR" dirty="0">
                <a:latin typeface="Arial" panose="020B0604020202020204" pitchFamily="34" charset="0"/>
                <a:cs typeface="Arial" panose="020B0604020202020204" pitchFamily="34" charset="0"/>
              </a:rPr>
              <a:t>C’est dans cette quête des fonds étrangers que les OSC peuvent être utilisées à des fins de corruption et de BC/FT</a:t>
            </a: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169664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2" y="365125"/>
            <a:ext cx="7436661"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II- CORRUPTION ET 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a:bodyPr>
          <a:lstStyle/>
          <a:p>
            <a:pPr marL="0" indent="0" algn="just">
              <a:buNone/>
            </a:pPr>
            <a:r>
              <a:rPr lang="fr-FR" b="1" dirty="0" smtClean="0">
                <a:latin typeface="Arial" panose="020B0604020202020204" pitchFamily="34" charset="0"/>
                <a:cs typeface="Arial" panose="020B0604020202020204" pitchFamily="34" charset="0"/>
              </a:rPr>
              <a:t>2.1- </a:t>
            </a:r>
            <a:r>
              <a:rPr lang="fr-FR" b="1" dirty="0">
                <a:latin typeface="Arial" panose="020B0604020202020204" pitchFamily="34" charset="0"/>
                <a:cs typeface="Arial" panose="020B0604020202020204" pitchFamily="34" charset="0"/>
              </a:rPr>
              <a:t>Corruption et infractions assimilées</a:t>
            </a:r>
          </a:p>
          <a:p>
            <a:pPr algn="just"/>
            <a:r>
              <a:rPr lang="fr-FR" sz="2800" b="1" kern="0" dirty="0">
                <a:latin typeface="Arial" panose="020B0604020202020204" pitchFamily="34" charset="0"/>
                <a:cs typeface="Arial" panose="020B0604020202020204" pitchFamily="34" charset="0"/>
              </a:rPr>
              <a:t>Selon la Banque mondiale, l</a:t>
            </a:r>
            <a:r>
              <a:rPr lang="fr-FR" sz="2800" b="1" kern="0" dirty="0">
                <a:latin typeface="Arial" panose="020B0604020202020204" pitchFamily="34" charset="0"/>
                <a:ea typeface="Times New Roman" panose="02020603050405020304" pitchFamily="18" charset="0"/>
                <a:cs typeface="Arial" panose="020B0604020202020204" pitchFamily="34" charset="0"/>
              </a:rPr>
              <a:t>a corruption </a:t>
            </a:r>
            <a:r>
              <a:rPr lang="fr-FR" sz="2800" kern="0" dirty="0">
                <a:latin typeface="Arial" panose="020B0604020202020204" pitchFamily="34" charset="0"/>
                <a:ea typeface="Times New Roman" panose="02020603050405020304" pitchFamily="18" charset="0"/>
                <a:cs typeface="Arial" panose="020B0604020202020204" pitchFamily="34" charset="0"/>
              </a:rPr>
              <a:t>est le fait d’utiliser sa position de responsable d’un service public à son bénéfice personnel. </a:t>
            </a:r>
            <a:r>
              <a:rPr lang="fr-FR" dirty="0">
                <a:latin typeface="Arial" panose="020B0604020202020204" pitchFamily="34" charset="0"/>
                <a:cs typeface="Arial" panose="020B0604020202020204" pitchFamily="34" charset="0"/>
              </a:rPr>
              <a:t>On distingue la corruption passive et la corruption active:</a:t>
            </a:r>
          </a:p>
          <a:p>
            <a:pPr algn="just">
              <a:buFont typeface="Wingdings" panose="05000000000000000000" pitchFamily="2" charset="2"/>
              <a:buChar char="Ø"/>
            </a:pPr>
            <a:r>
              <a:rPr lang="fr-SN" sz="2800" dirty="0" smtClean="0">
                <a:effectLst/>
                <a:latin typeface="Arial" panose="020B0604020202020204" pitchFamily="34" charset="0"/>
                <a:ea typeface="Times New Roman" panose="02020603050405020304" pitchFamily="18" charset="0"/>
                <a:cs typeface="Arial" panose="020B0604020202020204" pitchFamily="34" charset="0"/>
              </a:rPr>
              <a:t>La </a:t>
            </a:r>
            <a:r>
              <a:rPr lang="fr-SN" sz="2800" dirty="0">
                <a:effectLst/>
                <a:latin typeface="Arial" panose="020B0604020202020204" pitchFamily="34" charset="0"/>
                <a:ea typeface="Times New Roman" panose="02020603050405020304" pitchFamily="18" charset="0"/>
                <a:cs typeface="Arial" panose="020B0604020202020204" pitchFamily="34" charset="0"/>
              </a:rPr>
              <a:t>corruption passive est le fait pour un agent public de solliciter ou d’agréer, sans droit, directement ou indirectement, des offres, des promesses, des dons, des présents ou des avantages quelconques pour lui-même, pour autrui ou une entité afin d’accomplir ou de s’abstenir d’accomplir un acte de sa fonction, de sa mission ou de son mandat</a:t>
            </a:r>
          </a:p>
          <a:p>
            <a:pPr algn="just"/>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1994860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84EDB-E10C-98E8-9928-CEB70B18302A}"/>
              </a:ext>
            </a:extLst>
          </p:cNvPr>
          <p:cNvSpPr>
            <a:spLocks noGrp="1"/>
          </p:cNvSpPr>
          <p:nvPr>
            <p:ph type="title"/>
          </p:nvPr>
        </p:nvSpPr>
        <p:spPr>
          <a:xfrm>
            <a:off x="2382252" y="365125"/>
            <a:ext cx="7436661" cy="1325563"/>
          </a:xfrm>
        </p:spPr>
        <p:txBody>
          <a:bodyPr>
            <a:normAutofit fontScale="90000"/>
          </a:bodyPr>
          <a:lstStyle/>
          <a:p>
            <a:pPr algn="ctr"/>
            <a:r>
              <a:rPr lang="fr-FR" sz="3200" b="1" dirty="0">
                <a:latin typeface="Arial" panose="020B0604020202020204" pitchFamily="34" charset="0"/>
                <a:cs typeface="Arial" panose="020B0604020202020204" pitchFamily="34" charset="0"/>
              </a:rPr>
              <a:t>II- CORRUPTION ET BC/FT</a:t>
            </a:r>
            <a:br>
              <a:rPr lang="fr-FR" sz="3200" b="1" dirty="0">
                <a:latin typeface="Arial" panose="020B0604020202020204" pitchFamily="34" charset="0"/>
                <a:cs typeface="Arial" panose="020B0604020202020204" pitchFamily="34" charset="0"/>
              </a:rPr>
            </a:br>
            <a:r>
              <a:rPr lang="fr-FR" sz="3200" b="1" dirty="0">
                <a:latin typeface="Arial" panose="020B0604020202020204" pitchFamily="34" charset="0"/>
                <a:cs typeface="Arial" panose="020B0604020202020204" pitchFamily="34" charset="0"/>
              </a:rPr>
              <a:t/>
            </a:r>
            <a:br>
              <a:rPr lang="fr-FR" sz="3200" b="1" dirty="0">
                <a:latin typeface="Arial" panose="020B0604020202020204" pitchFamily="34" charset="0"/>
                <a:cs typeface="Arial" panose="020B0604020202020204" pitchFamily="34" charset="0"/>
              </a:rPr>
            </a:br>
            <a:endParaRPr lang="fr-FR" sz="3200" b="1" dirty="0">
              <a:solidFill>
                <a:schemeClr val="accent6"/>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5121B769-9303-F599-CF44-9CE7083C8E9A}"/>
              </a:ext>
            </a:extLst>
          </p:cNvPr>
          <p:cNvSpPr>
            <a:spLocks noGrp="1"/>
          </p:cNvSpPr>
          <p:nvPr>
            <p:ph idx="1"/>
          </p:nvPr>
        </p:nvSpPr>
        <p:spPr>
          <a:xfrm>
            <a:off x="1057275" y="1525588"/>
            <a:ext cx="10008121" cy="5103811"/>
          </a:xfrm>
        </p:spPr>
        <p:txBody>
          <a:bodyPr>
            <a:normAutofit fontScale="92500" lnSpcReduction="20000"/>
          </a:bodyPr>
          <a:lstStyle/>
          <a:p>
            <a:pPr algn="just">
              <a:lnSpc>
                <a:spcPct val="110000"/>
              </a:lnSpc>
              <a:buFont typeface="Wingdings" panose="05000000000000000000" pitchFamily="2" charset="2"/>
              <a:buChar char="Ø"/>
            </a:pPr>
            <a:r>
              <a:rPr lang="fr-SN" b="1" dirty="0" smtClean="0">
                <a:effectLst/>
                <a:latin typeface="Arial" panose="020B0604020202020204" pitchFamily="34" charset="0"/>
                <a:ea typeface="Times New Roman" panose="02020603050405020304" pitchFamily="18" charset="0"/>
                <a:cs typeface="Arial" panose="020B0604020202020204" pitchFamily="34" charset="0"/>
              </a:rPr>
              <a:t>La </a:t>
            </a:r>
            <a:r>
              <a:rPr lang="fr-SN" b="1" dirty="0">
                <a:effectLst/>
                <a:latin typeface="Arial" panose="020B0604020202020204" pitchFamily="34" charset="0"/>
                <a:ea typeface="Times New Roman" panose="02020603050405020304" pitchFamily="18" charset="0"/>
                <a:cs typeface="Arial" panose="020B0604020202020204" pitchFamily="34" charset="0"/>
              </a:rPr>
              <a:t>corruption active </a:t>
            </a:r>
            <a:r>
              <a:rPr lang="fr-SN" dirty="0">
                <a:effectLst/>
                <a:latin typeface="Arial" panose="020B0604020202020204" pitchFamily="34" charset="0"/>
                <a:ea typeface="Times New Roman" panose="02020603050405020304" pitchFamily="18" charset="0"/>
                <a:cs typeface="Arial" panose="020B0604020202020204" pitchFamily="34" charset="0"/>
              </a:rPr>
              <a:t>est le fait par toute personne de proposer </a:t>
            </a:r>
            <a:r>
              <a:rPr lang="fr-SN" dirty="0">
                <a:latin typeface="Arial" panose="020B0604020202020204" pitchFamily="34" charset="0"/>
                <a:ea typeface="Times New Roman" panose="02020603050405020304" pitchFamily="18" charset="0"/>
                <a:cs typeface="Arial" panose="020B0604020202020204" pitchFamily="34" charset="0"/>
              </a:rPr>
              <a:t> à</a:t>
            </a:r>
            <a:r>
              <a:rPr lang="fr-SN" dirty="0">
                <a:effectLst/>
                <a:latin typeface="Arial" panose="020B0604020202020204" pitchFamily="34" charset="0"/>
                <a:ea typeface="Times New Roman" panose="02020603050405020304" pitchFamily="18" charset="0"/>
                <a:cs typeface="Arial" panose="020B0604020202020204" pitchFamily="34" charset="0"/>
              </a:rPr>
              <a:t> tout moment des offres, des promesses, des dons, des présents ou des avantages quelconques, pour elle-même, pour autrui ou une entité afin d’obtenir d’un agent public, l’accomplissement ou l’abstention d’un acte de sa fonction, ou de céder aux sollicitations de ces personnes.</a:t>
            </a:r>
          </a:p>
          <a:p>
            <a:pPr algn="just">
              <a:lnSpc>
                <a:spcPct val="110000"/>
              </a:lnSpc>
              <a:spcBef>
                <a:spcPts val="1200"/>
              </a:spcBef>
              <a:spcAft>
                <a:spcPts val="200"/>
              </a:spcAft>
              <a:buClr>
                <a:srgbClr val="63A537"/>
              </a:buClr>
              <a:buSzPct val="100000"/>
            </a:pPr>
            <a:r>
              <a:rPr lang="fr-SN" sz="2800" b="1" dirty="0">
                <a:latin typeface="Arial" panose="020B0604020202020204" pitchFamily="34" charset="0"/>
                <a:ea typeface="Times New Roman" panose="02020603050405020304" pitchFamily="18" charset="0"/>
                <a:cs typeface="Arial" panose="020B0604020202020204" pitchFamily="34" charset="0"/>
              </a:rPr>
              <a:t>Les infractions assimilées </a:t>
            </a:r>
            <a:r>
              <a:rPr lang="fr-SN" sz="2800" dirty="0">
                <a:latin typeface="Arial" panose="020B0604020202020204" pitchFamily="34" charset="0"/>
                <a:ea typeface="Times New Roman" panose="02020603050405020304" pitchFamily="18" charset="0"/>
                <a:cs typeface="Arial" panose="020B0604020202020204" pitchFamily="34" charset="0"/>
              </a:rPr>
              <a:t>sont des infractions qui s’apparentent à la corruption tout en ayant des spécificités propres.</a:t>
            </a:r>
          </a:p>
          <a:p>
            <a:pPr marL="0" indent="0" algn="just">
              <a:lnSpc>
                <a:spcPct val="110000"/>
              </a:lnSpc>
              <a:buNone/>
            </a:pPr>
            <a:r>
              <a:rPr lang="fr-SN" sz="2800" u="sng" dirty="0">
                <a:latin typeface="Arial" panose="020B0604020202020204" pitchFamily="34" charset="0"/>
                <a:ea typeface="Times New Roman" panose="02020603050405020304" pitchFamily="18" charset="0"/>
                <a:cs typeface="Arial" panose="020B0604020202020204" pitchFamily="34" charset="0"/>
              </a:rPr>
              <a:t>Exemples</a:t>
            </a:r>
            <a:r>
              <a:rPr lang="fr-SN" sz="2800" dirty="0">
                <a:latin typeface="Arial" panose="020B0604020202020204" pitchFamily="34" charset="0"/>
                <a:ea typeface="Times New Roman" panose="02020603050405020304" pitchFamily="18" charset="0"/>
                <a:cs typeface="Arial" panose="020B0604020202020204" pitchFamily="34" charset="0"/>
              </a:rPr>
              <a:t>: </a:t>
            </a:r>
            <a:r>
              <a:rPr lang="fr-SN" sz="2800" dirty="0">
                <a:latin typeface="Arial" panose="020B0604020202020204" pitchFamily="34" charset="0"/>
                <a:cs typeface="Arial" panose="020B0604020202020204" pitchFamily="34" charset="0"/>
              </a:rPr>
              <a:t>p</a:t>
            </a:r>
            <a:r>
              <a:rPr lang="fr-FR" sz="2800" kern="100" dirty="0" err="1">
                <a:latin typeface="Arial" panose="020B0604020202020204" pitchFamily="34" charset="0"/>
                <a:ea typeface="Calibri" panose="020F0502020204030204" pitchFamily="34" charset="0"/>
                <a:cs typeface="Arial" panose="020B0604020202020204" pitchFamily="34" charset="0"/>
              </a:rPr>
              <a:t>rise</a:t>
            </a:r>
            <a:r>
              <a:rPr lang="fr-FR" sz="2800" kern="100" dirty="0">
                <a:latin typeface="Arial" panose="020B0604020202020204" pitchFamily="34" charset="0"/>
                <a:ea typeface="Calibri" panose="020F0502020204030204" pitchFamily="34" charset="0"/>
                <a:cs typeface="Arial" panose="020B0604020202020204" pitchFamily="34" charset="0"/>
              </a:rPr>
              <a:t> illégale d’intérêts, trafic d’influence, abus de fonction,  enrichissement illicite, concussion, recel, entrave au bon fonctionnement de la justice, etc.</a:t>
            </a:r>
            <a:endParaRPr lang="fr-FR" sz="2800" b="1" dirty="0">
              <a:latin typeface="Arial" panose="020B0604020202020204" pitchFamily="34" charset="0"/>
              <a:cs typeface="Arial" panose="020B0604020202020204" pitchFamily="34" charset="0"/>
            </a:endParaRPr>
          </a:p>
          <a:p>
            <a:pPr algn="just">
              <a:lnSpc>
                <a:spcPct val="110000"/>
              </a:lnSpc>
            </a:pPr>
            <a:endParaRPr lang="fr-FR" dirty="0">
              <a:latin typeface="Arial" panose="020B0604020202020204" pitchFamily="34" charset="0"/>
              <a:cs typeface="Arial" panose="020B0604020202020204" pitchFamily="34" charset="0"/>
            </a:endParaRPr>
          </a:p>
        </p:txBody>
      </p:sp>
      <p:pic>
        <p:nvPicPr>
          <p:cNvPr id="4" name="Image 3">
            <a:extLst>
              <a:ext uri="{FF2B5EF4-FFF2-40B4-BE49-F238E27FC236}">
                <a16:creationId xmlns:a16="http://schemas.microsoft.com/office/drawing/2014/main" id="{D127B6D1-2846-DC33-228E-EC1FC87CC64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929" y="200025"/>
            <a:ext cx="1423649" cy="1325563"/>
          </a:xfrm>
          <a:prstGeom prst="rect">
            <a:avLst/>
          </a:prstGeom>
          <a:noFill/>
          <a:ln>
            <a:noFill/>
          </a:ln>
        </p:spPr>
      </p:pic>
      <p:pic>
        <p:nvPicPr>
          <p:cNvPr id="7" name="Image 6">
            <a:extLst>
              <a:ext uri="{FF2B5EF4-FFF2-40B4-BE49-F238E27FC236}">
                <a16:creationId xmlns:a16="http://schemas.microsoft.com/office/drawing/2014/main" id="{A4D00801-5C59-B6C3-9F0A-D9BF53676C0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21917" y="365125"/>
            <a:ext cx="886959" cy="1174847"/>
          </a:xfrm>
          <a:prstGeom prst="rect">
            <a:avLst/>
          </a:prstGeom>
          <a:noFill/>
          <a:ln>
            <a:noFill/>
          </a:ln>
        </p:spPr>
      </p:pic>
    </p:spTree>
    <p:extLst>
      <p:ext uri="{BB962C8B-B14F-4D97-AF65-F5344CB8AC3E}">
        <p14:creationId xmlns:p14="http://schemas.microsoft.com/office/powerpoint/2010/main" val="99459631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3270</Words>
  <Application>Microsoft Office PowerPoint</Application>
  <PresentationFormat>Grand écran</PresentationFormat>
  <Paragraphs>283</Paragraphs>
  <Slides>50</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50</vt:i4>
      </vt:variant>
    </vt:vector>
  </HeadingPairs>
  <TitlesOfParts>
    <vt:vector size="60" baseType="lpstr">
      <vt:lpstr>SimSun</vt:lpstr>
      <vt:lpstr>Arial</vt:lpstr>
      <vt:lpstr>ArialMT</vt:lpstr>
      <vt:lpstr>Calibri</vt:lpstr>
      <vt:lpstr>Calibri Light</vt:lpstr>
      <vt:lpstr>Cambria</vt:lpstr>
      <vt:lpstr>Helvetica</vt:lpstr>
      <vt:lpstr>Times New Roman</vt:lpstr>
      <vt:lpstr>Wingdings</vt:lpstr>
      <vt:lpstr>Thème Office</vt:lpstr>
      <vt:lpstr>Présentation PowerPoint</vt:lpstr>
      <vt:lpstr>PLAN</vt:lpstr>
      <vt:lpstr> INTRODUCTION </vt:lpstr>
      <vt:lpstr>I- LES OSC ET LEUR FINANCAMENT  </vt:lpstr>
      <vt:lpstr>I- LES OSC ET LEUR FINANCAMENT </vt:lpstr>
      <vt:lpstr>I- LES OSC ET LEUR FINANCAMENT </vt:lpstr>
      <vt:lpstr>I- LES OSC ET LEUR FINANCAMENT </vt:lpstr>
      <vt:lpstr>II- CORRUPTION ET BC/FT  </vt:lpstr>
      <vt:lpstr>II- CORRUPTION ET BC/FT  </vt:lpstr>
      <vt:lpstr>II- CORRUPTION ET BC/FT  </vt:lpstr>
      <vt:lpstr>II- CORRUPTION ET BC/FT  </vt:lpstr>
      <vt:lpstr>II- CORRUPTION ET BC/FT  </vt:lpstr>
      <vt:lpstr>II- CORRUPTION ET BC/FT  </vt:lpstr>
      <vt:lpstr>II- CORRUPTION ET BC/FT  </vt:lpstr>
      <vt:lpstr>II- CORRUPTION ET BC/FT  </vt:lpstr>
      <vt:lpstr>III- VULNÉRABILITÉS ET ABUS DES OSC AUX FINS DE CORRUPTION et LBC/FT  </vt:lpstr>
      <vt:lpstr>III- VULNÉRABILITÉS ET ABUS DES OSC AUX FINS DE C et LBC/FT  </vt:lpstr>
      <vt:lpstr>III- VULNÉRABILITÉS ET ABUS DES OSC AUX FINS DE CORRUPTION ET LBC/FT  </vt:lpstr>
      <vt:lpstr>III- VULNÉRABILITÉS ET ABUS DES OSC AUX FINS DE CORRUPTION ET LBC/FT  </vt:lpstr>
      <vt:lpstr>III- VULNÉRABILITÉS ET ABUS DES OSC AUX FINS DE CORRUPTION ET LBC/FT  </vt:lpstr>
      <vt:lpstr>III- VULNÉRABILITÉS ET ABUS DES OSC AUX FINS DE CORRUPTION ET LBC/FT  </vt:lpstr>
      <vt:lpstr>III- VULNÉRABILITÉS ET ABUS DES OSC AUX FINS DE C et LBC/FT  </vt:lpstr>
      <vt:lpstr>III- VULNÉRABILITÉS ET ABUS DES OSC AUX FINS DE C et LBC/FT  </vt:lpstr>
      <vt:lpstr>III- VULNÉRABILITÉS ET ABUS DES OSC AUX FINS DE CORRUPTION ET LBC/FT  </vt:lpstr>
      <vt:lpstr> IV- OBLIGATIONS DES OSC DANS LA LCC ET LA LBC/FT   </vt:lpstr>
      <vt:lpstr>IV- OBLIGATIONS DES OSC DANS LA LCC ET LA LBC/FT  </vt:lpstr>
      <vt:lpstr>IV- OBLIGATIONS DES OSC DANS LA LCC ET LA LBC/FT  </vt:lpstr>
      <vt:lpstr>IV- OBLIGATIONS DES OSC DANS LA LCC ET LA LBC/FT  </vt:lpstr>
      <vt:lpstr>IV- OBLIGATIONS DES OSC DANS LA LCC ET LA LBC/FT  </vt:lpstr>
      <vt:lpstr>  IV- OBLIGATIONS DES OSC DANS LA LCC ET LA LBC/FT  </vt:lpstr>
      <vt:lpstr>IV- OBLIGATIONS DES OSC DANS LA LCC ET LA LBC/FT  </vt:lpstr>
      <vt:lpstr>IV- OBLIGATIONS DES OSC DANS LA LBC/FT  </vt:lpstr>
      <vt:lpstr>IV- OBLIGATIONS DES OSC DANS LA LBC/FT  </vt:lpstr>
      <vt:lpstr>IV- OBLIGATIONS DES OSC DANS LA LCC ET LA LBC/FT  </vt:lpstr>
      <vt:lpstr>IV- OBLIGATIONS DES OSC DANS LA LBC/FT  </vt:lpstr>
      <vt:lpstr>IV- OBLIGATIONS DES OSC DANS LA LBC/FT  </vt:lpstr>
      <vt:lpstr>IV- OBLIGATIONS DES OSC DANS LA LBC/FT  </vt:lpstr>
      <vt:lpstr>  V- RÔLE ET RESPONSABILITÉS DES OSC DANS LA LCC ET LA LBC/FT   </vt:lpstr>
      <vt:lpstr> VI- RÔLE DES ORGANES DE CONTRÔLE ET DE SUPERVISION DES OSC   </vt:lpstr>
      <vt:lpstr> VI- RÔLE DES ORGANES DE CONTRÔLE ET DE SUPERVISION DES OSC  </vt:lpstr>
      <vt:lpstr>VI- RÔLE DES ORGANES DE CONTRÔLE ET DE SUPERVISION DES OSC </vt:lpstr>
      <vt:lpstr>VI- RÔLE DES ORGANES DE CONTRÔLE ET DE SUPERVISION DES OSC   </vt:lpstr>
      <vt:lpstr>VI- RÔLE DES ORGANES DE CONTRÔLE ET DE SUPERVISION DES OSC </vt:lpstr>
      <vt:lpstr> VI- RÔLE DES ORGANES DE CONTRÔLE ET DE SUPERVISION DES OSC   </vt:lpstr>
      <vt:lpstr>VII- Evaluation du dispositif LBC/FT du Togo</vt:lpstr>
      <vt:lpstr>CONCLUSION 1/2</vt:lpstr>
      <vt:lpstr>CONCLUSION 2/2</vt:lpstr>
      <vt:lpstr> </vt:lpstr>
      <vt:lpstr>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Kimelabalou ABA</dc:creator>
  <cp:lastModifiedBy>HP</cp:lastModifiedBy>
  <cp:revision>50</cp:revision>
  <dcterms:created xsi:type="dcterms:W3CDTF">2024-05-07T09:27:33Z</dcterms:created>
  <dcterms:modified xsi:type="dcterms:W3CDTF">2024-05-08T09:17:59Z</dcterms:modified>
</cp:coreProperties>
</file>