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autoCompressPictures="0">
  <p:sldMasterIdLst>
    <p:sldMasterId id="2147483648" r:id="rId1"/>
  </p:sldMasterIdLst>
  <p:sldIdLst>
    <p:sldId id="256" r:id="rId3"/>
    <p:sldId id="257" r:id="rId4"/>
    <p:sldId id="258" r:id="rId5"/>
    <p:sldId id="273" r:id="rId6"/>
    <p:sldId id="282" r:id="rId7"/>
    <p:sldId id="259" r:id="rId8"/>
    <p:sldId id="291" r:id="rId9"/>
    <p:sldId id="294" r:id="rId10"/>
    <p:sldId id="274" r:id="rId11"/>
    <p:sldId id="279" r:id="rId12"/>
    <p:sldId id="292" r:id="rId13"/>
    <p:sldId id="260" r:id="rId14"/>
    <p:sldId id="295" r:id="rId15"/>
    <p:sldId id="280" r:id="rId16"/>
    <p:sldId id="275" r:id="rId17"/>
    <p:sldId id="261" r:id="rId18"/>
    <p:sldId id="293" r:id="rId19"/>
    <p:sldId id="262" r:id="rId20"/>
    <p:sldId id="278" r:id="rId21"/>
    <p:sldId id="264" r:id="rId22"/>
    <p:sldId id="287" r:id="rId23"/>
    <p:sldId id="290" r:id="rId24"/>
    <p:sldId id="289" r:id="rId25"/>
    <p:sldId id="288" r:id="rId26"/>
    <p:sldId id="286" r:id="rId27"/>
    <p:sldId id="272" r:id="rId28"/>
    <p:sldId id="27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hasCustomPrompt="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endParaRPr lang="fr-FR"/>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hasCustomPrompt="1"/>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endParaRPr lang="fr-FR"/>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endParaRPr lang="fr-FR"/>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endParaRPr lang="fr-FR"/>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endParaRPr lang="fr-FR"/>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endParaRPr lang="fr-FR"/>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endParaRPr lang="fr-FR"/>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endParaRPr lang="fr-FR"/>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hasCustomPrompt="1"/>
          </p:nvPr>
        </p:nvSpPr>
        <p:spPr>
          <a:xfrm>
            <a:off x="2589212" y="627405"/>
            <a:ext cx="6477000" cy="5283817"/>
          </a:xfrm>
        </p:spPr>
        <p:txBody>
          <a:bodyPr vert="eaVert"/>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hasCustomPrompt="1"/>
          </p:nvPr>
        </p:nvSpPr>
        <p:spPr>
          <a:xfrm>
            <a:off x="2589212" y="2133600"/>
            <a:ext cx="8915400" cy="3777622"/>
          </a:xfrm>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hasCustomPrompt="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endParaRPr lang="fr-FR"/>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hasCustomPrompt="1"/>
          </p:nvPr>
        </p:nvSpPr>
        <p:spPr>
          <a:xfrm>
            <a:off x="2589212" y="2133600"/>
            <a:ext cx="4313864" cy="3777622"/>
          </a:xfrm>
        </p:spPr>
        <p:txBody>
          <a:bodyPr>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Content Placeholder 3"/>
          <p:cNvSpPr>
            <a:spLocks noGrp="1"/>
          </p:cNvSpPr>
          <p:nvPr>
            <p:ph sz="half" idx="2" hasCustomPrompt="1"/>
          </p:nvPr>
        </p:nvSpPr>
        <p:spPr>
          <a:xfrm>
            <a:off x="7190747" y="2126222"/>
            <a:ext cx="4313864" cy="3777622"/>
          </a:xfrm>
        </p:spPr>
        <p:txBody>
          <a:bodyPr>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hasCustomPrompt="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endParaRPr lang="fr-FR"/>
          </a:p>
        </p:txBody>
      </p:sp>
      <p:sp>
        <p:nvSpPr>
          <p:cNvPr id="4" name="Content Placeholder 3"/>
          <p:cNvSpPr>
            <a:spLocks noGrp="1"/>
          </p:cNvSpPr>
          <p:nvPr>
            <p:ph sz="half" idx="2" hasCustomPrompt="1"/>
          </p:nvPr>
        </p:nvSpPr>
        <p:spPr>
          <a:xfrm>
            <a:off x="2589212" y="2548966"/>
            <a:ext cx="4342893" cy="3354060"/>
          </a:xfrm>
        </p:spPr>
        <p:txBody>
          <a:bodyPr>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5" name="Text Placeholder 4"/>
          <p:cNvSpPr>
            <a:spLocks noGrp="1"/>
          </p:cNvSpPr>
          <p:nvPr>
            <p:ph type="body" sz="quarter" idx="3" hasCustomPrompt="1"/>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endParaRPr lang="fr-FR"/>
          </a:p>
        </p:txBody>
      </p:sp>
      <p:sp>
        <p:nvSpPr>
          <p:cNvPr id="6" name="Content Placeholder 5"/>
          <p:cNvSpPr>
            <a:spLocks noGrp="1"/>
          </p:cNvSpPr>
          <p:nvPr>
            <p:ph sz="quarter" idx="4" hasCustomPrompt="1"/>
          </p:nvPr>
        </p:nvSpPr>
        <p:spPr>
          <a:xfrm>
            <a:off x="7166957" y="2545738"/>
            <a:ext cx="4338674" cy="3354060"/>
          </a:xfrm>
        </p:spPr>
        <p:txBody>
          <a:bodyPr>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hasCustomPrompt="1"/>
          </p:nvPr>
        </p:nvSpPr>
        <p:spPr>
          <a:xfrm>
            <a:off x="6323012" y="446088"/>
            <a:ext cx="5181600" cy="5414963"/>
          </a:xfrm>
        </p:spPr>
        <p:txBody>
          <a:bodyPr anchor="ctr">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Text Placeholder 3"/>
          <p:cNvSpPr>
            <a:spLocks noGrp="1"/>
          </p:cNvSpPr>
          <p:nvPr>
            <p:ph type="body" sz="half" idx="2" hasCustomPrompt="1"/>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endParaRPr lang="fr-FR"/>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hasCustomPrompt="1"/>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endParaRPr lang="fr-FR"/>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49051" y="1922661"/>
            <a:ext cx="10693898" cy="1636685"/>
          </a:xfrm>
        </p:spPr>
        <p:txBody>
          <a:bodyPr>
            <a:normAutofit/>
          </a:bodyPr>
          <a:lstStyle/>
          <a:p>
            <a:pPr algn="ctr"/>
            <a:r>
              <a:rPr lang="fr-FR" sz="2400" b="1" kern="100" dirty="0">
                <a:solidFill>
                  <a:srgbClr val="00B050"/>
                </a:solidFill>
                <a:latin typeface="Arial" panose="020B0604020202020204" pitchFamily="34" charset="0"/>
                <a:ea typeface="Calibri" panose="020F0502020204030204" pitchFamily="34" charset="0"/>
                <a:cs typeface="Arial" panose="020B0604020202020204" pitchFamily="34" charset="0"/>
              </a:rPr>
              <a:t>ATELIER DE RENFORCEMENT DES CAPACITES DES OSC EN MATIERE DE PREVENTION ET DE LUTTE CONTRE LA CORRUPTION ET LES INFRACTIONS ASSIMILEES</a:t>
            </a:r>
            <a:br>
              <a:rPr lang="fr-FR" sz="2400" kern="100" dirty="0">
                <a:effectLst/>
                <a:latin typeface="Arial" panose="020B0604020202020204" pitchFamily="34" charset="0"/>
                <a:ea typeface="Calibri" panose="020F0502020204030204" pitchFamily="34" charset="0"/>
                <a:cs typeface="Arial" panose="020B0604020202020204" pitchFamily="34" charset="0"/>
              </a:rPr>
            </a:br>
            <a:endParaRPr lang="fr-FR" sz="2400" b="1" kern="100" dirty="0">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1394244" y="3735818"/>
            <a:ext cx="9526837" cy="1249680"/>
          </a:xfrm>
        </p:spPr>
        <p:txBody>
          <a:bodyPr>
            <a:normAutofit fontScale="85000" lnSpcReduction="20000"/>
          </a:bodyPr>
          <a:lstStyle/>
          <a:p>
            <a:pPr algn="ctr">
              <a:lnSpc>
                <a:spcPct val="107000"/>
              </a:lnSpc>
              <a:spcAft>
                <a:spcPts val="800"/>
              </a:spcAft>
            </a:pPr>
            <a:r>
              <a:rPr lang="fr-FR" sz="2600" b="1" kern="100" dirty="0">
                <a:solidFill>
                  <a:schemeClr val="tx1"/>
                </a:solidFill>
                <a:latin typeface="Arial" panose="020B0604020202020204" pitchFamily="34" charset="0"/>
                <a:ea typeface="Calibri" panose="020F0502020204030204" pitchFamily="34" charset="0"/>
                <a:cs typeface="Arial" panose="020B0604020202020204" pitchFamily="34" charset="0"/>
              </a:rPr>
              <a:t>Thème : </a:t>
            </a:r>
            <a:r>
              <a:rPr lang="fr-FR" sz="26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fr-FR" sz="26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Les instruments juridiques internationaux de lutte contre la corruption </a:t>
            </a:r>
            <a:r>
              <a:rPr lang="fr-FR" sz="2600" b="1" kern="100" dirty="0">
                <a:solidFill>
                  <a:schemeClr val="tx1"/>
                </a:solidFill>
                <a:latin typeface="Arial" panose="020B0604020202020204" pitchFamily="34" charset="0"/>
                <a:ea typeface="Calibri" panose="020F0502020204030204" pitchFamily="34" charset="0"/>
                <a:cs typeface="Arial" panose="020B0604020202020204" pitchFamily="34" charset="0"/>
              </a:rPr>
              <a:t>»</a:t>
            </a:r>
            <a:endParaRPr lang="fr-FR" sz="2600" b="1" kern="1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pic>
        <p:nvPicPr>
          <p:cNvPr id="6" name="Image 5"/>
          <p:cNvPicPr>
            <a:picLocks noChangeAspect="1"/>
          </p:cNvPicPr>
          <p:nvPr/>
        </p:nvPicPr>
        <p:blipFill>
          <a:blip r:embed="rId1"/>
          <a:stretch>
            <a:fillRect/>
          </a:stretch>
        </p:blipFill>
        <p:spPr>
          <a:xfrm>
            <a:off x="5450499" y="250957"/>
            <a:ext cx="1414326" cy="1389987"/>
          </a:xfrm>
          <a:prstGeom prst="rect">
            <a:avLst/>
          </a:prstGeom>
        </p:spPr>
      </p:pic>
      <p:sp>
        <p:nvSpPr>
          <p:cNvPr id="7" name="ZoneTexte 6"/>
          <p:cNvSpPr txBox="1"/>
          <p:nvPr/>
        </p:nvSpPr>
        <p:spPr>
          <a:xfrm>
            <a:off x="6268720" y="6056412"/>
            <a:ext cx="5235892" cy="646331"/>
          </a:xfrm>
          <a:prstGeom prst="rect">
            <a:avLst/>
          </a:prstGeom>
          <a:noFill/>
        </p:spPr>
        <p:txBody>
          <a:bodyPr wrap="square" rtlCol="0">
            <a:spAutoFit/>
          </a:bodyPr>
          <a:lstStyle/>
          <a:p>
            <a:pPr algn="r"/>
            <a:r>
              <a:rPr lang="fr-FR" b="1" dirty="0">
                <a:latin typeface="Arial" panose="020B0604020202020204" pitchFamily="34" charset="0"/>
                <a:cs typeface="Arial" panose="020B0604020202020204" pitchFamily="34" charset="0"/>
              </a:rPr>
              <a:t>Présenté par Dr TALAKI Atiyouwè</a:t>
            </a:r>
            <a:endParaRPr lang="fr-FR" b="1" dirty="0">
              <a:latin typeface="Arial" panose="020B0604020202020204" pitchFamily="34" charset="0"/>
              <a:cs typeface="Arial" panose="020B0604020202020204" pitchFamily="34" charset="0"/>
            </a:endParaRPr>
          </a:p>
          <a:p>
            <a:pPr algn="r"/>
            <a:r>
              <a:rPr lang="fr-FR" b="1" dirty="0">
                <a:latin typeface="Arial" panose="020B0604020202020204" pitchFamily="34" charset="0"/>
                <a:cs typeface="Arial" panose="020B0604020202020204" pitchFamily="34" charset="0"/>
              </a:rPr>
              <a:t>Directeur de la prévention à la HAPLUCIA</a:t>
            </a:r>
            <a:endParaRPr lang="fr-FR" b="1" dirty="0">
              <a:latin typeface="Arial" panose="020B0604020202020204" pitchFamily="34" charset="0"/>
              <a:cs typeface="Arial" panose="020B0604020202020204" pitchFamily="34" charset="0"/>
            </a:endParaRPr>
          </a:p>
        </p:txBody>
      </p:sp>
      <p:sp>
        <p:nvSpPr>
          <p:cNvPr id="8" name="ZoneTexte 7"/>
          <p:cNvSpPr txBox="1"/>
          <p:nvPr/>
        </p:nvSpPr>
        <p:spPr>
          <a:xfrm>
            <a:off x="1608523" y="4985498"/>
            <a:ext cx="9526837" cy="368300"/>
          </a:xfrm>
          <a:prstGeom prst="rect">
            <a:avLst/>
          </a:prstGeom>
          <a:noFill/>
        </p:spPr>
        <p:txBody>
          <a:bodyPr wrap="square" rtlCol="0">
            <a:spAutoFit/>
          </a:bodyPr>
          <a:lstStyle/>
          <a:p>
            <a:r>
              <a:rPr lang="fr-FR" b="1" dirty="0">
                <a:solidFill>
                  <a:srgbClr val="002060"/>
                </a:solidFill>
                <a:latin typeface="Arial" panose="020B0604020202020204" pitchFamily="34" charset="0"/>
                <a:cs typeface="Arial" panose="020B0604020202020204" pitchFamily="34" charset="0"/>
              </a:rPr>
              <a:t>Date : 7-8 mai 2024               Heure : 8h 30                       Lieu : Hôtel 30 août de Kpalimé</a:t>
            </a:r>
            <a:endParaRPr lang="fr-FR" b="1"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4445" y="362125"/>
            <a:ext cx="8911687" cy="523970"/>
          </a:xfrm>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 LES MESURES PREVENTIVES DE LA CORRUPTION </a:t>
            </a:r>
            <a:r>
              <a:rPr lang="fr-FR" sz="2400" b="1" kern="100" dirty="0">
                <a:solidFill>
                  <a:srgbClr val="FF0000"/>
                </a:solidFill>
                <a:latin typeface="Arial" panose="020B0604020202020204" pitchFamily="34" charset="0"/>
                <a:ea typeface="Calibri" panose="020F0502020204030204" pitchFamily="34" charset="0"/>
                <a:cs typeface="Arial" panose="020B0604020202020204" pitchFamily="34" charset="0"/>
              </a:rPr>
              <a:t>5/13</a:t>
            </a:r>
            <a:endParaRPr lang="fr-FR" sz="2400" dirty="0">
              <a:solidFill>
                <a:srgbClr val="FF0000"/>
              </a:solidFill>
            </a:endParaRPr>
          </a:p>
        </p:txBody>
      </p:sp>
      <p:sp>
        <p:nvSpPr>
          <p:cNvPr id="3" name="Espace réservé du contenu 2"/>
          <p:cNvSpPr>
            <a:spLocks noGrp="1"/>
          </p:cNvSpPr>
          <p:nvPr>
            <p:ph idx="1"/>
          </p:nvPr>
        </p:nvSpPr>
        <p:spPr>
          <a:xfrm>
            <a:off x="955040" y="1137921"/>
            <a:ext cx="10549572" cy="5636103"/>
          </a:xfrm>
        </p:spPr>
        <p:txBody>
          <a:bodyPr>
            <a:normAutofit/>
          </a:bodyPr>
          <a:lstStyle/>
          <a:p>
            <a:pPr algn="just"/>
            <a:r>
              <a:rPr lang="fr-FR" sz="2400" dirty="0">
                <a:effectLst/>
                <a:latin typeface="Times New Roman" panose="02020603050405020304" pitchFamily="18" charset="0"/>
                <a:ea typeface="Times New Roman" panose="02020603050405020304" pitchFamily="18" charset="0"/>
              </a:rPr>
              <a:t>La Convention de l’UA enjoint aux Etats parties d’adopter des mesures législatives et autres pour mettre en place, de rendre opérationnels et de renforcer les systèmes internes de comptabilité, de vérification des comptes et de suivi en ce qui concerne notamment les revenus publics, les recettes douanières et fiscales, les dépenses et procédure de location, d’achats et de gestion des biens publics et de services (Article 5 al .4 CUA</a:t>
            </a:r>
            <a:r>
              <a:rPr lang="fr-FR" sz="2400" baseline="30000"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rPr>
              <a:t>). </a:t>
            </a:r>
            <a:endParaRPr lang="fr-FR" sz="2400" dirty="0">
              <a:effectLst/>
              <a:latin typeface="Times New Roman" panose="02020603050405020304" pitchFamily="18" charset="0"/>
              <a:ea typeface="Times New Roman" panose="02020603050405020304" pitchFamily="18" charset="0"/>
            </a:endParaRPr>
          </a:p>
          <a:p>
            <a:pPr algn="just"/>
            <a:r>
              <a:rPr lang="fr-FR" sz="2400" kern="0" dirty="0">
                <a:effectLst/>
                <a:latin typeface="Times New Roman" panose="02020603050405020304" pitchFamily="18" charset="0"/>
                <a:ea typeface="Times New Roman" panose="02020603050405020304" pitchFamily="18" charset="0"/>
              </a:rPr>
              <a:t>Le Protocole de la CEDEAO abonde dans le même sens en prescrivant que les Etats parties mettent en place et consolident les systèmes d’acquisition des biens et services par l’Etat afin d’assurer ou de renforcer leur transparence et leur efficacité ainsi que leurs caractères ouverts et équitables (Article 5 b du Protocole de la CEDEAO</a:t>
            </a:r>
            <a:r>
              <a:rPr lang="fr-FR" sz="2400" kern="0" baseline="30000" dirty="0">
                <a:effectLst/>
                <a:latin typeface="Times New Roman" panose="02020603050405020304" pitchFamily="18" charset="0"/>
                <a:ea typeface="Times New Roman" panose="02020603050405020304" pitchFamily="18" charset="0"/>
              </a:rPr>
              <a:t> </a:t>
            </a:r>
            <a:r>
              <a:rPr lang="fr-FR" sz="2400" kern="0" dirty="0">
                <a:effectLst/>
                <a:latin typeface="Times New Roman" panose="02020603050405020304" pitchFamily="18" charset="0"/>
                <a:ea typeface="Times New Roman" panose="02020603050405020304" pitchFamily="18" charset="0"/>
              </a:rPr>
              <a:t>). Les Etats parties doivent également en ce qui concerne les finances publiques mettre en place des systèmes de collecte de recettes publiques qui élimineront les opportunités de corruption ainsi que le non-paiement de taxes (articles 5f du Protocole)</a:t>
            </a:r>
            <a:endParaRPr lang="fr-FR" sz="2400" kern="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II-LES MESURES PREVENTIVES DE LA CORRUPTION 6/13</a:t>
            </a:r>
            <a:endParaRPr lang="fr-FR" sz="2400" b="1" dirty="0">
              <a:solidFill>
                <a:srgbClr val="FF000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lstStyle/>
          <a:p>
            <a:pPr algn="just"/>
            <a:r>
              <a:rPr lang="fr-FR" sz="2400" kern="0" dirty="0">
                <a:effectLst/>
                <a:latin typeface="Times New Roman" panose="02020603050405020304" pitchFamily="18" charset="0"/>
                <a:ea typeface="Times New Roman" panose="02020603050405020304" pitchFamily="18" charset="0"/>
              </a:rPr>
              <a:t>La Convention des Nations Unies contre la corruption prescrit aux Etats de prendre des mesures appropriées pour promouvoir la transparence et la responsabilité dans la gestion des finances publiques. L’article 9 de la Convention donne une liste de ces mesures qui portent sur les procédures d’adoption du budget, de la communication en temps utile des dépenses et des recettes etc.(la diffusion publique d’informations relatives aux procédure de passation des marchés, l’établissement des conditions de participation, la définition des critères objectifs et prédéterminés pour la prise de décision </a:t>
            </a:r>
            <a:r>
              <a:rPr lang="fr-FR" sz="2400" kern="0" dirty="0" err="1">
                <a:effectLst/>
                <a:latin typeface="Times New Roman" panose="02020603050405020304" pitchFamily="18" charset="0"/>
                <a:ea typeface="Times New Roman" panose="02020603050405020304" pitchFamily="18" charset="0"/>
              </a:rPr>
              <a:t>etc</a:t>
            </a:r>
            <a:r>
              <a:rPr lang="fr-FR" sz="2400" kern="0" dirty="0">
                <a:latin typeface="Times New Roman" panose="02020603050405020304" pitchFamily="18" charset="0"/>
                <a:ea typeface="Times New Roman" panose="02020603050405020304" pitchFamily="18" charset="0"/>
              </a:rPr>
              <a:t>)</a:t>
            </a:r>
            <a:endParaRPr lang="fr-FR" sz="2400" kern="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447040"/>
            <a:ext cx="9617125" cy="544290"/>
          </a:xfrm>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 </a:t>
            </a:r>
            <a:r>
              <a:rPr lang="fr-FR" sz="2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 LES MESURES PREVENTIVES DE LA CORRUPTION 7</a:t>
            </a:r>
            <a:r>
              <a:rPr lang="fr-FR" sz="2400" b="1" kern="100" dirty="0">
                <a:solidFill>
                  <a:srgbClr val="FF0000"/>
                </a:solidFill>
                <a:latin typeface="Arial" panose="020B0604020202020204" pitchFamily="34" charset="0"/>
                <a:ea typeface="Calibri" panose="020F0502020204030204" pitchFamily="34" charset="0"/>
                <a:cs typeface="Arial" panose="020B0604020202020204" pitchFamily="34" charset="0"/>
              </a:rPr>
              <a:t>/13</a:t>
            </a:r>
            <a:endParaRPr lang="fr-FR" sz="2400" dirty="0">
              <a:solidFill>
                <a:srgbClr val="FF0000"/>
              </a:solidFill>
            </a:endParaRPr>
          </a:p>
        </p:txBody>
      </p:sp>
      <p:sp>
        <p:nvSpPr>
          <p:cNvPr id="3" name="Espace réservé du contenu 2"/>
          <p:cNvSpPr>
            <a:spLocks noGrp="1"/>
          </p:cNvSpPr>
          <p:nvPr>
            <p:ph idx="1"/>
          </p:nvPr>
        </p:nvSpPr>
        <p:spPr>
          <a:xfrm>
            <a:off x="1574801" y="1270924"/>
            <a:ext cx="9682480" cy="5587076"/>
          </a:xfrm>
        </p:spPr>
        <p:txBody>
          <a:bodyPr>
            <a:normAutofit/>
          </a:bodyPr>
          <a:lstStyle/>
          <a:p>
            <a:pPr lvl="0" algn="just">
              <a:buFont typeface="Wingdings" panose="05000000000000000000" pitchFamily="2" charset="2"/>
              <a:buChar char="§"/>
            </a:pPr>
            <a:r>
              <a:rPr lang="fr-FR" sz="26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fr-FR" sz="2400" b="1" dirty="0">
                <a:effectLst/>
                <a:latin typeface="Times New Roman" panose="02020603050405020304" pitchFamily="18" charset="0"/>
                <a:ea typeface="Times New Roman" panose="02020603050405020304" pitchFamily="18" charset="0"/>
              </a:rPr>
              <a:t>La transparence et l’efficacité dans la passation des marchés publics (</a:t>
            </a:r>
            <a:r>
              <a:rPr lang="fr-FR" sz="2400" dirty="0">
                <a:effectLst/>
                <a:latin typeface="Times New Roman" panose="02020603050405020304" pitchFamily="18" charset="0"/>
                <a:ea typeface="Times New Roman" panose="02020603050405020304" pitchFamily="18" charset="0"/>
              </a:rPr>
              <a:t>articles 9 de la CNU, 5 CUA et 5 du Protocole)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La passation des marchés publics est prévue par les articles 9 de la CNU, 5 CUA et 5 du Protocole  qui veulent que les Etats adoptent des systèmes appropriés de passation de marchés fondés sur la transparence, la concurrence et des critères objectifs pour la prise des décisions et qui soient efficaces, entre autres, pour prévenir la corruption.</a:t>
            </a:r>
            <a:endParaRPr lang="fr-FR" sz="2400" dirty="0">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La transparence dans le financement des partis politiques </a:t>
            </a:r>
            <a:r>
              <a:rPr lang="fr-FR" sz="2400" dirty="0">
                <a:effectLst/>
                <a:latin typeface="Times New Roman" panose="02020603050405020304" pitchFamily="18" charset="0"/>
                <a:ea typeface="Times New Roman" panose="02020603050405020304" pitchFamily="18" charset="0"/>
              </a:rPr>
              <a:t>(Article 7 et 3 CNU, </a:t>
            </a:r>
            <a:r>
              <a:rPr lang="fr-FR" sz="2400" baseline="30000"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rPr>
              <a:t>10 de la CUA, 5 protocole)</a:t>
            </a:r>
            <a:r>
              <a:rPr lang="fr-FR" sz="2400" b="1" dirty="0">
                <a:effectLst/>
                <a:latin typeface="Times New Roman" panose="02020603050405020304" pitchFamily="18" charset="0"/>
                <a:ea typeface="Times New Roman" panose="02020603050405020304" pitchFamily="18" charset="0"/>
              </a:rPr>
              <a:t>   </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Les dispositions de la CNU, du Protocole de la CEDEAO et de celle de l’UA exigent que les Etats prennent des mesures législatives pour instituer la transparence dans le système électoral.</a:t>
            </a:r>
            <a:endParaRPr lang="fr-FR" sz="2400" dirty="0">
              <a:effectLst/>
              <a:latin typeface="Times New Roman" panose="02020603050405020304" pitchFamily="18" charset="0"/>
              <a:ea typeface="Times New Roman" panose="02020603050405020304" pitchFamily="18" charset="0"/>
            </a:endParaRPr>
          </a:p>
          <a:p>
            <a:pPr>
              <a:lnSpc>
                <a:spcPct val="107000"/>
              </a:lnSpc>
              <a:spcAft>
                <a:spcPts val="800"/>
              </a:spcAft>
              <a:buFont typeface="Wingdings" panose="05000000000000000000" pitchFamily="2" charset="2"/>
              <a:buChar char="ü"/>
            </a:pPr>
            <a:endParaRPr lang="fr-FR" dirty="0"/>
          </a:p>
          <a:p>
            <a:pPr>
              <a:lnSpc>
                <a:spcPct val="107000"/>
              </a:lnSpc>
              <a:spcAft>
                <a:spcPts val="800"/>
              </a:spcAft>
              <a:buFont typeface="Wingdings" panose="05000000000000000000" pitchFamily="2" charset="2"/>
              <a:buChar char="§"/>
            </a:pP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447040"/>
            <a:ext cx="9617125" cy="544290"/>
          </a:xfrm>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 </a:t>
            </a:r>
            <a:r>
              <a:rPr lang="fr-FR" sz="2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 LES MESURES PREVENTIVES DE LA CORRUPTION 8</a:t>
            </a:r>
            <a:r>
              <a:rPr lang="fr-FR" sz="2400" b="1" kern="100" dirty="0">
                <a:solidFill>
                  <a:srgbClr val="FF0000"/>
                </a:solidFill>
                <a:latin typeface="Arial" panose="020B0604020202020204" pitchFamily="34" charset="0"/>
                <a:ea typeface="Calibri" panose="020F0502020204030204" pitchFamily="34" charset="0"/>
                <a:cs typeface="Arial" panose="020B0604020202020204" pitchFamily="34" charset="0"/>
              </a:rPr>
              <a:t>/13</a:t>
            </a:r>
            <a:endParaRPr lang="fr-FR" sz="2400" dirty="0">
              <a:solidFill>
                <a:srgbClr val="FF0000"/>
              </a:solidFill>
            </a:endParaRPr>
          </a:p>
        </p:txBody>
      </p:sp>
      <p:sp>
        <p:nvSpPr>
          <p:cNvPr id="3" name="Espace réservé du contenu 2"/>
          <p:cNvSpPr>
            <a:spLocks noGrp="1"/>
          </p:cNvSpPr>
          <p:nvPr>
            <p:ph idx="1"/>
          </p:nvPr>
        </p:nvSpPr>
        <p:spPr>
          <a:xfrm>
            <a:off x="1574801" y="1270924"/>
            <a:ext cx="9682480" cy="5587076"/>
          </a:xfrm>
        </p:spPr>
        <p:txBody>
          <a:bodyPr>
            <a:normAutofit fontScale="92500" lnSpcReduction="10000"/>
          </a:bodyPr>
          <a:lstStyle/>
          <a:p>
            <a:pPr algn="just">
              <a:lnSpc>
                <a:spcPct val="107000"/>
              </a:lnSpc>
              <a:spcAft>
                <a:spcPts val="800"/>
              </a:spcAft>
              <a:buFont typeface="Wingdings" panose="05000000000000000000" pitchFamily="2" charset="2"/>
              <a:buChar char="ü"/>
            </a:pPr>
            <a:r>
              <a:rPr lang="fr-FR" sz="2400" dirty="0">
                <a:effectLst/>
                <a:latin typeface="Times New Roman" panose="02020603050405020304" pitchFamily="18" charset="0"/>
                <a:ea typeface="Times New Roman" panose="02020603050405020304" pitchFamily="18" charset="0"/>
              </a:rPr>
              <a:t>La Convention des Nations Unies contre la corruption prévoit que les Etats envisagent d’adopter non seulement des mesures législatives et administratives appropriées qui soient compatibles avec les objectifs de la Convention afin d’arrêter des critères pour la candidature et l’élection à un mandat public mais qui également permettent d’accroître la transparence du financement des candidatures à un mandat public électif et, le cas échéant, du financement des partis politiques (Article 7 al 2 et 3 de la CNU</a:t>
            </a:r>
            <a:r>
              <a:rPr lang="fr-FR" sz="2400" baseline="30000"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rPr>
              <a:t>). </a:t>
            </a:r>
            <a:endParaRPr lang="fr-FR" sz="2400" dirty="0"/>
          </a:p>
          <a:p>
            <a:pPr algn="just">
              <a:buFont typeface="Wingdings" panose="05000000000000000000" pitchFamily="2" charset="2"/>
              <a:buChar char="ü"/>
            </a:pPr>
            <a:r>
              <a:rPr lang="fr-FR" sz="2400" dirty="0">
                <a:effectLst/>
                <a:latin typeface="Times New Roman" panose="02020603050405020304" pitchFamily="18" charset="0"/>
                <a:ea typeface="Times New Roman" panose="02020603050405020304" pitchFamily="18" charset="0"/>
              </a:rPr>
              <a:t>La Convention de l’UA prescrit aux Etats parties d’adopter des mesures législatives pour intégrer le principe de transparence dans le financement des partis (Article 10 de la CUA).  </a:t>
            </a:r>
            <a:endParaRPr lang="fr-FR" sz="2400" dirty="0">
              <a:effectLst/>
              <a:latin typeface="Times New Roman" panose="02020603050405020304" pitchFamily="18" charset="0"/>
              <a:ea typeface="Times New Roman" panose="02020603050405020304" pitchFamily="18" charset="0"/>
            </a:endParaRPr>
          </a:p>
          <a:p>
            <a:pPr algn="just">
              <a:buFont typeface="Wingdings" panose="05000000000000000000" pitchFamily="2" charset="2"/>
              <a:buChar char="ü"/>
            </a:pPr>
            <a:r>
              <a:rPr lang="fr-FR" sz="2400" dirty="0">
                <a:effectLst/>
                <a:latin typeface="Times New Roman" panose="02020603050405020304" pitchFamily="18" charset="0"/>
                <a:ea typeface="Times New Roman" panose="02020603050405020304" pitchFamily="18" charset="0"/>
              </a:rPr>
              <a:t> le Protocole de la CEDEAO </a:t>
            </a:r>
            <a:r>
              <a:rPr lang="fr-FR" sz="2400" dirty="0">
                <a:latin typeface="Times New Roman" panose="02020603050405020304" pitchFamily="18" charset="0"/>
                <a:ea typeface="Times New Roman" panose="02020603050405020304" pitchFamily="18" charset="0"/>
              </a:rPr>
              <a:t>ne prévoit aucune mesure en ce qui concerne le système électoral. Toutefois, il est de plus en plus acquis</a:t>
            </a:r>
            <a:r>
              <a:rPr lang="fr-FR" sz="2400" dirty="0">
                <a:effectLst/>
                <a:latin typeface="Times New Roman" panose="02020603050405020304" pitchFamily="18" charset="0"/>
                <a:ea typeface="Times New Roman" panose="02020603050405020304" pitchFamily="18" charset="0"/>
              </a:rPr>
              <a:t> que les Etats prennent des mesures pour prohiber l’utilisation des fonds acquis par des pratiques illégales et de corruption pour financer les partis politiques et intégrer le principe de transparence pour le financement des partis politiques.</a:t>
            </a:r>
            <a:r>
              <a:rPr lang="fr-FR" sz="2400" dirty="0">
                <a:solidFill>
                  <a:srgbClr val="FF0000"/>
                </a:solidFill>
                <a:effectLst/>
                <a:latin typeface="Times New Roman" panose="02020603050405020304" pitchFamily="18" charset="0"/>
                <a:ea typeface="Times New Roman" panose="02020603050405020304" pitchFamily="18" charset="0"/>
              </a:rPr>
              <a:t> </a:t>
            </a:r>
            <a:endParaRPr lang="fr-FR" sz="2400" dirty="0">
              <a:solidFill>
                <a:srgbClr val="FF0000"/>
              </a:solidFill>
              <a:effectLst/>
              <a:latin typeface="Times New Roman" panose="02020603050405020304" pitchFamily="18" charset="0"/>
              <a:ea typeface="Times New Roman" panose="02020603050405020304" pitchFamily="18" charset="0"/>
            </a:endParaRPr>
          </a:p>
          <a:p>
            <a:pPr>
              <a:lnSpc>
                <a:spcPct val="107000"/>
              </a:lnSpc>
              <a:spcAft>
                <a:spcPts val="800"/>
              </a:spcAft>
              <a:buFont typeface="Wingdings" panose="05000000000000000000" pitchFamily="2" charset="2"/>
              <a:buChar char="§"/>
            </a:pP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9645" y="305955"/>
            <a:ext cx="9517795" cy="544290"/>
          </a:xfrm>
        </p:spPr>
        <p:txBody>
          <a:bodyPr>
            <a:normAutofit fontScale="90000"/>
          </a:bodyPr>
          <a:lstStyle/>
          <a:p>
            <a:r>
              <a:rPr lang="fr-FR" sz="2800" b="1" dirty="0">
                <a:latin typeface="Arial" panose="020B0604020202020204" pitchFamily="34" charset="0"/>
                <a:cs typeface="Arial" panose="020B0604020202020204" pitchFamily="34" charset="0"/>
              </a:rPr>
              <a:t>I- </a:t>
            </a:r>
            <a:r>
              <a:rPr lang="fr-FR" sz="2800" b="1" kern="100" dirty="0">
                <a:effectLst/>
                <a:latin typeface="Arial" panose="020B0604020202020204" pitchFamily="34" charset="0"/>
                <a:ea typeface="Calibri" panose="020F0502020204030204" pitchFamily="34" charset="0"/>
                <a:cs typeface="Arial" panose="020B0604020202020204" pitchFamily="34" charset="0"/>
              </a:rPr>
              <a:t> </a:t>
            </a:r>
            <a:r>
              <a:rPr lang="fr-FR" sz="28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LES MESURES PREVENTIVES DE LA CORRUPTION 9</a:t>
            </a:r>
            <a:r>
              <a:rPr lang="fr-FR" sz="2800" b="1" kern="100" dirty="0">
                <a:solidFill>
                  <a:srgbClr val="FF0000"/>
                </a:solidFill>
                <a:latin typeface="Arial" panose="020B0604020202020204" pitchFamily="34" charset="0"/>
                <a:ea typeface="Calibri" panose="020F0502020204030204" pitchFamily="34" charset="0"/>
                <a:cs typeface="Arial" panose="020B0604020202020204" pitchFamily="34" charset="0"/>
              </a:rPr>
              <a:t>/13</a:t>
            </a:r>
            <a:endParaRPr lang="fr-FR" sz="2800" dirty="0">
              <a:solidFill>
                <a:srgbClr val="FF0000"/>
              </a:solidFill>
            </a:endParaRPr>
          </a:p>
        </p:txBody>
      </p:sp>
      <p:sp>
        <p:nvSpPr>
          <p:cNvPr id="3" name="Espace réservé du contenu 2"/>
          <p:cNvSpPr>
            <a:spLocks noGrp="1"/>
          </p:cNvSpPr>
          <p:nvPr>
            <p:ph idx="1"/>
          </p:nvPr>
        </p:nvSpPr>
        <p:spPr>
          <a:xfrm>
            <a:off x="1076960" y="1264555"/>
            <a:ext cx="10326052" cy="5593445"/>
          </a:xfrm>
        </p:spPr>
        <p:txBody>
          <a:bodyPr>
            <a:normAutofit/>
          </a:bodyPr>
          <a:lstStyle/>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L’institution d’organes de prévention de la corruption</a:t>
            </a:r>
            <a:r>
              <a:rPr lang="fr-FR" sz="2400" dirty="0">
                <a:effectLst/>
                <a:latin typeface="Times New Roman" panose="02020603050405020304" pitchFamily="18" charset="0"/>
                <a:ea typeface="Times New Roman" panose="02020603050405020304" pitchFamily="18" charset="0"/>
              </a:rPr>
              <a:t> (articles 6 CNU, 5.3 CUA et 5 h du Protocole)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La Convention des Nations Unies enjoint ainsi aux Etats parties de faire en sorte qu’existent un ou plusieurs organes chargés de prévenir la corruption, par exemple, par</a:t>
            </a:r>
            <a:r>
              <a:rPr lang="fr-FR" sz="2400" b="1"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rPr>
              <a:t>l’accroissement et</a:t>
            </a:r>
            <a:r>
              <a:rPr lang="fr-FR" sz="2400" b="1"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rPr>
              <a:t>la diffusion des connaissances concernant la prévention de la corruption ou encore par l’application des politiques de la prévention de la corruption prévues par son article 5 (article 6). </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La Convention de l’UA ainsi que le Protocole de la CEDEAO abondent dans le même sens. Le Protocole engage les Etats parties à mettre en place et consolider les organes spécialisés nantis de l’indépendance et de la capacité requise qui garantissent une formation adéquate à leur personnel, et les ressources financières nécessaires à l’accomplissement de leurs misions (Article 5 h du Protocole et Article 5 al. 3 CUA). </a:t>
            </a:r>
            <a:endParaRPr lang="fr-FR" sz="24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447040"/>
            <a:ext cx="9617125" cy="523970"/>
          </a:xfrm>
        </p:spPr>
        <p:txBody>
          <a:bodyPr>
            <a:normAutofit/>
          </a:bodyPr>
          <a:lstStyle/>
          <a:p>
            <a:pPr algn="ctr"/>
            <a:r>
              <a:rPr lang="fr-FR" sz="2400" b="1" dirty="0">
                <a:latin typeface="Arial" panose="020B0604020202020204" pitchFamily="34" charset="0"/>
                <a:cs typeface="Arial" panose="020B0604020202020204" pitchFamily="34" charset="0"/>
              </a:rPr>
              <a:t>I- </a:t>
            </a:r>
            <a:r>
              <a:rPr lang="fr-FR" sz="2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LES MESURES PREVENTIVES DE LA CORRUPTION  10</a:t>
            </a:r>
            <a:r>
              <a:rPr lang="fr-FR" sz="2400" b="1" kern="100" dirty="0">
                <a:solidFill>
                  <a:srgbClr val="FF0000"/>
                </a:solidFill>
                <a:latin typeface="Arial" panose="020B0604020202020204" pitchFamily="34" charset="0"/>
                <a:ea typeface="Calibri" panose="020F0502020204030204" pitchFamily="34" charset="0"/>
                <a:cs typeface="Arial" panose="020B0604020202020204" pitchFamily="34" charset="0"/>
              </a:rPr>
              <a:t>/13</a:t>
            </a:r>
            <a:endParaRPr lang="fr-FR" sz="2400" dirty="0">
              <a:solidFill>
                <a:srgbClr val="FF0000"/>
              </a:solidFill>
            </a:endParaRPr>
          </a:p>
        </p:txBody>
      </p:sp>
      <p:sp>
        <p:nvSpPr>
          <p:cNvPr id="3" name="Espace réservé du contenu 2"/>
          <p:cNvSpPr>
            <a:spLocks noGrp="1"/>
          </p:cNvSpPr>
          <p:nvPr>
            <p:ph idx="1"/>
          </p:nvPr>
        </p:nvSpPr>
        <p:spPr>
          <a:xfrm>
            <a:off x="1574801" y="1270924"/>
            <a:ext cx="9682480" cy="5587076"/>
          </a:xfrm>
        </p:spPr>
        <p:txBody>
          <a:bodyPr>
            <a:normAutofit/>
          </a:bodyPr>
          <a:lstStyle/>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L’adoption d’une approche participative dans la prévention de la corruption </a:t>
            </a:r>
            <a:r>
              <a:rPr lang="fr-FR" sz="2400" dirty="0">
                <a:effectLst/>
                <a:latin typeface="Times New Roman" panose="02020603050405020304" pitchFamily="18" charset="0"/>
                <a:ea typeface="Times New Roman" panose="02020603050405020304" pitchFamily="18" charset="0"/>
              </a:rPr>
              <a:t>(Articles 13 CNU, 5. 8 CUA et 5e).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La prévention efficace de la corruption passe par l’implication de toutes les composantes de la société. </a:t>
            </a:r>
            <a:endParaRPr lang="fr-FR" sz="2400" dirty="0">
              <a:effectLst/>
              <a:latin typeface="Times New Roman" panose="02020603050405020304" pitchFamily="18" charset="0"/>
              <a:ea typeface="Times New Roman" panose="02020603050405020304" pitchFamily="18" charset="0"/>
            </a:endParaRPr>
          </a:p>
          <a:p>
            <a:pPr algn="just"/>
            <a:r>
              <a:rPr lang="fr-FR" sz="2400" dirty="0">
                <a:effectLst/>
                <a:latin typeface="Times New Roman" panose="02020603050405020304" pitchFamily="18" charset="0"/>
                <a:ea typeface="Times New Roman" panose="02020603050405020304" pitchFamily="18" charset="0"/>
              </a:rPr>
              <a:t>La Convention des Nations prescrit aux Etats parties de prendre des mesures appropriées dans la limite de leurs moyens pour favoriser la participation de la société civile, des ONG et des communautés de personnes à la prévention et à la lutte contre la corruption (article 13 de la CNU).</a:t>
            </a:r>
            <a:endParaRPr lang="fr-FR" sz="2400" dirty="0">
              <a:effectLst/>
              <a:latin typeface="Times New Roman" panose="02020603050405020304" pitchFamily="18" charset="0"/>
              <a:ea typeface="Times New Roman" panose="02020603050405020304" pitchFamily="18" charset="0"/>
            </a:endParaRPr>
          </a:p>
          <a:p>
            <a:pPr algn="just"/>
            <a:r>
              <a:rPr lang="fr-FR" sz="2400" dirty="0">
                <a:effectLst/>
                <a:latin typeface="Times New Roman" panose="02020603050405020304" pitchFamily="18" charset="0"/>
                <a:ea typeface="Times New Roman" panose="02020603050405020304" pitchFamily="18" charset="0"/>
              </a:rPr>
              <a:t>La Convention de l’UA pour favoriser la participation des populations prévoit que les Etats parties mettront en place ou renforceront les mécanismes visant à promouvoir l’éducation des populations au respect de la chose publique et de l’intérêt général (Article 5 al. 8 CUA).</a:t>
            </a:r>
            <a:endParaRPr lang="fr-FR" sz="2400" dirty="0">
              <a:effectLst/>
              <a:latin typeface="Times New Roman" panose="02020603050405020304" pitchFamily="18" charset="0"/>
              <a:ea typeface="Times New Roman" panose="02020603050405020304" pitchFamily="18" charset="0"/>
            </a:endParaRPr>
          </a:p>
          <a:p>
            <a:pPr marL="0" indent="0" algn="just">
              <a:buNone/>
            </a:pPr>
            <a:endParaRPr lang="fr-FR" sz="2400" dirty="0">
              <a:effectLst/>
              <a:latin typeface="Times New Roman" panose="02020603050405020304" pitchFamily="18" charset="0"/>
              <a:ea typeface="Times New Roman" panose="02020603050405020304" pitchFamily="18" charset="0"/>
            </a:endParaRPr>
          </a:p>
          <a:p>
            <a:pPr>
              <a:lnSpc>
                <a:spcPct val="107000"/>
              </a:lnSpc>
              <a:spcAft>
                <a:spcPts val="800"/>
              </a:spcAft>
              <a:buFont typeface="Wingdings" panose="05000000000000000000" pitchFamily="2" charset="2"/>
              <a:buChar char="§"/>
            </a:pPr>
            <a:endParaRPr lang="fr-FR" sz="2400" dirty="0">
              <a:latin typeface="Arial" panose="020B0604020202020204" pitchFamily="34" charset="0"/>
              <a:cs typeface="Arial" panose="020B0604020202020204" pitchFamily="34" charset="0"/>
            </a:endParaRPr>
          </a:p>
          <a:p>
            <a:pPr>
              <a:lnSpc>
                <a:spcPct val="107000"/>
              </a:lnSpc>
              <a:spcAft>
                <a:spcPts val="800"/>
              </a:spcAft>
              <a:buFont typeface="Wingdings" panose="05000000000000000000" pitchFamily="2" charset="2"/>
              <a:buChar char="§"/>
            </a:pPr>
            <a:endParaRPr lang="fr-FR" sz="2400" dirty="0">
              <a:latin typeface="Arial" panose="020B0604020202020204" pitchFamily="34" charset="0"/>
              <a:cs typeface="Arial" panose="020B0604020202020204" pitchFamily="34" charset="0"/>
            </a:endParaRPr>
          </a:p>
          <a:p>
            <a:pPr>
              <a:lnSpc>
                <a:spcPct val="107000"/>
              </a:lnSpc>
              <a:spcAft>
                <a:spcPts val="800"/>
              </a:spcAft>
              <a:buFont typeface="Wingdings" panose="05000000000000000000" pitchFamily="2" charset="2"/>
              <a:buChar char="ü"/>
            </a:pPr>
            <a:endParaRPr lang="fr-FR" dirty="0"/>
          </a:p>
          <a:p>
            <a:pPr>
              <a:lnSpc>
                <a:spcPct val="107000"/>
              </a:lnSpc>
              <a:spcAft>
                <a:spcPts val="800"/>
              </a:spcAft>
              <a:buFont typeface="Wingdings" panose="05000000000000000000" pitchFamily="2" charset="2"/>
              <a:buChar char="§"/>
            </a:pP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390430"/>
            <a:ext cx="9525684" cy="640445"/>
          </a:xfrm>
        </p:spPr>
        <p:txBody>
          <a:bodyPr>
            <a:normAutofit fontScale="90000"/>
          </a:bodyPr>
          <a:lstStyle/>
          <a:p>
            <a:pPr algn="ctr"/>
            <a:r>
              <a:rPr lang="fr-FR" sz="2700" b="1" dirty="0">
                <a:solidFill>
                  <a:srgbClr val="FF0000"/>
                </a:solidFill>
                <a:latin typeface="Arial" panose="020B0604020202020204" pitchFamily="34" charset="0"/>
                <a:cs typeface="Arial" panose="020B0604020202020204" pitchFamily="34" charset="0"/>
              </a:rPr>
              <a:t>I- </a:t>
            </a:r>
            <a:r>
              <a:rPr lang="fr-FR" sz="27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LES MESURES PREVENTIVES DE LA CORRUPTION 11/13</a:t>
            </a:r>
            <a:br>
              <a:rPr lang="fr-FR" sz="2000" b="1" kern="100" dirty="0">
                <a:effectLst/>
                <a:latin typeface="Arial" panose="020B0604020202020204" pitchFamily="34" charset="0"/>
                <a:ea typeface="Calibri" panose="020F0502020204030204" pitchFamily="34" charset="0"/>
                <a:cs typeface="Arial" panose="020B0604020202020204" pitchFamily="34" charset="0"/>
              </a:rPr>
            </a:br>
            <a:endParaRPr lang="fr-FR" sz="2000" dirty="0"/>
          </a:p>
        </p:txBody>
      </p:sp>
      <p:sp>
        <p:nvSpPr>
          <p:cNvPr id="3" name="Espace réservé du contenu 2"/>
          <p:cNvSpPr>
            <a:spLocks noGrp="1"/>
          </p:cNvSpPr>
          <p:nvPr>
            <p:ph idx="1"/>
          </p:nvPr>
        </p:nvSpPr>
        <p:spPr>
          <a:xfrm>
            <a:off x="1513840" y="1264554"/>
            <a:ext cx="9990772" cy="5593445"/>
          </a:xfrm>
        </p:spPr>
        <p:txBody>
          <a:bodyPr>
            <a:normAutofit/>
          </a:bodyPr>
          <a:lstStyle/>
          <a:p>
            <a:pPr lvl="0" algn="just">
              <a:buFont typeface="Wingdings" panose="05000000000000000000" pitchFamily="2" charset="2"/>
              <a:buChar char="ü"/>
            </a:pPr>
            <a:r>
              <a:rPr lang="fr-FR" sz="2400" dirty="0">
                <a:effectLst/>
                <a:latin typeface="Times New Roman" panose="02020603050405020304" pitchFamily="18" charset="0"/>
                <a:ea typeface="Times New Roman" panose="02020603050405020304" pitchFamily="18" charset="0"/>
              </a:rPr>
              <a:t>Le Protocole abonde dans le sens même sens et prévoit que chaque Etat Partie s’engage à prendre des mesures pour consolider la participation de la société civile et des ONG aux efforts de prévention et de la détection des actes de corruption (article 5e.</a:t>
            </a:r>
            <a:endParaRPr lang="fr-FR" sz="2400" b="1" dirty="0">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La protection des informateurs</a:t>
            </a:r>
            <a:r>
              <a:rPr lang="fr-FR" sz="2400" dirty="0">
                <a:effectLst/>
                <a:latin typeface="Times New Roman" panose="02020603050405020304" pitchFamily="18" charset="0"/>
                <a:ea typeface="Times New Roman" panose="02020603050405020304" pitchFamily="18" charset="0"/>
              </a:rPr>
              <a:t> (article 33 CNU, 5.5 CUA et 5.c Protocole)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Les trois instruments engagent les Etats Parties à adopter des lois et autres mesures estimées nécessaires pour assurer une protection effective et adéquate des personnes qui agissent de bonne foi, fournissent des informations sur des actes de corruption (Article 5 c du Protocole, article 5 (5) CUA et article 33 CNU). Il convient de souligner que les Conventions des Nations Unies et de l’UA l’envisagent plutôt dans le cadre des poursuites pénales. </a:t>
            </a:r>
            <a:endParaRPr lang="fr-FR" sz="2400" dirty="0">
              <a:effectLst/>
              <a:latin typeface="Times New Roman" panose="02020603050405020304" pitchFamily="18" charset="0"/>
              <a:ea typeface="Times New Roman" panose="02020603050405020304" pitchFamily="18" charset="0"/>
            </a:endParaRPr>
          </a:p>
          <a:p>
            <a:pPr marL="0" indent="0" algn="just">
              <a:buNone/>
            </a:pPr>
            <a:endParaRPr lang="fr-FR" sz="2200" dirty="0">
              <a:effectLst/>
              <a:latin typeface="Times New Roman" panose="02020603050405020304" pitchFamily="18" charset="0"/>
              <a:ea typeface="Times New Roman" panose="02020603050405020304" pitchFamily="18" charset="0"/>
            </a:endParaRPr>
          </a:p>
          <a:p>
            <a:pPr>
              <a:lnSpc>
                <a:spcPct val="107000"/>
              </a:lnSpc>
              <a:spcAft>
                <a:spcPts val="800"/>
              </a:spcAft>
              <a:buFontTx/>
              <a:buChar char="-"/>
            </a:pPr>
            <a:endParaRPr lang="fr-FR" sz="1800" kern="100" dirty="0">
              <a:effectLst/>
              <a:latin typeface="Arial" panose="020B0604020202020204" pitchFamily="34" charset="0"/>
              <a:ea typeface="Calibri" panose="020F050202020403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II-LES MESURES PREVENTIVES DE LA CORRUPTION 12/13 </a:t>
            </a:r>
            <a:endParaRPr lang="fr-FR" sz="2400" b="1" dirty="0">
              <a:solidFill>
                <a:srgbClr val="FF000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589212" y="1530220"/>
            <a:ext cx="8915400" cy="5327780"/>
          </a:xfrm>
        </p:spPr>
        <p:txBody>
          <a:bodyPr>
            <a:normAutofit fontScale="55000" lnSpcReduction="20000"/>
          </a:bodyPr>
          <a:lstStyle/>
          <a:p>
            <a:pPr marL="0" indent="0">
              <a:lnSpc>
                <a:spcPct val="107000"/>
              </a:lnSpc>
              <a:spcAft>
                <a:spcPts val="800"/>
              </a:spcAft>
              <a:buNone/>
            </a:pPr>
            <a:r>
              <a:rPr lang="fr-FR" sz="3800" b="1" dirty="0">
                <a:solidFill>
                  <a:schemeClr val="accent5"/>
                </a:solidFill>
                <a:effectLst/>
                <a:latin typeface="Times New Roman" panose="02020603050405020304" pitchFamily="18" charset="0"/>
                <a:ea typeface="Times New Roman" panose="02020603050405020304" pitchFamily="18" charset="0"/>
              </a:rPr>
              <a:t>B- DANS LE SECTEUR PRIVE</a:t>
            </a:r>
            <a:endParaRPr lang="fr-FR" sz="3800" dirty="0">
              <a:solidFill>
                <a:schemeClr val="accent5"/>
              </a:solidFill>
              <a:effectLst/>
              <a:latin typeface="Times New Roman" panose="02020603050405020304" pitchFamily="18" charset="0"/>
              <a:ea typeface="Times New Roman" panose="02020603050405020304" pitchFamily="18" charset="0"/>
            </a:endParaRPr>
          </a:p>
          <a:p>
            <a:pPr>
              <a:lnSpc>
                <a:spcPct val="107000"/>
              </a:lnSpc>
              <a:spcAft>
                <a:spcPts val="800"/>
              </a:spcAft>
              <a:buFont typeface="Wingdings" panose="05000000000000000000" pitchFamily="2" charset="2"/>
              <a:buChar char="§"/>
            </a:pPr>
            <a:r>
              <a:rPr lang="fr-FR" sz="3800" b="1" dirty="0">
                <a:effectLst/>
                <a:latin typeface="Times New Roman" panose="02020603050405020304" pitchFamily="18" charset="0"/>
                <a:ea typeface="Times New Roman" panose="02020603050405020304" pitchFamily="18" charset="0"/>
              </a:rPr>
              <a:t>Adoption des normes de comptabilité et d’audit dans le secteur privé (</a:t>
            </a:r>
            <a:r>
              <a:rPr lang="fr-FR" sz="3800" dirty="0">
                <a:effectLst/>
                <a:latin typeface="Times New Roman" panose="02020603050405020304" pitchFamily="18" charset="0"/>
                <a:ea typeface="Times New Roman" panose="02020603050405020304" pitchFamily="18" charset="0"/>
              </a:rPr>
              <a:t>articles12 CNU, 11 CUA et 5.f protocole)</a:t>
            </a:r>
            <a:endParaRPr lang="fr-FR" sz="3800" dirty="0">
              <a:effectLst/>
              <a:latin typeface="Times New Roman" panose="02020603050405020304" pitchFamily="18" charset="0"/>
              <a:ea typeface="Times New Roman" panose="02020603050405020304" pitchFamily="18" charset="0"/>
            </a:endParaRPr>
          </a:p>
          <a:p>
            <a:pPr algn="just"/>
            <a:r>
              <a:rPr lang="fr-FR" sz="3800" kern="0" dirty="0">
                <a:effectLst/>
                <a:latin typeface="Times New Roman" panose="02020603050405020304" pitchFamily="18" charset="0"/>
                <a:ea typeface="Times New Roman" panose="02020603050405020304" pitchFamily="18" charset="0"/>
              </a:rPr>
              <a:t>Le protocole de la CEDEAO en son article </a:t>
            </a:r>
            <a:r>
              <a:rPr lang="fr-FR" sz="3800" kern="0" dirty="0">
                <a:latin typeface="Times New Roman" panose="02020603050405020304" pitchFamily="18" charset="0"/>
                <a:ea typeface="Times New Roman" panose="02020603050405020304" pitchFamily="18" charset="0"/>
              </a:rPr>
              <a:t>5</a:t>
            </a:r>
            <a:r>
              <a:rPr lang="fr-FR" sz="3800" kern="0" dirty="0">
                <a:effectLst/>
                <a:latin typeface="Times New Roman" panose="02020603050405020304" pitchFamily="18" charset="0"/>
                <a:ea typeface="Times New Roman" panose="02020603050405020304" pitchFamily="18" charset="0"/>
              </a:rPr>
              <a:t> engage chaque Etat partie à mettre en place des règlements qui demandent aux entreprises et aux organisations de tenir une comptabilité et d’adhérer aux normes internationales de contrôle financier</a:t>
            </a:r>
            <a:endParaRPr lang="fr-FR" sz="3800" kern="0" dirty="0">
              <a:effectLst/>
              <a:latin typeface="Times New Roman" panose="02020603050405020304" pitchFamily="18" charset="0"/>
              <a:ea typeface="Times New Roman" panose="02020603050405020304" pitchFamily="18" charset="0"/>
            </a:endParaRPr>
          </a:p>
          <a:p>
            <a:pPr algn="just"/>
            <a:r>
              <a:rPr lang="fr-FR" sz="3800" kern="0" dirty="0">
                <a:effectLst/>
                <a:latin typeface="Times New Roman" panose="02020603050405020304" pitchFamily="18" charset="0"/>
                <a:ea typeface="Times New Roman" panose="02020603050405020304" pitchFamily="18" charset="0"/>
              </a:rPr>
              <a:t>L’article 12 de la Convention des Nations Unies plus explicite prévoit que chaque Etat prendra des mesures pour prévenir la corruption impliquant le secteur privé et renforcer les normes de </a:t>
            </a:r>
            <a:r>
              <a:rPr lang="fr-FR" sz="3800" dirty="0">
                <a:effectLst/>
                <a:latin typeface="Times New Roman" panose="02020603050405020304" pitchFamily="18" charset="0"/>
                <a:ea typeface="Times New Roman" panose="02020603050405020304" pitchFamily="18" charset="0"/>
              </a:rPr>
              <a:t>comptabilité et d’audit dans ce secteur et au besoin prévoir des sanctions civiles, administratives ou pénales efficaces, proportionnées et dissuasives en cas de non-respect de ces mesures. </a:t>
            </a:r>
            <a:endParaRPr lang="fr-FR" sz="3800" dirty="0">
              <a:effectLst/>
              <a:latin typeface="Times New Roman" panose="02020603050405020304" pitchFamily="18" charset="0"/>
              <a:ea typeface="Times New Roman" panose="02020603050405020304" pitchFamily="18" charset="0"/>
            </a:endParaRPr>
          </a:p>
          <a:p>
            <a:pPr algn="just"/>
            <a:r>
              <a:rPr lang="fr-FR" sz="3800" dirty="0">
                <a:effectLst/>
                <a:latin typeface="Times New Roman" panose="02020603050405020304" pitchFamily="18" charset="0"/>
                <a:ea typeface="Times New Roman" panose="02020603050405020304" pitchFamily="18" charset="0"/>
              </a:rPr>
              <a:t> Dans la même veine, la Convention de l’Union Africaine prescrit aux Etats parties d’adopter des mesures législatives et autres pour prévenir les actes de corruption et les infractions assimilées commis dans le secteur privé et par des agents de ce secteur (article 11 de la CUA</a:t>
            </a:r>
            <a:r>
              <a:rPr lang="fr-FR" sz="3800" baseline="30000" dirty="0">
                <a:effectLst/>
                <a:latin typeface="Times New Roman" panose="02020603050405020304" pitchFamily="18" charset="0"/>
                <a:ea typeface="Times New Roman" panose="02020603050405020304" pitchFamily="18" charset="0"/>
              </a:rPr>
              <a:t> </a:t>
            </a:r>
            <a:r>
              <a:rPr lang="fr-FR" sz="1800" dirty="0">
                <a:effectLst/>
                <a:latin typeface="Times New Roman" panose="02020603050405020304" pitchFamily="18" charset="0"/>
                <a:ea typeface="Times New Roman" panose="02020603050405020304" pitchFamily="18" charset="0"/>
              </a:rPr>
              <a:t>) </a:t>
            </a:r>
            <a:endParaRPr lang="fr-FR" sz="1400" dirty="0">
              <a:effectLst/>
              <a:latin typeface="Times New Roman" panose="02020603050405020304" pitchFamily="18" charset="0"/>
              <a:ea typeface="Times New Roman" panose="02020603050405020304" pitchFamily="18" charset="0"/>
            </a:endParaRPr>
          </a:p>
          <a:p>
            <a:pPr>
              <a:lnSpc>
                <a:spcPct val="107000"/>
              </a:lnSpc>
              <a:spcAft>
                <a:spcPts val="800"/>
              </a:spcAft>
              <a:buFontTx/>
              <a:buChar char="-"/>
            </a:pP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451390"/>
            <a:ext cx="9424084" cy="635730"/>
          </a:xfrm>
        </p:spPr>
        <p:txBody>
          <a:bodyPr>
            <a:normAutofit/>
          </a:bodyPr>
          <a:lstStyle/>
          <a:p>
            <a:pPr algn="ctr"/>
            <a:r>
              <a:rPr lang="fr-FR" sz="2400" b="1" dirty="0">
                <a:latin typeface="Arial" panose="020B0604020202020204" pitchFamily="34" charset="0"/>
                <a:cs typeface="Arial" panose="020B0604020202020204" pitchFamily="34" charset="0"/>
              </a:rPr>
              <a:t>I- </a:t>
            </a:r>
            <a:r>
              <a:rPr lang="fr-FR" sz="2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LES  MESURES PREVENTIVES DE LA CORRUPTION </a:t>
            </a:r>
            <a:r>
              <a:rPr lang="fr-FR" sz="2400" b="1" kern="100" dirty="0">
                <a:solidFill>
                  <a:srgbClr val="FF0000"/>
                </a:solidFill>
                <a:latin typeface="Arial" panose="020B0604020202020204" pitchFamily="34" charset="0"/>
                <a:ea typeface="Calibri" panose="020F0502020204030204" pitchFamily="34" charset="0"/>
                <a:cs typeface="Arial" panose="020B0604020202020204" pitchFamily="34" charset="0"/>
              </a:rPr>
              <a:t>13</a:t>
            </a:r>
            <a:r>
              <a:rPr lang="fr-FR" sz="24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/13</a:t>
            </a:r>
            <a:endParaRPr lang="fr-FR" sz="2400" dirty="0">
              <a:solidFill>
                <a:srgbClr val="FF0000"/>
              </a:solidFill>
            </a:endParaRPr>
          </a:p>
        </p:txBody>
      </p:sp>
      <p:sp>
        <p:nvSpPr>
          <p:cNvPr id="3" name="Espace réservé du contenu 2"/>
          <p:cNvSpPr>
            <a:spLocks noGrp="1"/>
          </p:cNvSpPr>
          <p:nvPr>
            <p:ph idx="1"/>
          </p:nvPr>
        </p:nvSpPr>
        <p:spPr>
          <a:xfrm>
            <a:off x="1493520" y="1422400"/>
            <a:ext cx="10011092" cy="5500914"/>
          </a:xfrm>
        </p:spPr>
        <p:txBody>
          <a:bodyPr>
            <a:normAutofit/>
          </a:bodyPr>
          <a:lstStyle/>
          <a:p>
            <a:pPr marL="0" lvl="0" indent="0" algn="ctr">
              <a:buNone/>
            </a:pPr>
            <a:r>
              <a:rPr lang="fr-FR" sz="1800" b="1" dirty="0">
                <a:solidFill>
                  <a:srgbClr val="FFC000"/>
                </a:solidFill>
                <a:effectLst/>
                <a:latin typeface="Times New Roman" panose="02020603050405020304" pitchFamily="18" charset="0"/>
                <a:ea typeface="Times New Roman" panose="02020603050405020304" pitchFamily="18" charset="0"/>
              </a:rPr>
              <a:t>2- </a:t>
            </a:r>
            <a:r>
              <a:rPr lang="fr-FR" sz="2000" b="1" dirty="0">
                <a:solidFill>
                  <a:srgbClr val="C00000"/>
                </a:solidFill>
                <a:effectLst/>
                <a:latin typeface="Times New Roman" panose="02020603050405020304" pitchFamily="18" charset="0"/>
                <a:ea typeface="Times New Roman" panose="02020603050405020304" pitchFamily="18" charset="0"/>
              </a:rPr>
              <a:t>MESURES PREVENTIVES SPECIFIQUES AUX DIFFERENTS INSTRUMENTS</a:t>
            </a:r>
            <a:endParaRPr lang="fr-FR" sz="2000" dirty="0">
              <a:solidFill>
                <a:srgbClr val="C00000"/>
              </a:solidFill>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000" b="1" dirty="0">
                <a:effectLst/>
                <a:latin typeface="Times New Roman" panose="02020603050405020304" pitchFamily="18" charset="0"/>
                <a:ea typeface="Times New Roman" panose="02020603050405020304" pitchFamily="18" charset="0"/>
              </a:rPr>
              <a:t>La prévention du blanchiment d’argent </a:t>
            </a:r>
            <a:r>
              <a:rPr lang="fr-FR" sz="2000" dirty="0">
                <a:effectLst/>
                <a:latin typeface="Times New Roman" panose="02020603050405020304" pitchFamily="18" charset="0"/>
                <a:ea typeface="Times New Roman" panose="02020603050405020304" pitchFamily="18" charset="0"/>
              </a:rPr>
              <a:t>(article 14 CNU)</a:t>
            </a:r>
            <a:endParaRPr lang="fr-FR" sz="2000" dirty="0">
              <a:effectLst/>
              <a:latin typeface="Times New Roman" panose="02020603050405020304" pitchFamily="18" charset="0"/>
              <a:ea typeface="Times New Roman" panose="02020603050405020304" pitchFamily="18" charset="0"/>
            </a:endParaRPr>
          </a:p>
          <a:p>
            <a:r>
              <a:rPr lang="fr-FR" sz="2000" kern="0" dirty="0">
                <a:effectLst/>
                <a:latin typeface="Times New Roman" panose="02020603050405020304" pitchFamily="18" charset="0"/>
                <a:ea typeface="Times New Roman" panose="02020603050405020304" pitchFamily="18" charset="0"/>
              </a:rPr>
              <a:t>Si le blanchiment d’argent doit être incriminé au regard des trois textes, seule la Convention des Nations Unies instruit aux Etats parties de prendre des mesures visant à prévenir le blanchiment d’argent (article 14). </a:t>
            </a:r>
            <a:endParaRPr lang="fr-FR" sz="2000" kern="0" dirty="0">
              <a:effectLst/>
              <a:latin typeface="Times New Roman" panose="02020603050405020304" pitchFamily="18" charset="0"/>
              <a:ea typeface="Times New Roman" panose="02020603050405020304" pitchFamily="18" charset="0"/>
            </a:endParaRPr>
          </a:p>
          <a:p>
            <a:r>
              <a:rPr lang="fr-FR" sz="2000" dirty="0">
                <a:effectLst/>
                <a:latin typeface="Times New Roman" panose="02020603050405020304" pitchFamily="18" charset="0"/>
                <a:ea typeface="Times New Roman" panose="02020603050405020304" pitchFamily="18" charset="0"/>
              </a:rPr>
              <a:t>Les Etats doivent, entre autres, instituer un régime complet de réglementation et de contrôle des banques, des institutions financières non bancaires y compris des personnes physiques ou morales qui fournissent des services formels ou informels de transmission de fonds ou de valeurs ainsi que s’il y a lieu des autres entités particulièrement exposées au blanchiment d’argent afin de décourager et détecter toutes formes de blanchiment d’argent.</a:t>
            </a:r>
            <a:endParaRPr lang="fr-FR" sz="2000" dirty="0">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000" b="1" dirty="0">
                <a:effectLst/>
                <a:latin typeface="Times New Roman" panose="02020603050405020304" pitchFamily="18" charset="0"/>
                <a:ea typeface="Times New Roman" panose="02020603050405020304" pitchFamily="18" charset="0"/>
              </a:rPr>
              <a:t>Les mesures concernant les juges et les services de poursuite</a:t>
            </a:r>
            <a:r>
              <a:rPr lang="fr-FR" sz="2000" dirty="0">
                <a:effectLst/>
                <a:latin typeface="Times New Roman" panose="02020603050405020304" pitchFamily="18" charset="0"/>
                <a:ea typeface="Times New Roman" panose="02020603050405020304" pitchFamily="18" charset="0"/>
              </a:rPr>
              <a:t> (article 11 CNU)</a:t>
            </a:r>
            <a:endParaRPr lang="fr-FR" sz="2000" dirty="0">
              <a:effectLst/>
              <a:latin typeface="Times New Roman" panose="02020603050405020304" pitchFamily="18" charset="0"/>
              <a:ea typeface="Times New Roman" panose="02020603050405020304" pitchFamily="18" charset="0"/>
            </a:endParaRPr>
          </a:p>
          <a:p>
            <a:pPr algn="just"/>
            <a:r>
              <a:rPr lang="fr-FR" sz="2000" dirty="0">
                <a:effectLst/>
                <a:latin typeface="Times New Roman" panose="02020603050405020304" pitchFamily="18" charset="0"/>
                <a:ea typeface="Times New Roman" panose="02020603050405020304" pitchFamily="18" charset="0"/>
              </a:rPr>
              <a:t> C’est la Convention des Nations Unies en son article 11 qui enjoint aux Etats de prendre des mesures pour renforcer l’intégrité des magistrats et prévenir les possibilités de les corrompre. Ces mesures se justifient au regard du rôle crucial des magistrats dans la lutte contre la corruption. </a:t>
            </a:r>
            <a:endParaRPr lang="fr-FR" sz="2000" dirty="0">
              <a:effectLst/>
              <a:latin typeface="Times New Roman" panose="02020603050405020304" pitchFamily="18" charset="0"/>
              <a:ea typeface="Times New Roman" panose="02020603050405020304" pitchFamily="18" charset="0"/>
            </a:endParaRPr>
          </a:p>
          <a:p>
            <a:pPr marL="0" indent="0" algn="just">
              <a:buNone/>
            </a:pPr>
            <a:endParaRPr lang="fr-FR" sz="1800" dirty="0">
              <a:effectLst/>
              <a:latin typeface="Times New Roman" panose="02020603050405020304" pitchFamily="18" charset="0"/>
              <a:ea typeface="Times New Roman" panose="02020603050405020304" pitchFamily="18" charset="0"/>
            </a:endParaRPr>
          </a:p>
          <a:p>
            <a:pPr algn="just"/>
            <a:endParaRPr lang="fr-FR" sz="1800" dirty="0">
              <a:effectLst/>
              <a:latin typeface="Times New Roman" panose="02020603050405020304" pitchFamily="18" charset="0"/>
              <a:ea typeface="Times New Roman" panose="02020603050405020304" pitchFamily="18" charset="0"/>
            </a:endParaRPr>
          </a:p>
          <a:p>
            <a:endParaRPr lang="fr-FR" sz="2400"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3937" y="306333"/>
            <a:ext cx="9730676" cy="640445"/>
          </a:xfrm>
        </p:spPr>
        <p:txBody>
          <a:bodyPr>
            <a:normAutofit fontScale="90000"/>
          </a:bodyPr>
          <a:lstStyle/>
          <a:p>
            <a:pPr algn="ctr"/>
            <a:r>
              <a:rPr lang="fr-FR" sz="2400" b="1" dirty="0">
                <a:latin typeface="Arial" panose="020B0604020202020204" pitchFamily="34" charset="0"/>
                <a:cs typeface="Arial" panose="020B0604020202020204" pitchFamily="34" charset="0"/>
              </a:rPr>
              <a:t>II- </a:t>
            </a:r>
            <a:r>
              <a:rPr lang="fr-FR" sz="1800" b="1" dirty="0">
                <a:solidFill>
                  <a:srgbClr val="FF0000"/>
                </a:solidFill>
                <a:effectLst/>
                <a:latin typeface="Times New Roman" panose="02020603050405020304" pitchFamily="18" charset="0"/>
                <a:ea typeface="Times New Roman" panose="02020603050405020304" pitchFamily="18" charset="0"/>
              </a:rPr>
              <a:t>LES MESURES REPRESSIVES DE LA CORRUPTION </a:t>
            </a:r>
            <a:br>
              <a:rPr lang="fr-FR" sz="1800" dirty="0">
                <a:effectLst/>
                <a:latin typeface="Times New Roman" panose="02020603050405020304" pitchFamily="18" charset="0"/>
                <a:ea typeface="Times New Roman" panose="02020603050405020304" pitchFamily="18" charset="0"/>
              </a:rPr>
            </a:br>
            <a:r>
              <a:rPr lang="fr-FR" sz="2400" b="1" kern="100" dirty="0">
                <a:latin typeface="Arial" panose="020B0604020202020204" pitchFamily="34" charset="0"/>
                <a:ea typeface="Calibri" panose="020F0502020204030204" pitchFamily="34" charset="0"/>
                <a:cs typeface="Arial" panose="020B0604020202020204" pitchFamily="34" charset="0"/>
              </a:rPr>
              <a:t>1</a:t>
            </a:r>
            <a:r>
              <a:rPr lang="fr-FR" sz="2400" b="1" kern="100" dirty="0">
                <a:effectLst/>
                <a:latin typeface="Arial" panose="020B0604020202020204" pitchFamily="34" charset="0"/>
                <a:ea typeface="Calibri" panose="020F0502020204030204" pitchFamily="34" charset="0"/>
                <a:cs typeface="Arial" panose="020B0604020202020204" pitchFamily="34" charset="0"/>
              </a:rPr>
              <a:t>/3</a:t>
            </a:r>
            <a:endParaRPr lang="fr-FR" sz="2400" b="1" dirty="0"/>
          </a:p>
        </p:txBody>
      </p:sp>
      <p:sp>
        <p:nvSpPr>
          <p:cNvPr id="3" name="Espace réservé du contenu 2"/>
          <p:cNvSpPr>
            <a:spLocks noGrp="1"/>
          </p:cNvSpPr>
          <p:nvPr>
            <p:ph idx="1"/>
          </p:nvPr>
        </p:nvSpPr>
        <p:spPr>
          <a:xfrm>
            <a:off x="1341120" y="1188720"/>
            <a:ext cx="10163492" cy="5669280"/>
          </a:xfrm>
        </p:spPr>
        <p:txBody>
          <a:bodyPr>
            <a:normAutofit/>
          </a:bodyPr>
          <a:lstStyle/>
          <a:p>
            <a:pPr marL="0" indent="0" algn="just">
              <a:buNone/>
            </a:pPr>
            <a:r>
              <a:rPr lang="fr-FR" sz="2400" dirty="0">
                <a:effectLst/>
                <a:latin typeface="Times New Roman" panose="02020603050405020304" pitchFamily="18" charset="0"/>
                <a:ea typeface="Times New Roman" panose="02020603050405020304" pitchFamily="18" charset="0"/>
              </a:rPr>
              <a:t>Les trois accords incriminent la corruption et organisent les poursuites pénales en la matière.</a:t>
            </a:r>
            <a:endParaRPr lang="fr-FR" sz="2400" dirty="0">
              <a:effectLst/>
              <a:latin typeface="Times New Roman" panose="02020603050405020304" pitchFamily="18" charset="0"/>
              <a:ea typeface="Times New Roman" panose="02020603050405020304" pitchFamily="18" charset="0"/>
            </a:endParaRPr>
          </a:p>
          <a:p>
            <a:pPr marL="0" indent="0" algn="just">
              <a:buNone/>
            </a:pPr>
            <a:endParaRPr lang="fr-FR"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fr-FR" sz="2400" b="1" dirty="0">
                <a:effectLst/>
                <a:latin typeface="Times New Roman" panose="02020603050405020304" pitchFamily="18" charset="0"/>
                <a:ea typeface="Times New Roman" panose="02020603050405020304" pitchFamily="18" charset="0"/>
              </a:rPr>
              <a:t>L’INCRIMINATION DE LA CORRUPTION</a:t>
            </a:r>
            <a:endParaRPr lang="fr-FR" sz="2400" b="1" dirty="0">
              <a:effectLst/>
              <a:latin typeface="Times New Roman" panose="02020603050405020304" pitchFamily="18" charset="0"/>
              <a:ea typeface="Times New Roman" panose="02020603050405020304" pitchFamily="18" charset="0"/>
            </a:endParaRPr>
          </a:p>
          <a:p>
            <a:pPr marL="0" lvl="0" indent="0" algn="just">
              <a:buNone/>
              <a:tabLst>
                <a:tab pos="457200" algn="l"/>
              </a:tabLst>
            </a:pPr>
            <a:r>
              <a:rPr lang="fr-FR" sz="2400" dirty="0">
                <a:effectLst/>
                <a:latin typeface="Times New Roman" panose="02020603050405020304" pitchFamily="18" charset="0"/>
                <a:ea typeface="Times New Roman" panose="02020603050405020304" pitchFamily="18" charset="0"/>
              </a:rPr>
              <a:t>L’incrimination consiste à conférer le caractère pénal à une pratique déviante. L’incrimination dans les conventions internationales repose à la fois sur un critère de connexité concernant les actes visés et un critère personnel s’agissant des personnes visées.</a:t>
            </a:r>
            <a:endParaRPr lang="fr-FR" sz="2400" dirty="0">
              <a:effectLst/>
              <a:latin typeface="Times New Roman" panose="02020603050405020304" pitchFamily="18" charset="0"/>
              <a:ea typeface="Times New Roman" panose="02020603050405020304" pitchFamily="18" charset="0"/>
            </a:endParaRPr>
          </a:p>
          <a:p>
            <a:pPr algn="just"/>
            <a:r>
              <a:rPr lang="fr-FR" sz="2400" dirty="0">
                <a:effectLst/>
                <a:latin typeface="Times New Roman" panose="02020603050405020304" pitchFamily="18" charset="0"/>
                <a:ea typeface="Times New Roman" panose="02020603050405020304" pitchFamily="18" charset="0"/>
              </a:rPr>
              <a:t>En ce qui concerne les actes incriminés, il convient d’abord de souligner que les trois accords offrent un large éventail d’incrimination de la corruption.  A cet égard, les trois instruments demandent aux Etats parties d’</a:t>
            </a:r>
            <a:r>
              <a:rPr lang="fr-FR" sz="2400" kern="1200" dirty="0">
                <a:solidFill>
                  <a:srgbClr val="404040"/>
                </a:solidFill>
                <a:effectLst/>
                <a:latin typeface="Times New Roman" panose="02020603050405020304" pitchFamily="18" charset="0"/>
                <a:ea typeface="Times New Roman" panose="02020603050405020304" pitchFamily="18" charset="0"/>
              </a:rPr>
              <a:t>adopter des mesures législatives et autres mesures requises pour définir comme infractions pénales, les actes suivants : </a:t>
            </a:r>
            <a:endParaRPr lang="fr-FR" sz="24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endParaRPr lang="fr-FR" sz="1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0156" y="249206"/>
            <a:ext cx="8911687" cy="793210"/>
          </a:xfrm>
        </p:spPr>
        <p:txBody>
          <a:bodyPr/>
          <a:lstStyle/>
          <a:p>
            <a:pPr algn="ctr"/>
            <a:r>
              <a:rPr lang="fr-FR" b="1" dirty="0">
                <a:latin typeface="Arial" panose="020B0604020202020204" pitchFamily="34" charset="0"/>
                <a:cs typeface="Arial" panose="020B0604020202020204" pitchFamily="34" charset="0"/>
              </a:rPr>
              <a:t>PLAN DE PRESENTATION</a:t>
            </a:r>
            <a:endParaRPr lang="fr-FR"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188720" y="1524000"/>
            <a:ext cx="10417492" cy="4866639"/>
          </a:xfrm>
        </p:spPr>
        <p:txBody>
          <a:bodyPr>
            <a:normAutofit/>
          </a:bodyPr>
          <a:lstStyle/>
          <a:p>
            <a:pPr marL="0" indent="0">
              <a:lnSpc>
                <a:spcPct val="150000"/>
              </a:lnSpc>
              <a:buNone/>
            </a:pPr>
            <a:r>
              <a:rPr lang="fr-FR" sz="2400" b="1" dirty="0">
                <a:latin typeface="Arial" panose="020B0604020202020204" pitchFamily="34" charset="0"/>
                <a:cs typeface="Arial" panose="020B0604020202020204" pitchFamily="34" charset="0"/>
              </a:rPr>
              <a:t>INTRODUCTION</a:t>
            </a:r>
            <a:endParaRPr lang="fr-FR" sz="2400" b="1" dirty="0">
              <a:latin typeface="Arial" panose="020B0604020202020204" pitchFamily="34" charset="0"/>
              <a:cs typeface="Arial" panose="020B0604020202020204" pitchFamily="34" charset="0"/>
            </a:endParaRPr>
          </a:p>
          <a:p>
            <a:pPr marL="0" indent="0">
              <a:lnSpc>
                <a:spcPct val="150000"/>
              </a:lnSpc>
              <a:buNone/>
            </a:pPr>
            <a:r>
              <a:rPr lang="fr-FR" sz="2400" b="1" dirty="0">
                <a:latin typeface="Arial" panose="020B0604020202020204" pitchFamily="34" charset="0"/>
                <a:cs typeface="Arial" panose="020B0604020202020204" pitchFamily="34" charset="0"/>
              </a:rPr>
              <a:t>I. </a:t>
            </a:r>
            <a:r>
              <a:rPr lang="fr-FR" sz="2400" b="1" kern="100" dirty="0">
                <a:latin typeface="Arial" panose="020B0604020202020204" pitchFamily="34" charset="0"/>
                <a:ea typeface="Calibri" panose="020F0502020204030204" pitchFamily="34" charset="0"/>
                <a:cs typeface="Arial" panose="020B0604020202020204" pitchFamily="34" charset="0"/>
              </a:rPr>
              <a:t>LES MESURES PREVENTIVES DE LA CORRUPTION</a:t>
            </a:r>
            <a:endParaRPr lang="fr-FR" sz="2400" b="1"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buNone/>
            </a:pPr>
            <a:r>
              <a:rPr lang="fr-FR" sz="2400" b="1" dirty="0">
                <a:latin typeface="Arial" panose="020B0604020202020204" pitchFamily="34" charset="0"/>
                <a:cs typeface="Arial" panose="020B0604020202020204" pitchFamily="34" charset="0"/>
              </a:rPr>
              <a:t>II. </a:t>
            </a:r>
            <a:r>
              <a:rPr lang="fr-FR" sz="2400" b="1" kern="100" dirty="0">
                <a:latin typeface="Arial" panose="020B0604020202020204" pitchFamily="34" charset="0"/>
                <a:ea typeface="Calibri" panose="020F0502020204030204" pitchFamily="34" charset="0"/>
                <a:cs typeface="Arial" panose="020B0604020202020204" pitchFamily="34" charset="0"/>
              </a:rPr>
              <a:t>LES MESURES REPRESSIVES DE LA CORRUPTION</a:t>
            </a:r>
            <a:endParaRPr lang="fr-FR" sz="2400" b="1"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buNone/>
            </a:pPr>
            <a:r>
              <a:rPr lang="fr-FR" sz="2400" b="1" dirty="0">
                <a:latin typeface="Arial" panose="020B0604020202020204" pitchFamily="34" charset="0"/>
                <a:cs typeface="Arial" panose="020B0604020202020204" pitchFamily="34" charset="0"/>
              </a:rPr>
              <a:t>III. </a:t>
            </a:r>
            <a:r>
              <a:rPr lang="fr-FR" sz="2400" b="1" kern="100" dirty="0">
                <a:latin typeface="Arial" panose="020B0604020202020204" pitchFamily="34" charset="0"/>
                <a:ea typeface="Calibri" panose="020F0502020204030204" pitchFamily="34" charset="0"/>
                <a:cs typeface="Arial" panose="020B0604020202020204" pitchFamily="34" charset="0"/>
              </a:rPr>
              <a:t>LES MESURES DE COOPERATION</a:t>
            </a:r>
            <a:endParaRPr lang="fr-FR" sz="2400" b="1"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buNone/>
            </a:pPr>
            <a:endParaRPr lang="fr-FR" sz="2400" b="1"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buNone/>
            </a:pPr>
            <a:r>
              <a:rPr lang="fr-FR" sz="2400" b="1" kern="100" dirty="0">
                <a:effectLst/>
                <a:latin typeface="Arial" panose="020B0604020202020204" pitchFamily="34" charset="0"/>
                <a:ea typeface="Calibri" panose="020F0502020204030204" pitchFamily="34" charset="0"/>
                <a:cs typeface="Arial" panose="020B0604020202020204" pitchFamily="34" charset="0"/>
              </a:rPr>
              <a:t>CONCLUSION</a:t>
            </a:r>
            <a:endParaRPr lang="fr-FR" sz="2400" b="1" kern="100" dirty="0">
              <a:effectLst/>
              <a:latin typeface="Arial" panose="020B060402020202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3840" y="624110"/>
            <a:ext cx="10382504" cy="747490"/>
          </a:xfrm>
        </p:spPr>
        <p:txBody>
          <a:bodyPr>
            <a:normAutofit fontScale="90000"/>
          </a:bodyPr>
          <a:lstStyle/>
          <a:p>
            <a:pPr algn="ctr"/>
            <a:r>
              <a:rPr lang="fr-FR" sz="2200" b="1" dirty="0">
                <a:solidFill>
                  <a:srgbClr val="00B050"/>
                </a:solidFill>
                <a:latin typeface="Arial" panose="020B0604020202020204" pitchFamily="34" charset="0"/>
                <a:cs typeface="Arial" panose="020B0604020202020204" pitchFamily="34" charset="0"/>
              </a:rPr>
              <a:t>II- LES MESURES REPRESSIVES DE LA CORRUPTION </a:t>
            </a:r>
            <a:r>
              <a:rPr lang="fr-FR" sz="2200" b="1" kern="100" dirty="0">
                <a:solidFill>
                  <a:srgbClr val="00B050"/>
                </a:solidFill>
                <a:latin typeface="Arial" panose="020B0604020202020204" pitchFamily="34" charset="0"/>
                <a:ea typeface="Calibri" panose="020F0502020204030204" pitchFamily="34" charset="0"/>
                <a:cs typeface="Arial" panose="020B0604020202020204" pitchFamily="34" charset="0"/>
              </a:rPr>
              <a:t>2</a:t>
            </a:r>
            <a:r>
              <a:rPr lang="fr-FR" sz="22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/3</a:t>
            </a:r>
            <a:br>
              <a:rPr lang="fr-FR" sz="3600" b="1" kern="100" dirty="0">
                <a:effectLst/>
                <a:latin typeface="Arial" panose="020B060402020202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513840" y="1212980"/>
            <a:ext cx="9806045" cy="5934269"/>
          </a:xfrm>
        </p:spPr>
        <p:txBody>
          <a:bodyPr>
            <a:normAutofit lnSpcReduction="10000"/>
          </a:bodyPr>
          <a:lstStyle/>
          <a:p>
            <a:pPr algn="just">
              <a:lnSpc>
                <a:spcPct val="106000"/>
              </a:lnSpc>
              <a:buFont typeface="Wingdings" panose="05000000000000000000" pitchFamily="2" charset="2"/>
              <a:buChar char="ü"/>
            </a:pPr>
            <a:endParaRPr lang="fr-FR" sz="2000" kern="1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6000"/>
              </a:lnSpc>
              <a:buFont typeface="Wingdings" panose="05000000000000000000" pitchFamily="2" charset="2"/>
              <a:buChar char="ü"/>
            </a:pPr>
            <a:r>
              <a:rPr lang="fr-FR" sz="2000" kern="1200" dirty="0">
                <a:solidFill>
                  <a:srgbClr val="404040"/>
                </a:solidFill>
                <a:effectLst/>
                <a:latin typeface="Times New Roman" panose="02020603050405020304" pitchFamily="18" charset="0"/>
                <a:ea typeface="Times New Roman" panose="02020603050405020304" pitchFamily="18" charset="0"/>
              </a:rPr>
              <a:t>La corruption d’agents publics nationaux et internationaux (articles 15 et 16 CNU, article 12 du Protocole) </a:t>
            </a:r>
            <a:endParaRPr lang="fr-FR" sz="2000" kern="1200" dirty="0">
              <a:solidFill>
                <a:srgbClr val="404040"/>
              </a:solidFill>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kern="1200" dirty="0">
                <a:solidFill>
                  <a:srgbClr val="404040"/>
                </a:solidFill>
                <a:effectLst/>
                <a:latin typeface="Times New Roman" panose="02020603050405020304" pitchFamily="18" charset="0"/>
                <a:ea typeface="Times New Roman" panose="02020603050405020304" pitchFamily="18" charset="0"/>
              </a:rPr>
              <a:t>le détournement des deniers et biens publics et dans le secteur privé (article 17 et 22 CNU,</a:t>
            </a:r>
            <a:r>
              <a:rPr lang="fr-FR" sz="2000" kern="1200" dirty="0">
                <a:solidFill>
                  <a:srgbClr val="404040"/>
                </a:solidFill>
                <a:effectLst/>
                <a:latin typeface="Arial" panose="020B0604020202020204" pitchFamily="34" charset="0"/>
                <a:ea typeface="Times New Roman" panose="02020603050405020304" pitchFamily="18" charset="0"/>
              </a:rPr>
              <a:t> </a:t>
            </a:r>
            <a:r>
              <a:rPr lang="fr-FR" sz="2000" dirty="0">
                <a:solidFill>
                  <a:srgbClr val="404040"/>
                </a:solidFill>
                <a:latin typeface="Times New Roman" panose="02020603050405020304" pitchFamily="18" charset="0"/>
              </a:rPr>
              <a:t>article 4 alinéa d CUA</a:t>
            </a:r>
            <a:r>
              <a:rPr lang="fr-FR" sz="2000" kern="1200" dirty="0">
                <a:solidFill>
                  <a:srgbClr val="404040"/>
                </a:solidFill>
                <a:effectLst/>
                <a:latin typeface="Times New Roman" panose="02020603050405020304" pitchFamily="18" charset="0"/>
                <a:ea typeface="Times New Roman" panose="02020603050405020304" pitchFamily="18" charset="0"/>
              </a:rPr>
              <a:t>, article 6 e du Protocole )</a:t>
            </a:r>
            <a:r>
              <a:rPr lang="fr-FR" sz="2000" dirty="0">
                <a:effectLst/>
                <a:latin typeface="Times New Roman" panose="02020603050405020304" pitchFamily="18" charset="0"/>
                <a:ea typeface="Times New Roman" panose="02020603050405020304" pitchFamily="18" charset="0"/>
              </a:rPr>
              <a:t> </a:t>
            </a:r>
            <a:endParaRPr lang="fr-FR" sz="20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kern="1200" dirty="0">
                <a:solidFill>
                  <a:srgbClr val="404040"/>
                </a:solidFill>
                <a:effectLst/>
                <a:latin typeface="Times New Roman" panose="02020603050405020304" pitchFamily="18" charset="0"/>
                <a:ea typeface="Times New Roman" panose="02020603050405020304" pitchFamily="18" charset="0"/>
              </a:rPr>
              <a:t>l’abus de fonction (article 19 CNU, </a:t>
            </a:r>
            <a:r>
              <a:rPr lang="fr-FR" sz="2000" dirty="0">
                <a:effectLst/>
                <a:latin typeface="Times New Roman" panose="02020603050405020304" pitchFamily="18" charset="0"/>
                <a:ea typeface="Times New Roman" panose="02020603050405020304" pitchFamily="18" charset="0"/>
              </a:rPr>
              <a:t>article 4 al. 1 c de la CUA</a:t>
            </a:r>
            <a:r>
              <a:rPr lang="fr-FR" sz="2000" kern="1200" dirty="0">
                <a:solidFill>
                  <a:srgbClr val="404040"/>
                </a:solidFill>
                <a:effectLst/>
                <a:latin typeface="Times New Roman" panose="02020603050405020304" pitchFamily="18" charset="0"/>
                <a:ea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kern="1200" dirty="0">
                <a:solidFill>
                  <a:srgbClr val="404040"/>
                </a:solidFill>
                <a:effectLst/>
                <a:latin typeface="Times New Roman" panose="02020603050405020304" pitchFamily="18" charset="0"/>
                <a:ea typeface="Times New Roman" panose="02020603050405020304" pitchFamily="18" charset="0"/>
              </a:rPr>
              <a:t>le trafic d’influence (article 18 CNU,</a:t>
            </a:r>
            <a:r>
              <a:rPr lang="fr-FR" sz="2000" dirty="0">
                <a:effectLst/>
                <a:latin typeface="Times New Roman" panose="02020603050405020304" pitchFamily="18" charset="0"/>
                <a:ea typeface="Times New Roman" panose="02020603050405020304" pitchFamily="18" charset="0"/>
              </a:rPr>
              <a:t> article.4 c de la CUA, </a:t>
            </a:r>
            <a:r>
              <a:rPr lang="fr-FR" sz="2000" kern="1200" dirty="0">
                <a:solidFill>
                  <a:srgbClr val="404040"/>
                </a:solidFill>
                <a:effectLst/>
                <a:latin typeface="Times New Roman" panose="02020603050405020304" pitchFamily="18" charset="0"/>
                <a:ea typeface="Times New Roman" panose="02020603050405020304" pitchFamily="18" charset="0"/>
              </a:rPr>
              <a:t> article 6 c du Protocole)</a:t>
            </a:r>
            <a:endParaRPr lang="fr-FR" sz="20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dirty="0">
                <a:solidFill>
                  <a:srgbClr val="404040"/>
                </a:solidFill>
                <a:effectLst/>
                <a:latin typeface="Times New Roman" panose="02020603050405020304" pitchFamily="18" charset="0"/>
                <a:ea typeface="Calibri" panose="020F0502020204030204" pitchFamily="34" charset="0"/>
              </a:rPr>
              <a:t>l’enrichissement illicite (article 20 CNU, </a:t>
            </a:r>
            <a:r>
              <a:rPr lang="fr-FR" sz="2000" dirty="0">
                <a:solidFill>
                  <a:srgbClr val="404040"/>
                </a:solidFill>
                <a:effectLst/>
                <a:latin typeface="Arial" panose="020B0604020202020204" pitchFamily="34" charset="0"/>
                <a:ea typeface="Calibri" panose="020F0502020204030204" pitchFamily="34" charset="0"/>
              </a:rPr>
              <a:t>article 8 alinéa 1</a:t>
            </a:r>
            <a:r>
              <a:rPr lang="fr-FR" sz="2000" dirty="0">
                <a:solidFill>
                  <a:srgbClr val="404040"/>
                </a:solidFill>
                <a:effectLst/>
                <a:latin typeface="Times New Roman" panose="02020603050405020304" pitchFamily="18" charset="0"/>
                <a:ea typeface="Calibri" panose="020F0502020204030204" pitchFamily="34" charset="0"/>
              </a:rPr>
              <a:t> CUA, article 6 (3) du Protocole) ;</a:t>
            </a:r>
            <a:endParaRPr lang="fr-FR" sz="2000" kern="1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6000"/>
              </a:lnSpc>
              <a:buFont typeface="Wingdings" panose="05000000000000000000" pitchFamily="2" charset="2"/>
              <a:buChar char="ü"/>
            </a:pPr>
            <a:r>
              <a:rPr lang="fr-FR" sz="2000" dirty="0">
                <a:solidFill>
                  <a:srgbClr val="404040"/>
                </a:solidFill>
                <a:latin typeface="Times New Roman" panose="02020603050405020304" pitchFamily="18" charset="0"/>
                <a:ea typeface="Calibri" panose="020F0502020204030204" pitchFamily="34" charset="0"/>
              </a:rPr>
              <a:t>le</a:t>
            </a:r>
            <a:r>
              <a:rPr lang="fr-FR" sz="2000" kern="1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fr-FR" sz="2000" dirty="0">
                <a:solidFill>
                  <a:srgbClr val="404040"/>
                </a:solidFill>
                <a:effectLst/>
                <a:latin typeface="Times New Roman" panose="02020603050405020304" pitchFamily="18" charset="0"/>
                <a:ea typeface="Calibri" panose="020F0502020204030204" pitchFamily="34" charset="0"/>
              </a:rPr>
              <a:t>blanchiment des produits de la corruption (article 23 CNU, </a:t>
            </a:r>
            <a:r>
              <a:rPr lang="fr-FR" sz="2000" dirty="0">
                <a:solidFill>
                  <a:srgbClr val="404040"/>
                </a:solidFill>
                <a:effectLst/>
                <a:latin typeface="Arial" panose="020B0604020202020204" pitchFamily="34" charset="0"/>
                <a:ea typeface="Calibri" panose="020F0502020204030204" pitchFamily="34" charset="0"/>
              </a:rPr>
              <a:t>article 6</a:t>
            </a:r>
            <a:r>
              <a:rPr lang="fr-FR" sz="2000" dirty="0">
                <a:solidFill>
                  <a:srgbClr val="404040"/>
                </a:solidFill>
                <a:effectLst/>
                <a:latin typeface="Times New Roman" panose="02020603050405020304" pitchFamily="18" charset="0"/>
                <a:ea typeface="Calibri" panose="020F0502020204030204" pitchFamily="34" charset="0"/>
              </a:rPr>
              <a:t> CUA, article 7 du Protocole) ;</a:t>
            </a:r>
            <a:endParaRPr lang="fr-FR" sz="20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dirty="0">
                <a:solidFill>
                  <a:srgbClr val="404040"/>
                </a:solidFill>
                <a:latin typeface="Times New Roman" panose="02020603050405020304" pitchFamily="18" charset="0"/>
                <a:ea typeface="Calibri" panose="020F0502020204030204" pitchFamily="34" charset="0"/>
              </a:rPr>
              <a:t>l</a:t>
            </a:r>
            <a:r>
              <a:rPr lang="fr-FR" sz="2000" dirty="0">
                <a:solidFill>
                  <a:srgbClr val="404040"/>
                </a:solidFill>
                <a:effectLst/>
                <a:latin typeface="Times New Roman" panose="02020603050405020304" pitchFamily="18" charset="0"/>
                <a:ea typeface="Calibri" panose="020F0502020204030204" pitchFamily="34" charset="0"/>
              </a:rPr>
              <a:t>’entrave au bon fonctionnement de la justice (article 25 CNU,) ;</a:t>
            </a:r>
            <a:endParaRPr lang="fr-FR" sz="20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dirty="0">
                <a:solidFill>
                  <a:srgbClr val="404040"/>
                </a:solidFill>
                <a:latin typeface="Times New Roman" panose="02020603050405020304" pitchFamily="18" charset="0"/>
                <a:ea typeface="Calibri" panose="020F0502020204030204" pitchFamily="34" charset="0"/>
              </a:rPr>
              <a:t>l</a:t>
            </a:r>
            <a:r>
              <a:rPr lang="fr-FR" sz="2000" dirty="0">
                <a:solidFill>
                  <a:srgbClr val="404040"/>
                </a:solidFill>
                <a:effectLst/>
                <a:latin typeface="Times New Roman" panose="02020603050405020304" pitchFamily="18" charset="0"/>
                <a:ea typeface="Calibri" panose="020F0502020204030204" pitchFamily="34" charset="0"/>
              </a:rPr>
              <a:t>e recel (article 24 CNU)</a:t>
            </a:r>
            <a:endParaRPr lang="fr-FR" sz="20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r>
              <a:rPr lang="fr-FR" sz="2000" dirty="0">
                <a:effectLst/>
                <a:latin typeface="Times New Roman" panose="02020603050405020304" pitchFamily="18" charset="0"/>
                <a:ea typeface="Times New Roman" panose="02020603050405020304" pitchFamily="18" charset="0"/>
              </a:rPr>
              <a:t>la soustraction de biens dans le secteur privé</a:t>
            </a:r>
            <a:r>
              <a:rPr lang="fr-FR" sz="2000" kern="1200" dirty="0">
                <a:solidFill>
                  <a:srgbClr val="404040"/>
                </a:solidFill>
                <a:effectLst/>
                <a:latin typeface="Times New Roman" panose="02020603050405020304" pitchFamily="18" charset="0"/>
                <a:ea typeface="Times New Roman" panose="02020603050405020304" pitchFamily="18" charset="0"/>
              </a:rPr>
              <a:t> (article 22 CNU) ;</a:t>
            </a:r>
            <a:endParaRPr lang="fr-FR" sz="2000" kern="1200" dirty="0">
              <a:solidFill>
                <a:srgbClr val="404040"/>
              </a:solidFill>
              <a:latin typeface="Times New Roman" panose="02020603050405020304" pitchFamily="18" charset="0"/>
              <a:ea typeface="Times New Roman" panose="02020603050405020304" pitchFamily="18" charset="0"/>
            </a:endParaRPr>
          </a:p>
          <a:p>
            <a:pPr marL="0" indent="0" algn="just">
              <a:lnSpc>
                <a:spcPct val="106000"/>
              </a:lnSpc>
              <a:buNone/>
            </a:pPr>
            <a:r>
              <a:rPr lang="fr-FR" sz="2000" b="1" dirty="0">
                <a:solidFill>
                  <a:srgbClr val="404040"/>
                </a:solidFill>
                <a:effectLst/>
                <a:latin typeface="Times New Roman" panose="02020603050405020304" pitchFamily="18"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gn="just">
              <a:lnSpc>
                <a:spcPct val="106000"/>
              </a:lnSpc>
              <a:buFont typeface="Wingdings" panose="05000000000000000000" pitchFamily="2" charset="2"/>
              <a:buChar char="ü"/>
            </a:pPr>
            <a:endParaRPr lang="fr-FR" sz="2000" dirty="0">
              <a:effectLst/>
              <a:latin typeface="Times New Roman" panose="02020603050405020304" pitchFamily="18" charset="0"/>
              <a:ea typeface="Times New Roman" panose="02020603050405020304" pitchFamily="18" charset="0"/>
            </a:endParaRPr>
          </a:p>
          <a:p>
            <a:pPr marL="0" lvl="0" indent="0" algn="just">
              <a:lnSpc>
                <a:spcPct val="107000"/>
              </a:lnSpc>
              <a:spcAft>
                <a:spcPts val="800"/>
              </a:spcAft>
              <a:buNone/>
            </a:pP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3840" y="624110"/>
            <a:ext cx="10163047" cy="564610"/>
          </a:xfrm>
        </p:spPr>
        <p:txBody>
          <a:bodyPr>
            <a:normAutofit fontScale="90000"/>
          </a:bodyPr>
          <a:lstStyle/>
          <a:p>
            <a:pPr algn="ctr"/>
            <a:r>
              <a:rPr lang="fr-FR" sz="2200" b="1" dirty="0">
                <a:solidFill>
                  <a:srgbClr val="00B050"/>
                </a:solidFill>
                <a:latin typeface="Arial" panose="020B0604020202020204" pitchFamily="34" charset="0"/>
                <a:cs typeface="Arial" panose="020B0604020202020204" pitchFamily="34" charset="0"/>
              </a:rPr>
              <a:t>II- LES MESURES REPRESSIVES</a:t>
            </a:r>
            <a:r>
              <a:rPr lang="fr-FR" sz="2200" b="1" kern="100" dirty="0">
                <a:solidFill>
                  <a:srgbClr val="00B050"/>
                </a:solidFill>
                <a:latin typeface="Arial" panose="020B0604020202020204" pitchFamily="34" charset="0"/>
                <a:ea typeface="Calibri" panose="020F0502020204030204" pitchFamily="34" charset="0"/>
                <a:cs typeface="Arial" panose="020B0604020202020204" pitchFamily="34" charset="0"/>
              </a:rPr>
              <a:t> DE LA CORRUPTION 3</a:t>
            </a:r>
            <a:r>
              <a:rPr lang="fr-FR" sz="22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/3</a:t>
            </a:r>
            <a:br>
              <a:rPr lang="fr-FR" sz="36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br>
            <a:endParaRPr lang="fr-FR" dirty="0">
              <a:solidFill>
                <a:srgbClr val="00B050"/>
              </a:solidFill>
            </a:endParaRPr>
          </a:p>
        </p:txBody>
      </p:sp>
      <p:sp>
        <p:nvSpPr>
          <p:cNvPr id="3" name="Espace réservé du contenu 2"/>
          <p:cNvSpPr>
            <a:spLocks noGrp="1"/>
          </p:cNvSpPr>
          <p:nvPr>
            <p:ph idx="1"/>
          </p:nvPr>
        </p:nvSpPr>
        <p:spPr>
          <a:xfrm>
            <a:off x="1513840" y="1293091"/>
            <a:ext cx="9806045" cy="5564909"/>
          </a:xfrm>
        </p:spPr>
        <p:txBody>
          <a:bodyPr>
            <a:normAutofit fontScale="85000" lnSpcReduction="20000"/>
          </a:bodyPr>
          <a:lstStyle/>
          <a:p>
            <a:pPr marL="0" indent="0" algn="just">
              <a:lnSpc>
                <a:spcPct val="106000"/>
              </a:lnSpc>
              <a:buNone/>
            </a:pPr>
            <a:r>
              <a:rPr lang="fr-FR" sz="2800" b="1" dirty="0">
                <a:solidFill>
                  <a:srgbClr val="404040"/>
                </a:solidFill>
                <a:effectLst/>
                <a:latin typeface="Times New Roman" panose="02020603050405020304" pitchFamily="18" charset="0"/>
                <a:ea typeface="Times New Roman" panose="02020603050405020304" pitchFamily="18" charset="0"/>
              </a:rPr>
              <a:t>2- </a:t>
            </a:r>
            <a:r>
              <a:rPr lang="fr-FR" sz="2800" b="1" dirty="0">
                <a:effectLst/>
                <a:latin typeface="Times New Roman" panose="02020603050405020304" pitchFamily="18" charset="0"/>
                <a:ea typeface="Times New Roman" panose="02020603050405020304" pitchFamily="18" charset="0"/>
              </a:rPr>
              <a:t>LES POURSUITES PENALES</a:t>
            </a:r>
            <a:endParaRPr lang="fr-FR" sz="2800" dirty="0">
              <a:effectLst/>
              <a:latin typeface="Times New Roman" panose="02020603050405020304" pitchFamily="18" charset="0"/>
              <a:ea typeface="Times New Roman" panose="02020603050405020304" pitchFamily="18" charset="0"/>
            </a:endParaRPr>
          </a:p>
          <a:p>
            <a:pPr marL="0" indent="0" algn="just">
              <a:buNone/>
            </a:pPr>
            <a:r>
              <a:rPr lang="fr-FR" sz="2800" dirty="0">
                <a:effectLst/>
                <a:latin typeface="Times New Roman" panose="02020603050405020304" pitchFamily="18" charset="0"/>
                <a:ea typeface="Times New Roman" panose="02020603050405020304" pitchFamily="18" charset="0"/>
              </a:rPr>
              <a:t>Les poursuites pénales font l’objet d’une réglementation dans les trois instruments de lutte contre la corruption. Ces derniers définissent non seulement les règles pour déterminer l’Etat Partie compétent pour poursuivre, mais ils organisent également les poursuites pénales et fixent des principes fondamentaux en matière de sanctions.</a:t>
            </a:r>
            <a:endParaRPr lang="fr-FR" sz="2800" b="1" dirty="0">
              <a:latin typeface="Times New Roman" panose="02020603050405020304" pitchFamily="18" charset="0"/>
              <a:ea typeface="Times New Roman" panose="02020603050405020304" pitchFamily="18" charset="0"/>
            </a:endParaRPr>
          </a:p>
          <a:p>
            <a:pPr marL="0" indent="0" algn="just">
              <a:buNone/>
            </a:pPr>
            <a:r>
              <a:rPr lang="fr-FR" sz="2800" b="1" dirty="0" err="1">
                <a:effectLst/>
                <a:latin typeface="Times New Roman" panose="02020603050405020304" pitchFamily="18" charset="0"/>
                <a:ea typeface="Times New Roman" panose="02020603050405020304" pitchFamily="18" charset="0"/>
              </a:rPr>
              <a:t>a-Les</a:t>
            </a:r>
            <a:r>
              <a:rPr lang="fr-FR" sz="2800" b="1" dirty="0">
                <a:effectLst/>
                <a:latin typeface="Times New Roman" panose="02020603050405020304" pitchFamily="18" charset="0"/>
                <a:ea typeface="Times New Roman" panose="02020603050405020304" pitchFamily="18" charset="0"/>
              </a:rPr>
              <a:t> règles  en matière de poursuite</a:t>
            </a:r>
            <a:endParaRPr lang="fr-FR" sz="2800" dirty="0">
              <a:effectLst/>
              <a:latin typeface="Times New Roman" panose="02020603050405020304" pitchFamily="18" charset="0"/>
              <a:ea typeface="Times New Roman" panose="02020603050405020304" pitchFamily="18" charset="0"/>
            </a:endParaRPr>
          </a:p>
          <a:p>
            <a:pPr algn="just"/>
            <a:r>
              <a:rPr lang="fr-FR" sz="2800" dirty="0">
                <a:effectLst/>
                <a:latin typeface="Times New Roman" panose="02020603050405020304" pitchFamily="18" charset="0"/>
                <a:ea typeface="Times New Roman" panose="02020603050405020304" pitchFamily="18" charset="0"/>
              </a:rPr>
              <a:t>L’Etat compétent pour poursuivre est en principe l’Etat Partie sur le territoire duquel l’infraction a été commise. </a:t>
            </a:r>
            <a:endParaRPr lang="fr-FR" sz="2800" dirty="0">
              <a:effectLst/>
              <a:latin typeface="Times New Roman" panose="02020603050405020304" pitchFamily="18" charset="0"/>
              <a:ea typeface="Times New Roman" panose="02020603050405020304" pitchFamily="18" charset="0"/>
            </a:endParaRPr>
          </a:p>
          <a:p>
            <a:pPr algn="just"/>
            <a:r>
              <a:rPr lang="fr-FR" sz="2800" dirty="0">
                <a:effectLst/>
                <a:latin typeface="Times New Roman" panose="02020603050405020304" pitchFamily="18" charset="0"/>
                <a:ea typeface="Times New Roman" panose="02020603050405020304" pitchFamily="18" charset="0"/>
              </a:rPr>
              <a:t>la détermination des sanctions est du ressort des Etats</a:t>
            </a:r>
            <a:endParaRPr lang="fr-FR" sz="2800" dirty="0">
              <a:effectLst/>
              <a:latin typeface="Times New Roman" panose="02020603050405020304" pitchFamily="18" charset="0"/>
              <a:ea typeface="Times New Roman" panose="02020603050405020304" pitchFamily="18" charset="0"/>
            </a:endParaRPr>
          </a:p>
          <a:p>
            <a:pPr algn="just"/>
            <a:r>
              <a:rPr lang="fr-FR" sz="2800" dirty="0">
                <a:effectLst/>
                <a:latin typeface="Times New Roman" panose="02020603050405020304" pitchFamily="18" charset="0"/>
                <a:ea typeface="Times New Roman" panose="02020603050405020304" pitchFamily="18" charset="0"/>
              </a:rPr>
              <a:t>Le respect des immunités accordées à certains agents publics</a:t>
            </a:r>
            <a:endParaRPr lang="fr-FR" sz="2800" dirty="0">
              <a:effectLst/>
              <a:latin typeface="Times New Roman" panose="02020603050405020304" pitchFamily="18" charset="0"/>
              <a:ea typeface="Times New Roman" panose="02020603050405020304" pitchFamily="18" charset="0"/>
            </a:endParaRPr>
          </a:p>
          <a:p>
            <a:pPr algn="just"/>
            <a:r>
              <a:rPr lang="fr-FR" sz="2800" dirty="0">
                <a:effectLst/>
                <a:latin typeface="Times New Roman" panose="02020603050405020304" pitchFamily="18" charset="0"/>
                <a:ea typeface="Times New Roman" panose="02020603050405020304" pitchFamily="18" charset="0"/>
              </a:rPr>
              <a:t>la protection des victimes, des témoins et des experts</a:t>
            </a:r>
            <a:endParaRPr lang="fr-FR" sz="2800" dirty="0">
              <a:effectLst/>
              <a:latin typeface="Times New Roman" panose="02020603050405020304" pitchFamily="18" charset="0"/>
              <a:ea typeface="Times New Roman" panose="02020603050405020304" pitchFamily="18" charset="0"/>
            </a:endParaRPr>
          </a:p>
          <a:p>
            <a:pPr algn="just"/>
            <a:r>
              <a:rPr lang="fr-FR" sz="2800" dirty="0">
                <a:effectLst/>
                <a:latin typeface="Times New Roman" panose="02020603050405020304" pitchFamily="18" charset="0"/>
                <a:ea typeface="Times New Roman" panose="02020603050405020304" pitchFamily="18" charset="0"/>
              </a:rPr>
              <a:t>le respect des droits de l’homme</a:t>
            </a:r>
            <a:endParaRPr lang="fr-FR" sz="2800" dirty="0">
              <a:effectLst/>
              <a:latin typeface="Times New Roman" panose="02020603050405020304" pitchFamily="18" charset="0"/>
              <a:ea typeface="Times New Roman" panose="02020603050405020304" pitchFamily="18" charset="0"/>
            </a:endParaRPr>
          </a:p>
          <a:p>
            <a:pPr algn="just"/>
            <a:r>
              <a:rPr lang="fr-FR" sz="2800" dirty="0">
                <a:effectLst/>
                <a:latin typeface="Times New Roman" panose="02020603050405020304" pitchFamily="18" charset="0"/>
                <a:ea typeface="Times New Roman" panose="02020603050405020304" pitchFamily="18" charset="0"/>
              </a:rPr>
              <a:t>Le droit à un procès équitable</a:t>
            </a:r>
            <a:endParaRPr lang="fr-FR" sz="2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fr-FR" sz="28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000" b="1" dirty="0">
                <a:solidFill>
                  <a:srgbClr val="7030A0"/>
                </a:solidFill>
              </a:rPr>
              <a:t>III-LES MESURES DE COOPERATION 1/4</a:t>
            </a:r>
            <a:endParaRPr lang="fr-FR" sz="2000" b="1" dirty="0">
              <a:solidFill>
                <a:srgbClr val="7030A0"/>
              </a:solidFill>
            </a:endParaRPr>
          </a:p>
        </p:txBody>
      </p:sp>
      <p:sp>
        <p:nvSpPr>
          <p:cNvPr id="3" name="Espace réservé du contenu 2"/>
          <p:cNvSpPr>
            <a:spLocks noGrp="1"/>
          </p:cNvSpPr>
          <p:nvPr>
            <p:ph idx="1"/>
          </p:nvPr>
        </p:nvSpPr>
        <p:spPr>
          <a:xfrm>
            <a:off x="2589212" y="2133600"/>
            <a:ext cx="8915400" cy="4724400"/>
          </a:xfrm>
        </p:spPr>
        <p:txBody>
          <a:bodyPr>
            <a:normAutofit lnSpcReduction="10000"/>
          </a:bodyPr>
          <a:lstStyle/>
          <a:p>
            <a:pPr marL="0" indent="0" algn="just">
              <a:buNone/>
            </a:pPr>
            <a:r>
              <a:rPr lang="fr-FR" sz="2000" b="1" dirty="0">
                <a:latin typeface="Times New Roman" panose="02020603050405020304" pitchFamily="18" charset="0"/>
                <a:ea typeface="Times New Roman" panose="02020603050405020304" pitchFamily="18" charset="0"/>
              </a:rPr>
              <a:t>1</a:t>
            </a:r>
            <a:r>
              <a:rPr lang="fr-FR" sz="2000" b="1" dirty="0">
                <a:effectLst/>
                <a:latin typeface="Times New Roman" panose="02020603050405020304" pitchFamily="18" charset="0"/>
                <a:ea typeface="Times New Roman" panose="02020603050405020304" pitchFamily="18" charset="0"/>
              </a:rPr>
              <a:t>-La coopération en matière de poursuite</a:t>
            </a:r>
            <a:endParaRPr lang="fr-FR" sz="2000" b="1" dirty="0">
              <a:effectLst/>
              <a:latin typeface="Times New Roman" panose="02020603050405020304" pitchFamily="18" charset="0"/>
              <a:ea typeface="Times New Roman" panose="02020603050405020304" pitchFamily="18" charset="0"/>
            </a:endParaRPr>
          </a:p>
          <a:p>
            <a:pPr marL="457200" algn="just">
              <a:lnSpc>
                <a:spcPct val="106000"/>
              </a:lnSpc>
            </a:pPr>
            <a:r>
              <a:rPr lang="fr-FR" sz="2000" kern="1200" dirty="0">
                <a:solidFill>
                  <a:srgbClr val="404040"/>
                </a:solidFill>
                <a:effectLst/>
                <a:latin typeface="Arial" panose="020B0604020202020204" pitchFamily="34" charset="0"/>
                <a:ea typeface="Times New Roman" panose="02020603050405020304" pitchFamily="18" charset="0"/>
              </a:rPr>
              <a:t>Prendre des mesures nécessaires pour assurer l’extradition de toute personne inculpée ou reconnue coupable d’une infraction de corruption (</a:t>
            </a:r>
            <a:r>
              <a:rPr lang="fr-FR" sz="2000" kern="1200" dirty="0">
                <a:solidFill>
                  <a:srgbClr val="000000"/>
                </a:solidFill>
                <a:effectLst/>
                <a:latin typeface="Arial" panose="020B0604020202020204" pitchFamily="34" charset="0"/>
                <a:ea typeface="Times New Roman" panose="02020603050405020304" pitchFamily="18" charset="0"/>
              </a:rPr>
              <a:t>article 44 CNU, </a:t>
            </a:r>
            <a:r>
              <a:rPr lang="fr-FR" sz="2000" kern="1200" dirty="0">
                <a:solidFill>
                  <a:srgbClr val="404040"/>
                </a:solidFill>
                <a:effectLst/>
                <a:latin typeface="Arial" panose="020B0604020202020204" pitchFamily="34" charset="0"/>
                <a:ea typeface="Times New Roman" panose="02020603050405020304" pitchFamily="18" charset="0"/>
              </a:rPr>
              <a:t>article 15</a:t>
            </a:r>
            <a:r>
              <a:rPr lang="fr-FR" sz="2000" kern="1200" dirty="0">
                <a:solidFill>
                  <a:srgbClr val="000000"/>
                </a:solidFill>
                <a:effectLst/>
                <a:latin typeface="Arial" panose="020B0604020202020204" pitchFamily="34" charset="0"/>
                <a:ea typeface="Times New Roman" panose="02020603050405020304" pitchFamily="18" charset="0"/>
              </a:rPr>
              <a:t> CUA, article 14 du protocole) ;</a:t>
            </a:r>
            <a:endParaRPr lang="fr-FR" sz="2000" dirty="0">
              <a:effectLst/>
              <a:latin typeface="Times New Roman" panose="02020603050405020304" pitchFamily="18" charset="0"/>
              <a:ea typeface="Times New Roman" panose="02020603050405020304" pitchFamily="18" charset="0"/>
            </a:endParaRPr>
          </a:p>
          <a:p>
            <a:pPr marL="457200" algn="just">
              <a:lnSpc>
                <a:spcPct val="106000"/>
              </a:lnSpc>
            </a:pPr>
            <a:r>
              <a:rPr lang="fr-FR" sz="2000" kern="1200" dirty="0">
                <a:solidFill>
                  <a:srgbClr val="404040"/>
                </a:solidFill>
                <a:effectLst/>
                <a:latin typeface="Arial" panose="020B0604020202020204" pitchFamily="34" charset="0"/>
                <a:ea typeface="Times New Roman" panose="02020603050405020304" pitchFamily="18" charset="0"/>
              </a:rPr>
              <a:t>Adopter des mesures ordonnant la confiscation et la saisie des produits et moyens de corruption (article 31, article 16 CUA, article 13) ;</a:t>
            </a:r>
            <a:endParaRPr lang="fr-FR" sz="2000" dirty="0">
              <a:effectLst/>
              <a:latin typeface="Times New Roman" panose="02020603050405020304" pitchFamily="18" charset="0"/>
              <a:ea typeface="Times New Roman" panose="02020603050405020304" pitchFamily="18" charset="0"/>
            </a:endParaRPr>
          </a:p>
          <a:p>
            <a:pPr marL="457200" algn="just">
              <a:lnSpc>
                <a:spcPct val="106000"/>
              </a:lnSpc>
            </a:pPr>
            <a:r>
              <a:rPr lang="fr-FR" sz="2000" kern="1200" dirty="0">
                <a:solidFill>
                  <a:srgbClr val="404040"/>
                </a:solidFill>
                <a:effectLst/>
                <a:latin typeface="Arial" panose="020B0604020202020204" pitchFamily="34" charset="0"/>
                <a:ea typeface="Times New Roman" panose="02020603050405020304" pitchFamily="18" charset="0"/>
              </a:rPr>
              <a:t>Ne pas invoquer le secret bancaire pour justifier le refus de coopérer dans les cas de corruption et d’infractions assimilées (</a:t>
            </a:r>
            <a:r>
              <a:rPr lang="fr-FR" sz="2000" kern="1200" dirty="0">
                <a:solidFill>
                  <a:srgbClr val="000000"/>
                </a:solidFill>
                <a:effectLst/>
                <a:latin typeface="Arial" panose="020B0604020202020204" pitchFamily="34" charset="0"/>
                <a:ea typeface="Times New Roman" panose="02020603050405020304" pitchFamily="18" charset="0"/>
              </a:rPr>
              <a:t>article 40, </a:t>
            </a:r>
            <a:r>
              <a:rPr lang="fr-FR" sz="2000" kern="1200" dirty="0">
                <a:solidFill>
                  <a:srgbClr val="404040"/>
                </a:solidFill>
                <a:effectLst/>
                <a:latin typeface="Arial" panose="020B0604020202020204" pitchFamily="34" charset="0"/>
                <a:ea typeface="Times New Roman" panose="02020603050405020304" pitchFamily="18" charset="0"/>
              </a:rPr>
              <a:t>article 17) ;</a:t>
            </a:r>
            <a:endParaRPr lang="fr-FR" sz="2000" dirty="0">
              <a:effectLst/>
              <a:latin typeface="Times New Roman" panose="02020603050405020304" pitchFamily="18" charset="0"/>
              <a:ea typeface="Times New Roman" panose="02020603050405020304" pitchFamily="18" charset="0"/>
            </a:endParaRPr>
          </a:p>
          <a:p>
            <a:pPr marL="457200" algn="just">
              <a:lnSpc>
                <a:spcPct val="106000"/>
              </a:lnSpc>
            </a:pPr>
            <a:r>
              <a:rPr lang="fr-FR" sz="2000" kern="1200" dirty="0">
                <a:solidFill>
                  <a:srgbClr val="404040"/>
                </a:solidFill>
                <a:effectLst/>
                <a:latin typeface="Arial" panose="020B0604020202020204" pitchFamily="34" charset="0"/>
                <a:ea typeface="Times New Roman" panose="02020603050405020304" pitchFamily="18" charset="0"/>
              </a:rPr>
              <a:t>Adopter des mesures législatives et autres pour protéger les informateurs et les témoins dans les cas de corruption et d’infractions assimilées, y compris leur identité (article 33, article 5 alinéa 5 CUA, article 8 du protocole) ;</a:t>
            </a:r>
            <a:endParaRPr lang="fr-FR" sz="2000" dirty="0">
              <a:effectLst/>
              <a:latin typeface="Times New Roman" panose="02020603050405020304" pitchFamily="18" charset="0"/>
              <a:ea typeface="Times New Roman" panose="02020603050405020304" pitchFamily="18" charset="0"/>
            </a:endParaRPr>
          </a:p>
          <a:p>
            <a:pPr algn="just">
              <a:lnSpc>
                <a:spcPct val="106000"/>
              </a:lnSpc>
            </a:pPr>
            <a:endParaRPr lang="fr-FR" sz="18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99616" y="624109"/>
            <a:ext cx="10104120" cy="679141"/>
          </a:xfrm>
        </p:spPr>
        <p:txBody>
          <a:bodyPr>
            <a:normAutofit fontScale="90000"/>
          </a:bodyPr>
          <a:lstStyle/>
          <a:p>
            <a:pPr algn="ctr"/>
            <a:r>
              <a:rPr lang="fr-FR" sz="2200" b="1" dirty="0">
                <a:solidFill>
                  <a:srgbClr val="7030A0"/>
                </a:solidFill>
                <a:latin typeface="Arial" panose="020B0604020202020204" pitchFamily="34" charset="0"/>
                <a:cs typeface="Arial" panose="020B0604020202020204" pitchFamily="34" charset="0"/>
              </a:rPr>
              <a:t>III-</a:t>
            </a:r>
            <a:r>
              <a:rPr lang="fr-FR" sz="2200" b="1" kern="100" dirty="0">
                <a:solidFill>
                  <a:srgbClr val="7030A0"/>
                </a:solidFill>
                <a:effectLst/>
                <a:latin typeface="Arial" panose="020B0604020202020204" pitchFamily="34" charset="0"/>
                <a:ea typeface="Calibri" panose="020F0502020204030204" pitchFamily="34" charset="0"/>
                <a:cs typeface="Arial" panose="020B0604020202020204" pitchFamily="34" charset="0"/>
              </a:rPr>
              <a:t>L</a:t>
            </a:r>
            <a:r>
              <a:rPr lang="fr-FR" sz="2200" b="1" kern="100" dirty="0">
                <a:solidFill>
                  <a:srgbClr val="7030A0"/>
                </a:solidFill>
                <a:latin typeface="Arial" panose="020B0604020202020204" pitchFamily="34" charset="0"/>
                <a:ea typeface="Calibri" panose="020F0502020204030204" pitchFamily="34" charset="0"/>
                <a:cs typeface="Arial" panose="020B0604020202020204" pitchFamily="34" charset="0"/>
              </a:rPr>
              <a:t>ES MESURES DE COOPERATIOBN 2</a:t>
            </a:r>
            <a:r>
              <a:rPr lang="fr-FR" sz="2200" b="1" kern="100" dirty="0">
                <a:solidFill>
                  <a:srgbClr val="7030A0"/>
                </a:solidFill>
                <a:effectLst/>
                <a:latin typeface="Arial" panose="020B0604020202020204" pitchFamily="34" charset="0"/>
                <a:ea typeface="Calibri" panose="020F0502020204030204" pitchFamily="34" charset="0"/>
                <a:cs typeface="Arial" panose="020B0604020202020204" pitchFamily="34" charset="0"/>
              </a:rPr>
              <a:t>/</a:t>
            </a:r>
            <a:r>
              <a:rPr lang="fr-FR" sz="2200" b="1" kern="100" dirty="0">
                <a:solidFill>
                  <a:srgbClr val="7030A0"/>
                </a:solidFill>
                <a:latin typeface="Arial" panose="020B0604020202020204" pitchFamily="34" charset="0"/>
                <a:ea typeface="Calibri" panose="020F0502020204030204" pitchFamily="34" charset="0"/>
                <a:cs typeface="Arial" panose="020B0604020202020204" pitchFamily="34" charset="0"/>
              </a:rPr>
              <a:t>4</a:t>
            </a:r>
            <a:br>
              <a:rPr lang="fr-FR" sz="3600" b="1" kern="100" dirty="0">
                <a:solidFill>
                  <a:srgbClr val="7030A0"/>
                </a:solidFill>
                <a:effectLst/>
                <a:latin typeface="Arial" panose="020B0604020202020204" pitchFamily="34" charset="0"/>
                <a:ea typeface="Calibri" panose="020F0502020204030204" pitchFamily="34" charset="0"/>
                <a:cs typeface="Arial" panose="020B0604020202020204" pitchFamily="34" charset="0"/>
              </a:rPr>
            </a:br>
            <a:endParaRPr lang="fr-FR" dirty="0">
              <a:solidFill>
                <a:srgbClr val="7030A0"/>
              </a:solidFill>
            </a:endParaRPr>
          </a:p>
        </p:txBody>
      </p:sp>
      <p:sp>
        <p:nvSpPr>
          <p:cNvPr id="3" name="Espace réservé du contenu 2"/>
          <p:cNvSpPr>
            <a:spLocks noGrp="1"/>
          </p:cNvSpPr>
          <p:nvPr>
            <p:ph idx="1"/>
          </p:nvPr>
        </p:nvSpPr>
        <p:spPr>
          <a:xfrm>
            <a:off x="1499616" y="1303251"/>
            <a:ext cx="9881229" cy="5620063"/>
          </a:xfrm>
        </p:spPr>
        <p:txBody>
          <a:bodyPr>
            <a:normAutofit fontScale="92500" lnSpcReduction="10000"/>
          </a:bodyPr>
          <a:lstStyle/>
          <a:p>
            <a:pPr marL="0" indent="0" algn="just">
              <a:lnSpc>
                <a:spcPct val="106000"/>
              </a:lnSpc>
              <a:buNone/>
            </a:pPr>
            <a:r>
              <a:rPr lang="fr-FR" sz="2000" b="1" dirty="0">
                <a:solidFill>
                  <a:srgbClr val="404040"/>
                </a:solidFill>
                <a:latin typeface="Arial" panose="020B0604020202020204" pitchFamily="34" charset="0"/>
                <a:ea typeface="Times New Roman" panose="02020603050405020304" pitchFamily="18" charset="0"/>
              </a:rPr>
              <a:t>2</a:t>
            </a:r>
            <a:r>
              <a:rPr lang="fr-FR" sz="2000" b="1" kern="1200" dirty="0">
                <a:solidFill>
                  <a:srgbClr val="404040"/>
                </a:solidFill>
                <a:effectLst/>
                <a:latin typeface="Arial" panose="020B0604020202020204" pitchFamily="34" charset="0"/>
                <a:ea typeface="Times New Roman" panose="02020603050405020304" pitchFamily="18" charset="0"/>
              </a:rPr>
              <a:t>- Les cadres de coopération</a:t>
            </a:r>
            <a:endParaRPr lang="fr-FR" sz="2000" dirty="0">
              <a:effectLst/>
              <a:latin typeface="Times New Roman" panose="02020603050405020304" pitchFamily="18" charset="0"/>
              <a:ea typeface="Times New Roman" panose="02020603050405020304" pitchFamily="18" charset="0"/>
            </a:endParaRPr>
          </a:p>
          <a:p>
            <a:pPr algn="just">
              <a:lnSpc>
                <a:spcPct val="106000"/>
              </a:lnSpc>
            </a:pPr>
            <a:r>
              <a:rPr lang="fr-FR" sz="2000" b="1" kern="1200" dirty="0">
                <a:solidFill>
                  <a:srgbClr val="404040"/>
                </a:solidFill>
                <a:effectLst/>
                <a:latin typeface="Arial" panose="020B0604020202020204" pitchFamily="34" charset="0"/>
                <a:ea typeface="Times New Roman" panose="02020603050405020304" pitchFamily="18" charset="0"/>
              </a:rPr>
              <a:t>L’assistance mutuelle en matière judiciaire </a:t>
            </a:r>
            <a:r>
              <a:rPr lang="fr-FR" sz="2000" kern="1200" dirty="0">
                <a:solidFill>
                  <a:srgbClr val="404040"/>
                </a:solidFill>
                <a:effectLst/>
                <a:latin typeface="Arial" panose="020B0604020202020204" pitchFamily="34" charset="0"/>
                <a:ea typeface="Times New Roman" panose="02020603050405020304" pitchFamily="18" charset="0"/>
              </a:rPr>
              <a:t>(article 46) </a:t>
            </a:r>
            <a:endParaRPr lang="fr-FR" sz="2000" kern="1200" dirty="0">
              <a:solidFill>
                <a:srgbClr val="404040"/>
              </a:solidFill>
              <a:effectLst/>
              <a:latin typeface="Arial" panose="020B0604020202020204" pitchFamily="34" charset="0"/>
              <a:ea typeface="Times New Roman" panose="02020603050405020304" pitchFamily="18" charset="0"/>
            </a:endParaRPr>
          </a:p>
          <a:p>
            <a:pPr algn="just">
              <a:lnSpc>
                <a:spcPct val="106000"/>
              </a:lnSpc>
              <a:buFont typeface="Wingdings" panose="05000000000000000000" pitchFamily="2" charset="2"/>
              <a:buChar char="q"/>
            </a:pPr>
            <a:r>
              <a:rPr lang="fr-FR" sz="2000" b="1" dirty="0">
                <a:effectLst/>
                <a:latin typeface="Times New Roman" panose="02020603050405020304" pitchFamily="18" charset="0"/>
                <a:ea typeface="Times New Roman" panose="02020603050405020304" pitchFamily="18" charset="0"/>
              </a:rPr>
              <a:t>L’entraide judiciaire </a:t>
            </a:r>
            <a:r>
              <a:rPr lang="fr-FR" sz="2000" b="1" dirty="0">
                <a:solidFill>
                  <a:srgbClr val="404040"/>
                </a:solidFill>
                <a:latin typeface="Arial" panose="020B0604020202020204" pitchFamily="34" charset="0"/>
              </a:rPr>
              <a:t>en matière d’enquête et d’extradition</a:t>
            </a:r>
            <a:endParaRPr lang="fr-FR" sz="2000" b="1" dirty="0">
              <a:effectLst/>
              <a:latin typeface="Times New Roman" panose="02020603050405020304" pitchFamily="18" charset="0"/>
              <a:ea typeface="Times New Roman" panose="02020603050405020304" pitchFamily="18" charset="0"/>
            </a:endParaRPr>
          </a:p>
          <a:p>
            <a:pPr marL="0" indent="0" algn="just">
              <a:buNone/>
            </a:pPr>
            <a:r>
              <a:rPr lang="fr-FR" sz="2000" dirty="0">
                <a:solidFill>
                  <a:srgbClr val="404040"/>
                </a:solidFill>
                <a:latin typeface="Arial" panose="020B0604020202020204" pitchFamily="34" charset="0"/>
              </a:rPr>
              <a:t>Cette coopération est nécessaire en raison du caractère souvent transnational de la corruption. C’est pour cette raison que les instruments contiennent des dispositions à la fois sur l’entraide judiciaire en matière d’enquête et d’extradition notamment dans</a:t>
            </a:r>
            <a:r>
              <a:rPr lang="fr-FR" sz="2000" kern="1200" dirty="0">
                <a:solidFill>
                  <a:srgbClr val="404040"/>
                </a:solidFill>
                <a:effectLst/>
                <a:latin typeface="Arial" panose="020B0604020202020204" pitchFamily="34" charset="0"/>
                <a:ea typeface="Times New Roman" panose="02020603050405020304" pitchFamily="18" charset="0"/>
              </a:rPr>
              <a:t> les domaines suivants </a:t>
            </a:r>
            <a:r>
              <a:rPr lang="fr-FR" sz="2000" b="1" kern="1200" dirty="0">
                <a:solidFill>
                  <a:srgbClr val="404040"/>
                </a:solidFill>
                <a:effectLst/>
                <a:latin typeface="Arial" panose="020B0604020202020204" pitchFamily="34" charset="0"/>
                <a:ea typeface="Times New Roman" panose="02020603050405020304" pitchFamily="18" charset="0"/>
              </a:rPr>
              <a:t>: </a:t>
            </a:r>
            <a:endParaRPr lang="fr-FR" sz="2000" b="1" kern="1200" dirty="0">
              <a:solidFill>
                <a:srgbClr val="404040"/>
              </a:solidFill>
              <a:effectLst/>
              <a:latin typeface="Arial" panose="020B0604020202020204" pitchFamily="34" charset="0"/>
              <a:ea typeface="Times New Roman" panose="02020603050405020304" pitchFamily="18" charset="0"/>
            </a:endParaRPr>
          </a:p>
          <a:p>
            <a:pPr marL="0" indent="0" algn="just">
              <a:buNone/>
            </a:pPr>
            <a:endParaRPr lang="fr-FR" sz="2000" dirty="0">
              <a:effectLst/>
              <a:latin typeface="Times New Roman" panose="02020603050405020304" pitchFamily="18" charset="0"/>
              <a:ea typeface="Times New Roman" panose="02020603050405020304" pitchFamily="18" charset="0"/>
            </a:endParaRPr>
          </a:p>
          <a:p>
            <a:pPr marL="342900" lvl="0" indent="-342900" algn="just">
              <a:lnSpc>
                <a:spcPct val="106000"/>
              </a:lnSpc>
              <a:buFont typeface="Times New Roman" panose="02020603050405020304" pitchFamily="18" charset="0"/>
              <a:buChar char="-"/>
              <a:tabLst>
                <a:tab pos="457200" algn="l"/>
              </a:tabLst>
            </a:pPr>
            <a:r>
              <a:rPr lang="fr-FR" sz="2000" kern="1200" dirty="0">
                <a:solidFill>
                  <a:srgbClr val="404040"/>
                </a:solidFill>
                <a:effectLst/>
                <a:latin typeface="Arial" panose="020B0604020202020204" pitchFamily="34" charset="0"/>
                <a:ea typeface="Times New Roman" panose="02020603050405020304" pitchFamily="18" charset="0"/>
              </a:rPr>
              <a:t>examen des demandes des autorités investies les Etats, </a:t>
            </a:r>
            <a:endParaRPr lang="fr-FR" sz="2000" dirty="0">
              <a:effectLst/>
              <a:latin typeface="Times New Roman" panose="02020603050405020304" pitchFamily="18" charset="0"/>
              <a:ea typeface="Times New Roman" panose="02020603050405020304" pitchFamily="18" charset="0"/>
            </a:endParaRPr>
          </a:p>
          <a:p>
            <a:pPr marL="342900" lvl="0" indent="-342900" algn="just">
              <a:lnSpc>
                <a:spcPct val="106000"/>
              </a:lnSpc>
              <a:buFont typeface="Times New Roman" panose="02020603050405020304" pitchFamily="18" charset="0"/>
              <a:buChar char="-"/>
              <a:tabLst>
                <a:tab pos="457200" algn="l"/>
              </a:tabLst>
            </a:pPr>
            <a:r>
              <a:rPr lang="fr-FR" sz="2000" kern="1200" dirty="0">
                <a:solidFill>
                  <a:srgbClr val="404040"/>
                </a:solidFill>
                <a:effectLst/>
                <a:latin typeface="Arial" panose="020B0604020202020204" pitchFamily="34" charset="0"/>
                <a:ea typeface="Times New Roman" panose="02020603050405020304" pitchFamily="18" charset="0"/>
              </a:rPr>
              <a:t>recueil des témoignages ou des dépositions</a:t>
            </a:r>
            <a:endParaRPr lang="fr-FR" sz="2000" dirty="0">
              <a:effectLst/>
              <a:latin typeface="Times New Roman" panose="02020603050405020304" pitchFamily="18" charset="0"/>
              <a:ea typeface="Times New Roman" panose="02020603050405020304" pitchFamily="18" charset="0"/>
            </a:endParaRPr>
          </a:p>
          <a:p>
            <a:pPr marL="342900" lvl="0" indent="-342900" algn="just">
              <a:lnSpc>
                <a:spcPct val="106000"/>
              </a:lnSpc>
              <a:buFont typeface="Times New Roman" panose="02020603050405020304" pitchFamily="18" charset="0"/>
              <a:buChar char="-"/>
              <a:tabLst>
                <a:tab pos="457200" algn="l"/>
              </a:tabLst>
            </a:pPr>
            <a:r>
              <a:rPr lang="fr-FR" sz="2000" kern="1200" dirty="0">
                <a:solidFill>
                  <a:srgbClr val="404040"/>
                </a:solidFill>
                <a:effectLst/>
                <a:latin typeface="Arial" panose="020B0604020202020204" pitchFamily="34" charset="0"/>
                <a:ea typeface="Times New Roman" panose="02020603050405020304" pitchFamily="18" charset="0"/>
              </a:rPr>
              <a:t>signification des actes judiciaires</a:t>
            </a:r>
            <a:endParaRPr lang="fr-FR" sz="2000" dirty="0">
              <a:effectLst/>
              <a:latin typeface="Times New Roman" panose="02020603050405020304" pitchFamily="18" charset="0"/>
              <a:ea typeface="Times New Roman" panose="02020603050405020304" pitchFamily="18" charset="0"/>
            </a:endParaRPr>
          </a:p>
          <a:p>
            <a:pPr marL="342900" lvl="0" indent="-342900" algn="just">
              <a:lnSpc>
                <a:spcPct val="106000"/>
              </a:lnSpc>
              <a:buFont typeface="Times New Roman" panose="02020603050405020304" pitchFamily="18" charset="0"/>
              <a:buChar char="-"/>
              <a:tabLst>
                <a:tab pos="457200" algn="l"/>
              </a:tabLst>
            </a:pPr>
            <a:r>
              <a:rPr lang="fr-FR" sz="2000" kern="1200" dirty="0">
                <a:solidFill>
                  <a:srgbClr val="404040"/>
                </a:solidFill>
                <a:effectLst/>
                <a:latin typeface="Arial" panose="020B0604020202020204" pitchFamily="34" charset="0"/>
                <a:ea typeface="Times New Roman" panose="02020603050405020304" pitchFamily="18" charset="0"/>
              </a:rPr>
              <a:t>conduite d’études et de recherches sur la manière de lutter contre la corruption, </a:t>
            </a:r>
            <a:endParaRPr lang="fr-FR" sz="2000" dirty="0">
              <a:effectLst/>
              <a:latin typeface="Times New Roman" panose="02020603050405020304" pitchFamily="18" charset="0"/>
              <a:ea typeface="Times New Roman" panose="02020603050405020304" pitchFamily="18" charset="0"/>
            </a:endParaRPr>
          </a:p>
          <a:p>
            <a:pPr marL="342900" lvl="0" indent="-342900" algn="just">
              <a:lnSpc>
                <a:spcPct val="106000"/>
              </a:lnSpc>
              <a:buFont typeface="Times New Roman" panose="02020603050405020304" pitchFamily="18" charset="0"/>
              <a:buChar char="-"/>
              <a:tabLst>
                <a:tab pos="457200" algn="l"/>
              </a:tabLst>
            </a:pPr>
            <a:r>
              <a:rPr lang="fr-FR" sz="2000" kern="1200" dirty="0">
                <a:solidFill>
                  <a:srgbClr val="404040"/>
                </a:solidFill>
                <a:effectLst/>
                <a:latin typeface="Arial" panose="020B0604020202020204" pitchFamily="34" charset="0"/>
                <a:ea typeface="Times New Roman" panose="02020603050405020304" pitchFamily="18" charset="0"/>
              </a:rPr>
              <a:t>échange les résultats de ces études et recherches,  </a:t>
            </a:r>
            <a:endParaRPr lang="fr-FR" sz="2000" dirty="0">
              <a:effectLst/>
              <a:latin typeface="Times New Roman" panose="02020603050405020304" pitchFamily="18" charset="0"/>
              <a:ea typeface="Times New Roman" panose="02020603050405020304" pitchFamily="18" charset="0"/>
            </a:endParaRPr>
          </a:p>
          <a:p>
            <a:pPr marL="342900" lvl="0" indent="-342900" algn="just">
              <a:lnSpc>
                <a:spcPct val="106000"/>
              </a:lnSpc>
              <a:buFont typeface="Times New Roman" panose="02020603050405020304" pitchFamily="18" charset="0"/>
              <a:buChar char="-"/>
              <a:tabLst>
                <a:tab pos="457200" algn="l"/>
              </a:tabLst>
            </a:pPr>
            <a:r>
              <a:rPr lang="fr-FR" sz="2000" kern="1200" dirty="0">
                <a:solidFill>
                  <a:srgbClr val="404040"/>
                </a:solidFill>
                <a:effectLst/>
                <a:latin typeface="Arial" panose="020B0604020202020204" pitchFamily="34" charset="0"/>
                <a:ea typeface="Times New Roman" panose="02020603050405020304" pitchFamily="18" charset="0"/>
              </a:rPr>
              <a:t>échange l’expertise dans le domaine de la prévention et de la lutte contre la corruption et les infractions assimilées.</a:t>
            </a:r>
            <a:endParaRPr lang="fr-FR" sz="2000" dirty="0">
              <a:effectLst/>
              <a:latin typeface="Times New Roman" panose="02020603050405020304" pitchFamily="18" charset="0"/>
              <a:ea typeface="Times New Roman" panose="02020603050405020304" pitchFamily="18" charset="0"/>
            </a:endParaRPr>
          </a:p>
          <a:p>
            <a:pPr algn="just"/>
            <a:endParaRPr lang="fr-FR" sz="1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13268" y="1280159"/>
            <a:ext cx="9958388" cy="5484535"/>
          </a:xfrm>
        </p:spPr>
        <p:txBody>
          <a:bodyPr>
            <a:normAutofit/>
          </a:bodyPr>
          <a:lstStyle/>
          <a:p>
            <a:pPr algn="just"/>
            <a:r>
              <a:rPr lang="fr-FR" sz="2400" b="1" kern="1200" dirty="0">
                <a:solidFill>
                  <a:srgbClr val="404040"/>
                </a:solidFill>
                <a:effectLst/>
                <a:latin typeface="Arial" panose="020B0604020202020204" pitchFamily="34" charset="0"/>
                <a:ea typeface="Times New Roman" panose="02020603050405020304" pitchFamily="18" charset="0"/>
              </a:rPr>
              <a:t>L’assistance technique</a:t>
            </a:r>
            <a:r>
              <a:rPr lang="fr-FR" sz="2400" kern="1200" dirty="0">
                <a:solidFill>
                  <a:srgbClr val="404040"/>
                </a:solidFill>
                <a:effectLst/>
                <a:latin typeface="Arial" panose="020B0604020202020204" pitchFamily="34" charset="0"/>
                <a:ea typeface="Times New Roman" panose="02020603050405020304" pitchFamily="18" charset="0"/>
              </a:rPr>
              <a:t> dans l’élaboration des programmes et des codes de déontologie, ou pour organiser conjointement, le cas échéant, à l’intention de leurs personnels, des stages de formation, pour un ou plusieurs Etats, dans le domaine de la lutte contre la corruption</a:t>
            </a:r>
            <a:endParaRPr lang="fr-FR" sz="2400" dirty="0">
              <a:effectLst/>
              <a:latin typeface="Times New Roman" panose="02020603050405020304" pitchFamily="18" charset="0"/>
              <a:ea typeface="Times New Roman" panose="02020603050405020304" pitchFamily="18" charset="0"/>
            </a:endParaRPr>
          </a:p>
          <a:p>
            <a:pPr algn="just"/>
            <a:r>
              <a:rPr lang="fr-FR" sz="2400" kern="1200" dirty="0">
                <a:solidFill>
                  <a:srgbClr val="404040"/>
                </a:solidFill>
                <a:effectLst/>
                <a:latin typeface="Arial" panose="020B0604020202020204" pitchFamily="34" charset="0"/>
                <a:ea typeface="Times New Roman" panose="02020603050405020304" pitchFamily="18" charset="0"/>
              </a:rPr>
              <a:t>La promotion de la coopération régionale, continentale et internationale dans la prévention des pratiques de corruption, dans des transactions commerciales internationales (article 19 CUA) ; </a:t>
            </a:r>
            <a:endParaRPr lang="fr-FR" sz="2400" dirty="0">
              <a:effectLst/>
              <a:latin typeface="Times New Roman" panose="02020603050405020304" pitchFamily="18" charset="0"/>
              <a:ea typeface="Times New Roman" panose="02020603050405020304" pitchFamily="18" charset="0"/>
            </a:endParaRPr>
          </a:p>
          <a:p>
            <a:pPr algn="just"/>
            <a:r>
              <a:rPr lang="fr-FR" sz="2400" kern="1200" dirty="0">
                <a:solidFill>
                  <a:srgbClr val="404040"/>
                </a:solidFill>
                <a:effectLst/>
                <a:latin typeface="Arial" panose="020B0604020202020204" pitchFamily="34" charset="0"/>
                <a:ea typeface="Times New Roman" panose="02020603050405020304" pitchFamily="18" charset="0"/>
              </a:rPr>
              <a:t>La collaboration étroite avec les institutions financières internationales, régionales et sous-régionales pour bannir la corruption dans les programmes d’aide au développement et de coopération (article 19 CUA)</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fr-FR" b="1" dirty="0">
              <a:latin typeface="Arial" panose="020B0604020202020204" pitchFamily="34" charset="0"/>
              <a:cs typeface="Arial" panose="020B0604020202020204" pitchFamily="34" charset="0"/>
            </a:endParaRPr>
          </a:p>
        </p:txBody>
      </p:sp>
      <p:sp>
        <p:nvSpPr>
          <p:cNvPr id="4" name="Titre 1"/>
          <p:cNvSpPr>
            <a:spLocks noGrp="1"/>
          </p:cNvSpPr>
          <p:nvPr>
            <p:ph type="title"/>
          </p:nvPr>
        </p:nvSpPr>
        <p:spPr>
          <a:xfrm>
            <a:off x="1513840" y="624110"/>
            <a:ext cx="10382504" cy="656049"/>
          </a:xfrm>
        </p:spPr>
        <p:txBody>
          <a:bodyPr>
            <a:normAutofit fontScale="90000"/>
          </a:bodyPr>
          <a:lstStyle/>
          <a:p>
            <a:pPr algn="ctr"/>
            <a:r>
              <a:rPr lang="fr-FR" sz="2200" b="1" dirty="0">
                <a:solidFill>
                  <a:srgbClr val="7030A0"/>
                </a:solidFill>
                <a:latin typeface="Arial" panose="020B0604020202020204" pitchFamily="34" charset="0"/>
                <a:cs typeface="Arial" panose="020B0604020202020204" pitchFamily="34" charset="0"/>
              </a:rPr>
              <a:t>II- </a:t>
            </a:r>
            <a:r>
              <a:rPr lang="fr-FR" sz="2200" b="1" kern="100" dirty="0">
                <a:solidFill>
                  <a:srgbClr val="7030A0"/>
                </a:solidFill>
                <a:effectLst/>
                <a:latin typeface="Arial" panose="020B0604020202020204" pitchFamily="34" charset="0"/>
                <a:ea typeface="Calibri" panose="020F0502020204030204" pitchFamily="34" charset="0"/>
                <a:cs typeface="Arial" panose="020B0604020202020204" pitchFamily="34" charset="0"/>
              </a:rPr>
              <a:t>LES MESURES DE COOPERATION 3/4</a:t>
            </a:r>
            <a:br>
              <a:rPr lang="fr-FR" sz="3600" b="1" kern="100" dirty="0">
                <a:effectLst/>
                <a:latin typeface="Arial" panose="020B0604020202020204" pitchFamily="34" charset="0"/>
                <a:ea typeface="Calibri" panose="020F0502020204030204" pitchFamily="34" charset="0"/>
                <a:cs typeface="Arial" panose="020B0604020202020204" pitchFamily="34" charset="0"/>
              </a:rPr>
            </a:b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2960" y="950976"/>
            <a:ext cx="10681652" cy="5513832"/>
          </a:xfrm>
        </p:spPr>
        <p:txBody>
          <a:bodyPr>
            <a:normAutofit fontScale="85000" lnSpcReduction="10000"/>
          </a:bodyPr>
          <a:lstStyle/>
          <a:p>
            <a:pPr marL="0" indent="0" algn="just">
              <a:buNone/>
            </a:pPr>
            <a:endParaRPr lang="fr-FR" sz="2800" dirty="0">
              <a:solidFill>
                <a:srgbClr val="404040"/>
              </a:solidFill>
              <a:latin typeface="Arial" panose="020B0604020202020204" pitchFamily="34" charset="0"/>
              <a:ea typeface="Times New Roman" panose="02020603050405020304" pitchFamily="18" charset="0"/>
            </a:endParaRPr>
          </a:p>
          <a:p>
            <a:pPr algn="just"/>
            <a:r>
              <a:rPr lang="fr-FR" sz="2800" kern="1200" dirty="0">
                <a:solidFill>
                  <a:srgbClr val="404040"/>
                </a:solidFill>
                <a:effectLst/>
                <a:latin typeface="Arial" panose="020B0604020202020204" pitchFamily="34" charset="0"/>
                <a:ea typeface="Times New Roman" panose="02020603050405020304" pitchFamily="18" charset="0"/>
              </a:rPr>
              <a:t>La coopération dans la conduite des enquêtes et des poursuites judiciaires concernant les infractions pénales relevant de la compétence de la présente Convention (article 19 CUA).</a:t>
            </a:r>
            <a:endParaRPr lang="fr-FR" sz="2800" dirty="0">
              <a:effectLst/>
              <a:latin typeface="Times New Roman" panose="02020603050405020304" pitchFamily="18" charset="0"/>
              <a:ea typeface="Times New Roman" panose="02020603050405020304" pitchFamily="18" charset="0"/>
            </a:endParaRPr>
          </a:p>
          <a:p>
            <a:pPr algn="just"/>
            <a:r>
              <a:rPr lang="fr-FR" sz="2800" kern="1200" dirty="0">
                <a:solidFill>
                  <a:srgbClr val="404040"/>
                </a:solidFill>
                <a:effectLst/>
                <a:latin typeface="Arial" panose="020B0604020202020204" pitchFamily="34" charset="0"/>
                <a:ea typeface="Times New Roman" panose="02020603050405020304" pitchFamily="18" charset="0"/>
              </a:rPr>
              <a:t>La coopération entre les agences nationales de lutte contre la corruption (article 20 CUA</a:t>
            </a:r>
            <a:endParaRPr lang="fr-FR" sz="2800" dirty="0">
              <a:effectLst/>
              <a:latin typeface="Times New Roman" panose="02020603050405020304" pitchFamily="18" charset="0"/>
              <a:ea typeface="Times New Roman" panose="02020603050405020304" pitchFamily="18" charset="0"/>
            </a:endParaRPr>
          </a:p>
          <a:p>
            <a:pPr algn="just"/>
            <a:r>
              <a:rPr lang="fr-FR" sz="2800" kern="1200" dirty="0">
                <a:solidFill>
                  <a:srgbClr val="404040"/>
                </a:solidFill>
                <a:effectLst/>
                <a:latin typeface="Arial" panose="020B0604020202020204" pitchFamily="34" charset="0"/>
                <a:ea typeface="Times New Roman" panose="02020603050405020304" pitchFamily="18" charset="0"/>
              </a:rPr>
              <a:t>La coopération entre les autorités publiques et les agents publics d’une part et entre les autorités publiques et les autorités chargées des enquêtes et des poursuites d’autre part (article 38 CNU, article 19 CUA)</a:t>
            </a:r>
            <a:endParaRPr lang="fr-FR" sz="2800" dirty="0">
              <a:effectLst/>
              <a:latin typeface="Times New Roman" panose="02020603050405020304" pitchFamily="18" charset="0"/>
              <a:ea typeface="Times New Roman" panose="02020603050405020304" pitchFamily="18" charset="0"/>
            </a:endParaRPr>
          </a:p>
          <a:p>
            <a:pPr algn="just"/>
            <a:r>
              <a:rPr lang="fr-FR" sz="2800" kern="1200" dirty="0">
                <a:solidFill>
                  <a:srgbClr val="404040"/>
                </a:solidFill>
                <a:effectLst/>
                <a:latin typeface="Arial" panose="020B0604020202020204" pitchFamily="34" charset="0"/>
                <a:ea typeface="Times New Roman" panose="02020603050405020304" pitchFamily="18" charset="0"/>
              </a:rPr>
              <a:t>La coopération entre les autorités nationales et le secteur privé (article 39)</a:t>
            </a:r>
            <a:endParaRPr lang="fr-FR" sz="2800" dirty="0">
              <a:effectLst/>
              <a:latin typeface="Times New Roman" panose="02020603050405020304" pitchFamily="18" charset="0"/>
              <a:ea typeface="Times New Roman" panose="02020603050405020304" pitchFamily="18" charset="0"/>
            </a:endParaRPr>
          </a:p>
          <a:p>
            <a:pPr algn="just"/>
            <a:r>
              <a:rPr lang="fr-FR" sz="2800" kern="1200" dirty="0">
                <a:solidFill>
                  <a:srgbClr val="404040"/>
                </a:solidFill>
                <a:effectLst/>
                <a:latin typeface="Arial" panose="020B0604020202020204" pitchFamily="34" charset="0"/>
                <a:ea typeface="Times New Roman" panose="02020603050405020304" pitchFamily="18" charset="0"/>
              </a:rPr>
              <a:t>La coopération entre les services de détection et de répression (article 37)</a:t>
            </a:r>
            <a:endParaRPr lang="fr-FR" sz="2800" dirty="0">
              <a:effectLst/>
              <a:latin typeface="Times New Roman" panose="02020603050405020304" pitchFamily="18" charset="0"/>
              <a:ea typeface="Times New Roman" panose="02020603050405020304" pitchFamily="18" charset="0"/>
            </a:endParaRPr>
          </a:p>
          <a:p>
            <a:pPr marL="0" indent="0">
              <a:buNone/>
            </a:pPr>
            <a:r>
              <a:rPr lang="fr-FR" sz="2800" b="1" dirty="0">
                <a:effectLst/>
                <a:latin typeface="Times New Roman" panose="02020603050405020304" pitchFamily="18" charset="0"/>
                <a:ea typeface="Times New Roman" panose="02020603050405020304" pitchFamily="18" charset="0"/>
              </a:rPr>
              <a:t> </a:t>
            </a:r>
            <a:endParaRPr lang="fr-FR" sz="2800" dirty="0">
              <a:effectLst/>
              <a:latin typeface="Times New Roman" panose="02020603050405020304" pitchFamily="18" charset="0"/>
              <a:ea typeface="Times New Roman" panose="02020603050405020304" pitchFamily="18" charset="0"/>
            </a:endParaRPr>
          </a:p>
          <a:p>
            <a:endParaRPr lang="fr-FR" dirty="0"/>
          </a:p>
        </p:txBody>
      </p:sp>
      <p:sp>
        <p:nvSpPr>
          <p:cNvPr id="4" name="Titre 1"/>
          <p:cNvSpPr>
            <a:spLocks noGrp="1"/>
          </p:cNvSpPr>
          <p:nvPr>
            <p:ph type="title"/>
          </p:nvPr>
        </p:nvSpPr>
        <p:spPr>
          <a:xfrm>
            <a:off x="986536" y="203486"/>
            <a:ext cx="10382504" cy="747490"/>
          </a:xfrm>
        </p:spPr>
        <p:txBody>
          <a:bodyPr>
            <a:normAutofit fontScale="90000"/>
          </a:bodyPr>
          <a:lstStyle/>
          <a:p>
            <a:pPr algn="ctr"/>
            <a:r>
              <a:rPr lang="fr-FR" sz="2200" b="1" dirty="0">
                <a:solidFill>
                  <a:srgbClr val="7030A0"/>
                </a:solidFill>
                <a:latin typeface="Arial" panose="020B0604020202020204" pitchFamily="34" charset="0"/>
                <a:cs typeface="Arial" panose="020B0604020202020204" pitchFamily="34" charset="0"/>
              </a:rPr>
              <a:t>III- </a:t>
            </a:r>
            <a:r>
              <a:rPr lang="fr-FR" sz="2200" b="1" kern="100" dirty="0">
                <a:solidFill>
                  <a:srgbClr val="7030A0"/>
                </a:solidFill>
                <a:effectLst/>
                <a:latin typeface="Arial" panose="020B0604020202020204" pitchFamily="34" charset="0"/>
                <a:ea typeface="Calibri" panose="020F0502020204030204" pitchFamily="34" charset="0"/>
                <a:cs typeface="Arial" panose="020B0604020202020204" pitchFamily="34" charset="0"/>
              </a:rPr>
              <a:t>LES MESURES DE COOPERATION 4/</a:t>
            </a:r>
            <a:r>
              <a:rPr lang="fr-FR" sz="2200" b="1" kern="100" dirty="0">
                <a:solidFill>
                  <a:srgbClr val="7030A0"/>
                </a:solidFill>
                <a:latin typeface="Arial" panose="020B0604020202020204" pitchFamily="34" charset="0"/>
                <a:ea typeface="Calibri" panose="020F0502020204030204" pitchFamily="34" charset="0"/>
                <a:cs typeface="Arial" panose="020B0604020202020204" pitchFamily="34" charset="0"/>
              </a:rPr>
              <a:t>4</a:t>
            </a:r>
            <a:br>
              <a:rPr lang="fr-FR" sz="3600" b="1" kern="100" dirty="0">
                <a:solidFill>
                  <a:srgbClr val="7030A0"/>
                </a:solidFill>
                <a:effectLst/>
                <a:latin typeface="Arial" panose="020B0604020202020204" pitchFamily="34" charset="0"/>
                <a:ea typeface="Calibri" panose="020F0502020204030204" pitchFamily="34" charset="0"/>
                <a:cs typeface="Arial" panose="020B0604020202020204" pitchFamily="34" charset="0"/>
              </a:rPr>
            </a:br>
            <a:endParaRPr lang="fr-FR" dirty="0">
              <a:solidFill>
                <a:srgbClr val="7030A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1725" y="431070"/>
            <a:ext cx="8911687" cy="584931"/>
          </a:xfrm>
        </p:spPr>
        <p:txBody>
          <a:bodyPr>
            <a:noAutofit/>
          </a:bodyPr>
          <a:lstStyle/>
          <a:p>
            <a:pPr algn="ctr"/>
            <a:r>
              <a:rPr lang="fr-FR" sz="2400" b="1" kern="100" dirty="0">
                <a:effectLst/>
                <a:latin typeface="Arial" panose="020B0604020202020204" pitchFamily="34" charset="0"/>
                <a:ea typeface="Calibri" panose="020F0502020204030204" pitchFamily="34" charset="0"/>
                <a:cs typeface="Arial" panose="020B0604020202020204" pitchFamily="34" charset="0"/>
              </a:rPr>
              <a:t>CONCLUSION</a:t>
            </a:r>
            <a:br>
              <a:rPr lang="fr-FR" sz="2400" b="1" kern="100" dirty="0">
                <a:effectLst/>
                <a:latin typeface="Arial" panose="020B0604020202020204" pitchFamily="34" charset="0"/>
                <a:ea typeface="Calibri" panose="020F0502020204030204" pitchFamily="34" charset="0"/>
                <a:cs typeface="Arial" panose="020B0604020202020204" pitchFamily="34" charset="0"/>
              </a:rPr>
            </a:br>
            <a:endParaRPr lang="fr-FR" sz="2400" dirty="0"/>
          </a:p>
        </p:txBody>
      </p:sp>
      <p:sp>
        <p:nvSpPr>
          <p:cNvPr id="3" name="Espace réservé du contenu 2"/>
          <p:cNvSpPr>
            <a:spLocks noGrp="1"/>
          </p:cNvSpPr>
          <p:nvPr>
            <p:ph idx="1"/>
          </p:nvPr>
        </p:nvSpPr>
        <p:spPr>
          <a:xfrm>
            <a:off x="1656080" y="1209040"/>
            <a:ext cx="9848532" cy="5966201"/>
          </a:xfrm>
        </p:spPr>
        <p:txBody>
          <a:bodyPr>
            <a:noAutofit/>
          </a:bodyPr>
          <a:lstStyle/>
          <a:p>
            <a:pPr algn="just"/>
            <a:r>
              <a:rPr lang="fr-FR" kern="1200" dirty="0">
                <a:solidFill>
                  <a:srgbClr val="404040"/>
                </a:solidFill>
                <a:effectLst/>
                <a:latin typeface="Arial" panose="020B0604020202020204" pitchFamily="34" charset="0"/>
                <a:ea typeface="Times New Roman" panose="02020603050405020304" pitchFamily="18" charset="0"/>
              </a:rPr>
              <a:t>La lecture comparée du Protocole de la CEDEAO et des deux Conventions onusienne et africaine permet de se rendre à l’évidence que les trois instruments juridiques poursuivent un même objectif, celui de mener une croisade sans merci contre le phénomène de la corruption.</a:t>
            </a:r>
            <a:endParaRPr lang="fr-FR" kern="1200" dirty="0">
              <a:solidFill>
                <a:srgbClr val="404040"/>
              </a:solidFill>
              <a:effectLst/>
              <a:latin typeface="Arial" panose="020B0604020202020204" pitchFamily="34" charset="0"/>
              <a:ea typeface="Times New Roman" panose="02020603050405020304" pitchFamily="18" charset="0"/>
            </a:endParaRPr>
          </a:p>
          <a:p>
            <a:pPr algn="just"/>
            <a:r>
              <a:rPr lang="fr-FR" dirty="0">
                <a:solidFill>
                  <a:srgbClr val="404040"/>
                </a:solidFill>
                <a:latin typeface="Arial" panose="020B0604020202020204" pitchFamily="34" charset="0"/>
                <a:ea typeface="Times New Roman" panose="02020603050405020304" pitchFamily="18" charset="0"/>
              </a:rPr>
              <a:t>A ce titre, les mesures préventives et répressives prévues par  ces instruments illustrent à bien des égards l’engagement des Etats parties à faire de la lutte contre la corruption un levier du développement et, par conséquent doivent être mises en œuvre de façon intégrale afin d’espérer venir à bout du phénomène. </a:t>
            </a:r>
            <a:endParaRPr lang="fr-FR" dirty="0">
              <a:solidFill>
                <a:srgbClr val="404040"/>
              </a:solidFill>
              <a:latin typeface="Arial" panose="020B0604020202020204" pitchFamily="34" charset="0"/>
              <a:ea typeface="Times New Roman" panose="02020603050405020304" pitchFamily="18" charset="0"/>
            </a:endParaRPr>
          </a:p>
          <a:p>
            <a:pPr algn="just"/>
            <a:r>
              <a:rPr lang="fr-FR" dirty="0">
                <a:solidFill>
                  <a:srgbClr val="404040"/>
                </a:solidFill>
                <a:latin typeface="Arial" panose="020B0604020202020204" pitchFamily="34" charset="0"/>
                <a:ea typeface="Times New Roman" panose="02020603050405020304" pitchFamily="18" charset="0"/>
              </a:rPr>
              <a:t>En ce sens, les OSC ont un grand rôle à jouer, en témoigne la place qui leur est réservée notamment par la Convention des Nations Unies contre la corruption en son article 13 qui fait d’elles des acteurs privilégiés de lutte contre la corruption.</a:t>
            </a:r>
            <a:endParaRPr lang="fr-FR" dirty="0">
              <a:solidFill>
                <a:srgbClr val="404040"/>
              </a:solidFill>
              <a:latin typeface="Arial" panose="020B0604020202020204" pitchFamily="34" charset="0"/>
              <a:ea typeface="Times New Roman" panose="02020603050405020304" pitchFamily="18" charset="0"/>
            </a:endParaRPr>
          </a:p>
          <a:p>
            <a:pPr algn="just"/>
            <a:r>
              <a:rPr lang="fr-FR" dirty="0">
                <a:solidFill>
                  <a:srgbClr val="404040"/>
                </a:solidFill>
                <a:latin typeface="Arial" panose="020B0604020202020204" pitchFamily="34" charset="0"/>
                <a:ea typeface="Times New Roman" panose="02020603050405020304" pitchFamily="18" charset="0"/>
              </a:rPr>
              <a:t> En encourageant les Etats parties à prendre des mesures appropriées pour favoriser la participation de la société civile à la prévention et à la lutte contre la corruption; ces instruments reconnaissent la centralité du rôle de la société civile aux côtés de l’Etat pour gagner le pari de la lutte contre la corruption.</a:t>
            </a:r>
            <a:endParaRPr lang="fr-FR" dirty="0">
              <a:solidFill>
                <a:srgbClr val="404040"/>
              </a:solidFill>
              <a:latin typeface="Arial" panose="020B0604020202020204" pitchFamily="34" charset="0"/>
              <a:ea typeface="Times New Roman" panose="02020603050405020304" pitchFamily="18" charset="0"/>
            </a:endParaRPr>
          </a:p>
          <a:p>
            <a:pPr algn="just"/>
            <a:r>
              <a:rPr lang="fr-FR" dirty="0">
                <a:solidFill>
                  <a:srgbClr val="404040"/>
                </a:solidFill>
                <a:latin typeface="Arial" panose="020B0604020202020204" pitchFamily="34" charset="0"/>
              </a:rPr>
              <a:t>C’est pourquoi, nous vous invitons à agir en jouant votre partition dans la mise en œuvre des dispositions pertinentes des instruments juridiques internationaux de lutte contre la corruption afin que l’éradication de la corruption tant souhaitée soit une réalité.</a:t>
            </a:r>
            <a:endParaRPr lang="fr-FR" dirty="0">
              <a:solidFill>
                <a:srgbClr val="404040"/>
              </a:solidFill>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213105" y="5522094"/>
            <a:ext cx="9929812" cy="851274"/>
          </a:xfrm>
        </p:spPr>
        <p:txBody>
          <a:bodyPr/>
          <a:lstStyle/>
          <a:p>
            <a:pPr algn="ctr"/>
            <a:r>
              <a:rPr lang="fr-FR" b="1" dirty="0">
                <a:latin typeface="Arial" panose="020B0604020202020204" pitchFamily="34" charset="0"/>
                <a:cs typeface="Arial" panose="020B0604020202020204" pitchFamily="34" charset="0"/>
              </a:rPr>
              <a:t>Je vous remercie de votre aimable attention</a:t>
            </a:r>
            <a:endParaRPr lang="fr-FR" b="1" dirty="0">
              <a:latin typeface="Arial" panose="020B0604020202020204" pitchFamily="34" charset="0"/>
              <a:cs typeface="Arial" panose="020B0604020202020204" pitchFamily="34" charset="0"/>
            </a:endParaRPr>
          </a:p>
        </p:txBody>
      </p:sp>
      <p:sp>
        <p:nvSpPr>
          <p:cNvPr id="7" name="Espace réservé du contenu 6"/>
          <p:cNvSpPr>
            <a:spLocks noGrp="1"/>
          </p:cNvSpPr>
          <p:nvPr>
            <p:ph idx="1"/>
          </p:nvPr>
        </p:nvSpPr>
        <p:spPr>
          <a:xfrm>
            <a:off x="924561" y="1442720"/>
            <a:ext cx="10580052" cy="3058160"/>
          </a:xfrm>
        </p:spPr>
        <p:txBody>
          <a:bodyPr/>
          <a:lstStyle/>
          <a:p>
            <a:pPr marL="0" indent="0">
              <a:buNone/>
            </a:pPr>
            <a:endParaRPr lang="fr-FR" dirty="0"/>
          </a:p>
          <a:p>
            <a:pPr marL="0" lvl="0" indent="0" defTabSz="914400">
              <a:lnSpc>
                <a:spcPct val="90000"/>
              </a:lnSpc>
              <a:spcBef>
                <a:spcPts val="1200"/>
              </a:spcBef>
              <a:spcAft>
                <a:spcPts val="200"/>
              </a:spcAft>
              <a:buClr>
                <a:srgbClr val="63A537"/>
              </a:buClr>
              <a:buSzPct val="100000"/>
              <a:buNone/>
            </a:pPr>
            <a:r>
              <a:rPr lang="fr-FR" sz="2400" b="1" dirty="0">
                <a:latin typeface="Arial" panose="020B0604020202020204" pitchFamily="34" charset="0"/>
                <a:cs typeface="Arial" panose="020B0604020202020204" pitchFamily="34" charset="0"/>
              </a:rPr>
              <a:t>ENSEMBLE, DISONS</a:t>
            </a:r>
            <a:endParaRPr lang="fr-FR" sz="2400" b="1" dirty="0">
              <a:latin typeface="Arial" panose="020B0604020202020204" pitchFamily="34" charset="0"/>
              <a:cs typeface="Arial" panose="020B0604020202020204" pitchFamily="34" charset="0"/>
            </a:endParaRPr>
          </a:p>
          <a:p>
            <a:pPr marL="0" lvl="0" indent="0" defTabSz="914400">
              <a:lnSpc>
                <a:spcPct val="90000"/>
              </a:lnSpc>
              <a:spcBef>
                <a:spcPts val="1200"/>
              </a:spcBef>
              <a:spcAft>
                <a:spcPts val="200"/>
              </a:spcAft>
              <a:buClr>
                <a:srgbClr val="63A537"/>
              </a:buClr>
              <a:buSzPct val="100000"/>
              <a:buNone/>
            </a:pPr>
            <a:r>
              <a:rPr lang="fr-FR" sz="2400" dirty="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a:p>
            <a:pPr marL="0" lvl="0" indent="0" defTabSz="914400">
              <a:lnSpc>
                <a:spcPct val="90000"/>
              </a:lnSpc>
              <a:spcBef>
                <a:spcPts val="1200"/>
              </a:spcBef>
              <a:spcAft>
                <a:spcPts val="200"/>
              </a:spcAft>
              <a:buClr>
                <a:srgbClr val="63A537"/>
              </a:buClr>
              <a:buSzPct val="100000"/>
              <a:buNone/>
            </a:pPr>
            <a:r>
              <a:rPr lang="fr-FR" sz="2400" b="1" dirty="0">
                <a:solidFill>
                  <a:srgbClr val="FF0000"/>
                </a:solidFill>
                <a:latin typeface="Arial" panose="020B0604020202020204" pitchFamily="34" charset="0"/>
                <a:cs typeface="Arial" panose="020B0604020202020204" pitchFamily="34" charset="0"/>
              </a:rPr>
              <a:t>			    NON</a:t>
            </a:r>
            <a:r>
              <a:rPr lang="fr-FR" sz="2400" dirty="0">
                <a:latin typeface="Arial" panose="020B0604020202020204" pitchFamily="34" charset="0"/>
                <a:cs typeface="Arial" panose="020B0604020202020204" pitchFamily="34" charset="0"/>
              </a:rPr>
              <a:t> </a:t>
            </a:r>
            <a:r>
              <a:rPr lang="fr-FR" sz="2400" b="1" dirty="0">
                <a:solidFill>
                  <a:srgbClr val="FF0000"/>
                </a:solidFill>
                <a:latin typeface="Arial" panose="020B0604020202020204" pitchFamily="34" charset="0"/>
                <a:cs typeface="Arial" panose="020B0604020202020204" pitchFamily="34" charset="0"/>
              </a:rPr>
              <a:t>À LA CORRUPTION,</a:t>
            </a:r>
            <a:endParaRPr lang="fr-FR" sz="2400" b="1" dirty="0">
              <a:solidFill>
                <a:srgbClr val="FF0000"/>
              </a:solidFill>
              <a:latin typeface="Arial" panose="020B0604020202020204" pitchFamily="34" charset="0"/>
              <a:cs typeface="Arial" panose="020B0604020202020204" pitchFamily="34" charset="0"/>
            </a:endParaRPr>
          </a:p>
          <a:p>
            <a:pPr marL="0" lvl="0" indent="0" defTabSz="914400">
              <a:lnSpc>
                <a:spcPct val="90000"/>
              </a:lnSpc>
              <a:spcBef>
                <a:spcPts val="1200"/>
              </a:spcBef>
              <a:spcAft>
                <a:spcPts val="200"/>
              </a:spcAft>
              <a:buClr>
                <a:srgbClr val="63A537"/>
              </a:buClr>
              <a:buSzPct val="100000"/>
              <a:buNone/>
            </a:pPr>
            <a:r>
              <a:rPr lang="fr-FR" sz="2400" dirty="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a:p>
            <a:pPr marL="0" lvl="0" indent="0" defTabSz="914400">
              <a:lnSpc>
                <a:spcPct val="90000"/>
              </a:lnSpc>
              <a:spcBef>
                <a:spcPts val="1200"/>
              </a:spcBef>
              <a:spcAft>
                <a:spcPts val="200"/>
              </a:spcAft>
              <a:buClr>
                <a:srgbClr val="63A537"/>
              </a:buClr>
              <a:buSzPct val="100000"/>
              <a:buNone/>
            </a:pPr>
            <a:r>
              <a:rPr lang="fr-FR" sz="2400" b="1" dirty="0">
                <a:solidFill>
                  <a:srgbClr val="00B050"/>
                </a:solidFill>
                <a:latin typeface="Arial" panose="020B0604020202020204" pitchFamily="34" charset="0"/>
                <a:cs typeface="Arial" panose="020B0604020202020204" pitchFamily="34" charset="0"/>
              </a:rPr>
              <a:t>								OUI À L’INTÉGRITÉ</a:t>
            </a:r>
            <a:endParaRPr lang="fr-FR" sz="2400" b="1" dirty="0">
              <a:solidFill>
                <a:srgbClr val="00B050"/>
              </a:solidFill>
              <a:latin typeface="Arial" panose="020B0604020202020204" pitchFamily="34" charset="0"/>
              <a:cs typeface="Arial" panose="020B0604020202020204" pitchFamily="34" charset="0"/>
            </a:endParaRPr>
          </a:p>
          <a:p>
            <a:pPr marL="0" indent="0">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6765" y="406400"/>
            <a:ext cx="8911687" cy="812800"/>
          </a:xfrm>
        </p:spPr>
        <p:txBody>
          <a:bodyPr>
            <a:normAutofit fontScale="90000"/>
          </a:bodyPr>
          <a:lstStyle/>
          <a:p>
            <a:pPr algn="ctr"/>
            <a:r>
              <a:rPr lang="fr-FR" sz="3600" b="1" dirty="0">
                <a:latin typeface="Arial" panose="020B0604020202020204" pitchFamily="34" charset="0"/>
                <a:cs typeface="Arial" panose="020B0604020202020204" pitchFamily="34" charset="0"/>
              </a:rPr>
              <a:t>INTRODUCTION  1/3</a:t>
            </a:r>
            <a:br>
              <a:rPr lang="fr-FR" sz="3600" b="1" dirty="0">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390332" y="1219201"/>
            <a:ext cx="10212388" cy="5638800"/>
          </a:xfrm>
        </p:spPr>
        <p:txBody>
          <a:bodyPr>
            <a:normAutofit/>
          </a:bodyPr>
          <a:lstStyle/>
          <a:p>
            <a:pPr algn="just"/>
            <a:r>
              <a:rPr lang="fr-FR" sz="2400" dirty="0">
                <a:effectLst/>
                <a:latin typeface="Times New Roman" panose="02020603050405020304" pitchFamily="18" charset="0"/>
                <a:ea typeface="Times New Roman" panose="02020603050405020304" pitchFamily="18" charset="0"/>
              </a:rPr>
              <a:t>La prise de conscience collective des effets dévastateurs de la corruption est relativement récente.   Les années 1990, marquent le point de départ de cette prise de conscience qui s’est faite au point que les initiatives tendant à lutter contre la corruption se sont multipliées. Cela s’est, en pratique, traduit par le foisonnement des conventions internationale et régionale relatives à la lutte contre la corruption </a:t>
            </a:r>
            <a:r>
              <a:rPr lang="fr-FR" sz="2400" dirty="0">
                <a:latin typeface="Times New Roman" panose="02020603050405020304" pitchFamily="18" charset="0"/>
                <a:ea typeface="Times New Roman" panose="02020603050405020304" pitchFamily="18" charset="0"/>
              </a:rPr>
              <a:t>dont notamment</a:t>
            </a:r>
            <a:r>
              <a:rPr lang="fr-FR" sz="2400" dirty="0">
                <a:effectLst/>
                <a:latin typeface="Times New Roman" panose="02020603050405020304" pitchFamily="18" charset="0"/>
                <a:ea typeface="Times New Roman" panose="02020603050405020304" pitchFamily="18" charset="0"/>
              </a:rPr>
              <a:t>,  </a:t>
            </a:r>
            <a:endParaRPr lang="fr-FR"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pPr>
            <a:r>
              <a:rPr lang="fr-FR" sz="2400" dirty="0">
                <a:effectLst/>
                <a:latin typeface="Times New Roman" panose="02020603050405020304" pitchFamily="18" charset="0"/>
                <a:ea typeface="Times New Roman" panose="02020603050405020304" pitchFamily="18" charset="0"/>
              </a:rPr>
              <a:t>la Convention des Nations Unies contre la corruption le 31 octobre 2003</a:t>
            </a:r>
            <a:endParaRPr lang="fr-FR"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pPr>
            <a:r>
              <a:rPr lang="fr-FR" sz="2400" dirty="0">
                <a:effectLst/>
                <a:latin typeface="Times New Roman" panose="02020603050405020304" pitchFamily="18" charset="0"/>
                <a:ea typeface="Times New Roman" panose="02020603050405020304" pitchFamily="18" charset="0"/>
              </a:rPr>
              <a:t>la Convention de l’Union africaine contre la corruption le 11 juillet en 2003</a:t>
            </a:r>
            <a:endParaRPr lang="fr-FR" sz="2400" dirty="0">
              <a:effectLst/>
              <a:latin typeface="Times New Roman" panose="02020603050405020304" pitchFamily="18" charset="0"/>
              <a:ea typeface="Times New Roman" panose="02020603050405020304" pitchFamily="18" charset="0"/>
            </a:endParaRPr>
          </a:p>
          <a:p>
            <a:pPr algn="just"/>
            <a:r>
              <a:rPr lang="fr-FR" sz="2400" dirty="0">
                <a:effectLst/>
                <a:latin typeface="Times New Roman" panose="02020603050405020304" pitchFamily="18" charset="0"/>
                <a:ea typeface="Times New Roman" panose="02020603050405020304" pitchFamily="18" charset="0"/>
              </a:rPr>
              <a:t> Dans cette perspective, d’autres initiatives seront prises sur le plan sous régional avec notamment l’adoption, des protocoles de la CEDEAO et de la SADC en 2001</a:t>
            </a:r>
            <a:endParaRPr lang="fr-FR" sz="2400" dirty="0">
              <a:effectLst/>
              <a:latin typeface="Times New Roman" panose="02020603050405020304" pitchFamily="18" charset="0"/>
              <a:ea typeface="Times New Roman" panose="02020603050405020304" pitchFamily="18" charset="0"/>
            </a:endParaRPr>
          </a:p>
          <a:p>
            <a:pPr marL="0" indent="0" algn="just">
              <a:lnSpc>
                <a:spcPct val="106000"/>
              </a:lnSpc>
              <a:buNone/>
            </a:pPr>
            <a:endParaRPr lang="fr-FR" sz="24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6765" y="406400"/>
            <a:ext cx="8911687" cy="812800"/>
          </a:xfrm>
        </p:spPr>
        <p:txBody>
          <a:bodyPr>
            <a:normAutofit fontScale="90000"/>
          </a:bodyPr>
          <a:lstStyle/>
          <a:p>
            <a:pPr algn="ctr"/>
            <a:r>
              <a:rPr lang="fr-FR" sz="3600" b="1" dirty="0">
                <a:latin typeface="Arial" panose="020B0604020202020204" pitchFamily="34" charset="0"/>
                <a:cs typeface="Arial" panose="020B0604020202020204" pitchFamily="34" charset="0"/>
              </a:rPr>
              <a:t>INTRODUCTION 2/3</a:t>
            </a:r>
            <a:br>
              <a:rPr lang="fr-FR" sz="3600" b="1" dirty="0">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187132" y="1073020"/>
            <a:ext cx="10212388" cy="5784980"/>
          </a:xfrm>
        </p:spPr>
        <p:txBody>
          <a:bodyPr>
            <a:normAutofit lnSpcReduction="10000"/>
          </a:bodyPr>
          <a:lstStyle/>
          <a:p>
            <a:pPr algn="just">
              <a:lnSpc>
                <a:spcPct val="107000"/>
              </a:lnSpc>
              <a:spcAft>
                <a:spcPts val="800"/>
              </a:spcAft>
            </a:pPr>
            <a:endParaRPr lang="fr-FR" sz="16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6000"/>
              </a:lnSpc>
            </a:pPr>
            <a:r>
              <a:rPr lang="fr-FR" sz="2200" dirty="0">
                <a:effectLst/>
                <a:latin typeface="Times New Roman" panose="02020603050405020304" pitchFamily="18" charset="0"/>
                <a:ea typeface="Times New Roman" panose="02020603050405020304" pitchFamily="18" charset="0"/>
              </a:rPr>
              <a:t>Se prononçant à propos de l’adoption de la </a:t>
            </a:r>
            <a:r>
              <a:rPr lang="fr-FR" sz="2200" dirty="0">
                <a:latin typeface="Times New Roman" panose="02020603050405020304" pitchFamily="18" charset="0"/>
                <a:ea typeface="Times New Roman" panose="02020603050405020304" pitchFamily="18" charset="0"/>
              </a:rPr>
              <a:t>Convention des Nations Unies contre la corruption, </a:t>
            </a:r>
            <a:r>
              <a:rPr lang="fr-FR" sz="2200" dirty="0">
                <a:effectLst/>
                <a:latin typeface="Times New Roman" panose="02020603050405020304" pitchFamily="18" charset="0"/>
                <a:ea typeface="Times New Roman" panose="02020603050405020304" pitchFamily="18" charset="0"/>
              </a:rPr>
              <a:t>l’ancien secrétaire général des Nations Unies, Koffi ANNAN déclarait que </a:t>
            </a:r>
            <a:r>
              <a:rPr lang="fr-FR" sz="2200" dirty="0">
                <a:solidFill>
                  <a:srgbClr val="404040"/>
                </a:solidFill>
                <a:effectLst/>
                <a:latin typeface="Times New Roman" panose="02020603050405020304" pitchFamily="18" charset="0"/>
                <a:ea typeface="Times New Roman" panose="02020603050405020304" pitchFamily="18" charset="0"/>
              </a:rPr>
              <a:t>l’adoption de la Convention des Nations Unies contre la corruption signifie clairement que la communauté internationale est déterminée à prévenir et à endiguer le phénomène. Elle fait savoir aux corrompus qu’ils n’auront plus le loisir d’abuser de la confiance du public. Et elle souligne une nouvelle fois que le respect de valeurs fondamentales telles que l’honnêteté, l’état de droit, le sens des responsabilités, la redevabilité et la transparence est indispensable pour le développement et l’édification d’un monde meilleur.</a:t>
            </a:r>
            <a:endParaRPr lang="fr-FR" sz="2200" dirty="0">
              <a:effectLst/>
              <a:latin typeface="Times New Roman" panose="02020603050405020304" pitchFamily="18" charset="0"/>
              <a:ea typeface="Times New Roman" panose="02020603050405020304" pitchFamily="18" charset="0"/>
            </a:endParaRPr>
          </a:p>
          <a:p>
            <a:pPr algn="just"/>
            <a:r>
              <a:rPr lang="fr-FR" sz="2200" dirty="0">
                <a:effectLst/>
                <a:latin typeface="Times New Roman" panose="02020603050405020304" pitchFamily="18" charset="0"/>
                <a:ea typeface="Times New Roman" panose="02020603050405020304" pitchFamily="18" charset="0"/>
              </a:rPr>
              <a:t>Mais au-delà de cette prise de conscience de la nécessité de lutter contre la corruption, ces conventions traduisent également l’exigence d’une coopération internationale pour que la lutte contre la corruption soit efficace.</a:t>
            </a:r>
            <a:endParaRPr lang="fr-FR" sz="2200" dirty="0">
              <a:effectLst/>
              <a:latin typeface="Times New Roman" panose="02020603050405020304" pitchFamily="18" charset="0"/>
              <a:ea typeface="Times New Roman" panose="02020603050405020304" pitchFamily="18" charset="0"/>
            </a:endParaRPr>
          </a:p>
          <a:p>
            <a:pPr algn="just"/>
            <a:r>
              <a:rPr lang="fr-FR" sz="2200" dirty="0">
                <a:effectLst/>
                <a:latin typeface="Times New Roman" panose="02020603050405020304" pitchFamily="18" charset="0"/>
                <a:ea typeface="Times New Roman" panose="02020603050405020304" pitchFamily="18" charset="0"/>
              </a:rPr>
              <a:t>Les conventions internationales contre la corruption poursuivent ainsi deux objectifs à savoir, une harmonisation minimale des législations et la définition d’un cadre de coopération entre Etats parties.</a:t>
            </a:r>
            <a:endParaRPr lang="fr-FR" sz="22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6765" y="406400"/>
            <a:ext cx="8911687" cy="812800"/>
          </a:xfrm>
        </p:spPr>
        <p:txBody>
          <a:bodyPr>
            <a:normAutofit fontScale="90000"/>
          </a:bodyPr>
          <a:lstStyle/>
          <a:p>
            <a:pPr algn="ctr"/>
            <a:r>
              <a:rPr lang="fr-FR" sz="3600" b="1" dirty="0">
                <a:latin typeface="Arial" panose="020B0604020202020204" pitchFamily="34" charset="0"/>
                <a:cs typeface="Arial" panose="020B0604020202020204" pitchFamily="34" charset="0"/>
              </a:rPr>
              <a:t>INTRODUCTION </a:t>
            </a:r>
            <a:r>
              <a:rPr lang="fr-FR" b="1" dirty="0">
                <a:latin typeface="Arial" panose="020B0604020202020204" pitchFamily="34" charset="0"/>
                <a:cs typeface="Arial" panose="020B0604020202020204" pitchFamily="34" charset="0"/>
              </a:rPr>
              <a:t>3</a:t>
            </a:r>
            <a:r>
              <a:rPr lang="fr-FR" sz="3600" b="1" dirty="0">
                <a:latin typeface="Arial" panose="020B0604020202020204" pitchFamily="34" charset="0"/>
                <a:cs typeface="Arial" panose="020B0604020202020204" pitchFamily="34" charset="0"/>
              </a:rPr>
              <a:t>/3</a:t>
            </a:r>
            <a:br>
              <a:rPr lang="fr-FR" sz="3600" b="1" dirty="0">
                <a:latin typeface="Arial" panose="020B060402020202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187132" y="1219200"/>
            <a:ext cx="10212388" cy="5472545"/>
          </a:xfrm>
        </p:spPr>
        <p:txBody>
          <a:bodyPr>
            <a:normAutofit fontScale="92500"/>
          </a:bodyPr>
          <a:lstStyle/>
          <a:p>
            <a:pPr algn="just"/>
            <a:r>
              <a:rPr lang="fr-FR" sz="3200" dirty="0">
                <a:effectLst/>
                <a:latin typeface="Times New Roman" panose="02020603050405020304" pitchFamily="18" charset="0"/>
                <a:ea typeface="Times New Roman" panose="02020603050405020304" pitchFamily="18" charset="0"/>
              </a:rPr>
              <a:t>Ce faisant, notre présentation ne portera que sur les instruments juridiques internationaux auxquels le Togo est partie. Il s’agit notamment de la Convention des Nations Unies contre la corruption, de la Convention de l’Union africaine sur la prévention et la lutte contre la corruption et du Protocole de la CEDEAO sur la lutte contre la corruption. </a:t>
            </a:r>
            <a:endParaRPr lang="fr-FR" sz="3200" dirty="0">
              <a:effectLst/>
              <a:latin typeface="Times New Roman" panose="02020603050405020304" pitchFamily="18" charset="0"/>
              <a:ea typeface="Times New Roman" panose="02020603050405020304" pitchFamily="18" charset="0"/>
            </a:endParaRPr>
          </a:p>
          <a:p>
            <a:pPr algn="just"/>
            <a:r>
              <a:rPr lang="fr-FR" sz="3200" dirty="0">
                <a:effectLst/>
                <a:latin typeface="Times New Roman" panose="02020603050405020304" pitchFamily="18" charset="0"/>
                <a:ea typeface="Times New Roman" panose="02020603050405020304" pitchFamily="18" charset="0"/>
              </a:rPr>
              <a:t>Ces conventions internationales qui sont de véritables instruments de consolidation des cadres nationaux de lutte contre la corruption, prescrivent aux Etats parties d’adopter aussi bien des mesures préventives que des mesures de répression des actes de corruption.</a:t>
            </a:r>
            <a:endParaRPr lang="fr-FR" sz="32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161" y="319310"/>
            <a:ext cx="9960292" cy="791033"/>
          </a:xfrm>
        </p:spPr>
        <p:txBody>
          <a:bodyPr>
            <a:normAutofit fontScale="90000"/>
          </a:bodyPr>
          <a:lstStyle/>
          <a:p>
            <a:pPr algn="ctr"/>
            <a:r>
              <a:rPr lang="fr-FR" sz="2200" b="1" dirty="0">
                <a:latin typeface="Arial" panose="020B0604020202020204" pitchFamily="34" charset="0"/>
                <a:cs typeface="Arial" panose="020B0604020202020204" pitchFamily="34" charset="0"/>
              </a:rPr>
              <a:t>I- </a:t>
            </a:r>
            <a:r>
              <a:rPr lang="fr-FR" sz="2700" b="1" dirty="0">
                <a:solidFill>
                  <a:srgbClr val="FF0000"/>
                </a:solidFill>
                <a:effectLst/>
                <a:latin typeface="Times New Roman" panose="02020603050405020304" pitchFamily="18" charset="0"/>
                <a:ea typeface="Times New Roman" panose="02020603050405020304" pitchFamily="18" charset="0"/>
              </a:rPr>
              <a:t>LES MESURES PREVENTIVES DE LA CORRUPTION </a:t>
            </a:r>
            <a:br>
              <a:rPr lang="fr-FR" sz="2700" dirty="0">
                <a:solidFill>
                  <a:srgbClr val="FF0000"/>
                </a:solidFill>
                <a:effectLst/>
                <a:latin typeface="Times New Roman" panose="02020603050405020304" pitchFamily="18" charset="0"/>
                <a:ea typeface="Times New Roman" panose="02020603050405020304" pitchFamily="18" charset="0"/>
              </a:rPr>
            </a:br>
            <a:r>
              <a:rPr lang="fr-FR" sz="27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 1/13</a:t>
            </a:r>
            <a:br>
              <a:rPr lang="fr-FR" sz="27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br>
            <a:endParaRPr lang="fr-FR" sz="2700" dirty="0">
              <a:solidFill>
                <a:srgbClr val="FF0000"/>
              </a:solidFill>
            </a:endParaRPr>
          </a:p>
        </p:txBody>
      </p:sp>
      <p:sp>
        <p:nvSpPr>
          <p:cNvPr id="3" name="Espace réservé du contenu 2"/>
          <p:cNvSpPr>
            <a:spLocks noGrp="1"/>
          </p:cNvSpPr>
          <p:nvPr>
            <p:ph idx="1"/>
          </p:nvPr>
        </p:nvSpPr>
        <p:spPr>
          <a:xfrm>
            <a:off x="1432560" y="1209041"/>
            <a:ext cx="9763760" cy="5491018"/>
          </a:xfrm>
        </p:spPr>
        <p:txBody>
          <a:bodyPr>
            <a:normAutofit/>
          </a:bodyPr>
          <a:lstStyle/>
          <a:p>
            <a:pPr marL="0" indent="0" algn="just">
              <a:buNone/>
            </a:pPr>
            <a:r>
              <a:rPr lang="fr-FR" sz="2400" dirty="0">
                <a:effectLst/>
                <a:latin typeface="Times New Roman" panose="02020603050405020304" pitchFamily="18" charset="0"/>
                <a:ea typeface="Times New Roman" panose="02020603050405020304" pitchFamily="18" charset="0"/>
              </a:rPr>
              <a:t>La prévention est un moyen efficace de lutte contre la corruption. Le Protocole de la CEDEAO a prévu en son article 5 les « mesures préventives », au même titre que la Convention des Nations Unies (chapitre II) à la différence de la Convention de l’Union Africaine qui inclut seulement des alinéas sur la prévention dans l’article 5 intitulé « Mesures législatives et autres ».</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Au titre des mesures préventives, il faut distinguer les mesures préventives communes aux trois instruments et les mesures préventives spécifiques à chaque texte.</a:t>
            </a:r>
            <a:endParaRPr lang="fr-FR" sz="24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fr-FR" sz="2000" b="1" dirty="0">
                <a:solidFill>
                  <a:srgbClr val="C00000"/>
                </a:solidFill>
                <a:effectLst/>
                <a:latin typeface="Times New Roman" panose="02020603050405020304" pitchFamily="18" charset="0"/>
                <a:ea typeface="Times New Roman" panose="02020603050405020304" pitchFamily="18" charset="0"/>
              </a:rPr>
              <a:t>LES MESURES PREVENTIVES COMMUNES AUX TROIS INSTRUMENTS</a:t>
            </a:r>
            <a:endParaRPr lang="fr-FR" sz="2000"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Les mesures préventives sont fondées sur les principes d’intégrité, de transparence et de responsabilisation.  Ces mesures concernent aussi bien le secteur public que le secteur privé . </a:t>
            </a:r>
            <a:endParaRPr lang="fr-FR" sz="2400" dirty="0">
              <a:effectLst/>
              <a:latin typeface="Times New Roman" panose="02020603050405020304" pitchFamily="18" charset="0"/>
              <a:ea typeface="Times New Roman" panose="02020603050405020304" pitchFamily="18" charset="0"/>
            </a:endParaRPr>
          </a:p>
          <a:p>
            <a:pPr marL="0" indent="0">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670763"/>
            <a:ext cx="8911687" cy="878119"/>
          </a:xfrm>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I-LES MESURES PREVENTIVES DE LA CORRUPTION 2/13</a:t>
            </a:r>
            <a:endParaRPr lang="fr-FR" sz="2400" b="1" dirty="0">
              <a:solidFill>
                <a:srgbClr val="FF000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589212" y="1483567"/>
            <a:ext cx="8915400" cy="5374433"/>
          </a:xfrm>
        </p:spPr>
        <p:txBody>
          <a:bodyPr>
            <a:normAutofit/>
          </a:bodyPr>
          <a:lstStyle/>
          <a:p>
            <a:pPr marL="0" indent="0" algn="just">
              <a:buNone/>
            </a:pPr>
            <a:r>
              <a:rPr lang="fr-FR" sz="1800" b="1" dirty="0">
                <a:solidFill>
                  <a:schemeClr val="accent5"/>
                </a:solidFill>
                <a:effectLst/>
                <a:latin typeface="Times New Roman" panose="02020603050405020304" pitchFamily="18" charset="0"/>
                <a:ea typeface="Times New Roman" panose="02020603050405020304" pitchFamily="18" charset="0"/>
              </a:rPr>
              <a:t>A- </a:t>
            </a:r>
            <a:r>
              <a:rPr lang="fr-FR" sz="2000" b="1" dirty="0">
                <a:solidFill>
                  <a:schemeClr val="accent5"/>
                </a:solidFill>
                <a:effectLst/>
                <a:latin typeface="Times New Roman" panose="02020603050405020304" pitchFamily="18" charset="0"/>
                <a:ea typeface="Times New Roman" panose="02020603050405020304" pitchFamily="18" charset="0"/>
              </a:rPr>
              <a:t>DANS LE SECTEUR PUBLIC</a:t>
            </a:r>
            <a:endParaRPr lang="fr-FR" sz="2000" dirty="0">
              <a:solidFill>
                <a:schemeClr val="accent5"/>
              </a:solidFill>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Mise en place des systèmes de recrutement transparents </a:t>
            </a:r>
            <a:r>
              <a:rPr lang="fr-FR" sz="2400" dirty="0">
                <a:effectLst/>
                <a:latin typeface="Times New Roman" panose="02020603050405020304" pitchFamily="18" charset="0"/>
                <a:ea typeface="Times New Roman" panose="02020603050405020304" pitchFamily="18" charset="0"/>
              </a:rPr>
              <a:t>(articles article 7 CNU, 5 CUA et 5 du Protocole)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Le Protocole met l’accent sur les systèmes et les méthodes de recrutement qui doivent se faire sur la base du mérite et dans la transparence et l’égalité (article 5a et b). Cette mesure est reprise par les Conventions, mais la Convention des Nations Unies est plus pertinente car elle y ajoute une formation des personnes appelées à occuper des postes publics considérés comme particulièrement exposés à la corruption et s’il y a lieu, assurer une rotation sur ces postes (article 7b). </a:t>
            </a:r>
            <a:endParaRPr lang="fr-FR" sz="24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670763"/>
            <a:ext cx="8911687" cy="878119"/>
          </a:xfrm>
        </p:spPr>
        <p:txBody>
          <a:bodyPr>
            <a:normAutofit/>
          </a:bodyPr>
          <a:lstStyle/>
          <a:p>
            <a:pPr algn="ctr"/>
            <a:r>
              <a:rPr lang="fr-FR" sz="2400" b="1" dirty="0">
                <a:solidFill>
                  <a:srgbClr val="FF0000"/>
                </a:solidFill>
                <a:latin typeface="Arial" panose="020B0604020202020204" pitchFamily="34" charset="0"/>
                <a:cs typeface="Arial" panose="020B0604020202020204" pitchFamily="34" charset="0"/>
              </a:rPr>
              <a:t>I-LES MESURES PREVENTIVES DE LA CORRUPTION 3/13</a:t>
            </a:r>
            <a:endParaRPr lang="fr-FR" sz="2400" b="1" dirty="0">
              <a:solidFill>
                <a:srgbClr val="FF000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589212" y="1483567"/>
            <a:ext cx="8915400" cy="5374433"/>
          </a:xfrm>
        </p:spPr>
        <p:txBody>
          <a:bodyPr>
            <a:normAutofit/>
          </a:bodyPr>
          <a:lstStyle/>
          <a:p>
            <a:pPr marL="0" indent="0" algn="just">
              <a:buNone/>
            </a:pPr>
            <a:r>
              <a:rPr lang="fr-FR" sz="1800" b="1" dirty="0">
                <a:solidFill>
                  <a:schemeClr val="accent5"/>
                </a:solidFill>
                <a:effectLst/>
                <a:latin typeface="Times New Roman" panose="02020603050405020304" pitchFamily="18" charset="0"/>
                <a:ea typeface="Times New Roman" panose="02020603050405020304" pitchFamily="18" charset="0"/>
              </a:rPr>
              <a:t>A- </a:t>
            </a:r>
            <a:r>
              <a:rPr lang="fr-FR" sz="2000" b="1" dirty="0">
                <a:solidFill>
                  <a:schemeClr val="accent5"/>
                </a:solidFill>
                <a:effectLst/>
                <a:latin typeface="Times New Roman" panose="02020603050405020304" pitchFamily="18" charset="0"/>
                <a:ea typeface="Times New Roman" panose="02020603050405020304" pitchFamily="18" charset="0"/>
              </a:rPr>
              <a:t>DANS LE SECTEUR PUBLIC</a:t>
            </a:r>
            <a:endParaRPr lang="fr-FR" sz="2000" dirty="0">
              <a:solidFill>
                <a:schemeClr val="accent5"/>
              </a:solidFill>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La déclaration des biens par les agents publics </a:t>
            </a:r>
            <a:r>
              <a:rPr lang="fr-FR" sz="2400" dirty="0">
                <a:effectLst/>
                <a:latin typeface="Times New Roman" panose="02020603050405020304" pitchFamily="18" charset="0"/>
                <a:ea typeface="Times New Roman" panose="02020603050405020304" pitchFamily="18" charset="0"/>
              </a:rPr>
              <a:t>(articles 8 CNU, 7 CUA et 5 du Protocole)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La Convention des Nations Unies, la Convention de l’Union Africaine et le Protocole de la CEDEAO prévoient cette mesure qui veut que tous les agents publics ou ceux qui sont désignés par la loi, déclarent leurs biens lors de leur prise de fonction, ainsi que pendant et à la fin de leur mandat (articles 8 CNU, 7 CUA et 5g du Protocole). </a:t>
            </a:r>
            <a:endParaRPr lang="fr-FR" sz="2400" dirty="0">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L’établissement de codes de conduite </a:t>
            </a:r>
            <a:r>
              <a:rPr lang="fr-FR" sz="2400" dirty="0">
                <a:effectLst/>
                <a:latin typeface="Times New Roman" panose="02020603050405020304" pitchFamily="18" charset="0"/>
                <a:ea typeface="Times New Roman" panose="02020603050405020304" pitchFamily="18" charset="0"/>
              </a:rPr>
              <a:t>(article 8 CNU, 5a du Protocole et 7 al2 CUA)</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Les trois instruments prévoient l’établissement de codes de conduite pour les agents publics (article 8 CNU, 5a du Protocole et 7 al2 CUA). </a:t>
            </a:r>
            <a:endParaRPr lang="fr-FR" sz="24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1466" y="471710"/>
            <a:ext cx="9234854" cy="523971"/>
          </a:xfrm>
        </p:spPr>
        <p:txBody>
          <a:bodyPr>
            <a:normAutofit fontScale="90000"/>
          </a:bodyPr>
          <a:lstStyle/>
          <a:p>
            <a:pPr algn="ctr"/>
            <a:r>
              <a:rPr lang="fr-FR" sz="2700" b="1" dirty="0">
                <a:solidFill>
                  <a:srgbClr val="FF0000"/>
                </a:solidFill>
                <a:latin typeface="Arial" panose="020B0604020202020204" pitchFamily="34" charset="0"/>
                <a:cs typeface="Arial" panose="020B0604020202020204" pitchFamily="34" charset="0"/>
              </a:rPr>
              <a:t>I- LES MESURES PREVENTIVES DE LA CORRUPTION </a:t>
            </a:r>
            <a:r>
              <a:rPr lang="fr-FR" sz="2700" b="1" kern="100" dirty="0">
                <a:solidFill>
                  <a:srgbClr val="FF0000"/>
                </a:solidFill>
                <a:latin typeface="Arial" panose="020B0604020202020204" pitchFamily="34" charset="0"/>
                <a:ea typeface="Calibri" panose="020F0502020204030204" pitchFamily="34" charset="0"/>
                <a:cs typeface="Arial" panose="020B0604020202020204" pitchFamily="34" charset="0"/>
              </a:rPr>
              <a:t>4/13</a:t>
            </a:r>
            <a:br>
              <a:rPr lang="fr-FR" sz="3600" b="1"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1638300" y="1148081"/>
            <a:ext cx="9558020" cy="5551978"/>
          </a:xfrm>
        </p:spPr>
        <p:txBody>
          <a:bodyPr>
            <a:normAutofit lnSpcReduction="10000"/>
          </a:bodyPr>
          <a:lstStyle/>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La transparence au niveau de l’administration</a:t>
            </a:r>
            <a:r>
              <a:rPr lang="fr-FR" sz="2400" dirty="0">
                <a:effectLst/>
                <a:latin typeface="Times New Roman" panose="02020603050405020304" pitchFamily="18" charset="0"/>
                <a:ea typeface="Times New Roman" panose="02020603050405020304" pitchFamily="18" charset="0"/>
              </a:rPr>
              <a:t> (9 CUA et 10 CNU et 5 (1) du protocole)</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Le Protocole de la CEDEAO prévoit seulement que le droit à l’information soit consolidé (article 5i du protocole).  Les Conventions quant à elles enjoignent aux Etats de prendre des mesures législatives et autres pour accroître la transparence de leur administration publique. La Convention des Nations Unies ajoute la prise en charge par les Etats de la publication d’informations, y compris éventuellement de rapports périodiques sur les risques de corruption au sein de l’administration publique (9 CUA et 10 CNU). </a:t>
            </a:r>
            <a:endParaRPr lang="fr-FR" sz="2400" dirty="0">
              <a:effectLst/>
              <a:latin typeface="Times New Roman" panose="02020603050405020304" pitchFamily="18" charset="0"/>
              <a:ea typeface="Times New Roman" panose="02020603050405020304" pitchFamily="18" charset="0"/>
            </a:endParaRPr>
          </a:p>
          <a:p>
            <a:pPr lvl="0" algn="just">
              <a:buFont typeface="Wingdings" panose="05000000000000000000" pitchFamily="2" charset="2"/>
              <a:buChar char="§"/>
            </a:pPr>
            <a:r>
              <a:rPr lang="fr-FR" sz="2400" b="1" dirty="0">
                <a:effectLst/>
                <a:latin typeface="Times New Roman" panose="02020603050405020304" pitchFamily="18" charset="0"/>
                <a:ea typeface="Times New Roman" panose="02020603050405020304" pitchFamily="18" charset="0"/>
              </a:rPr>
              <a:t>La bonne gestion des finances publiques (</a:t>
            </a:r>
            <a:r>
              <a:rPr lang="fr-FR" sz="2400" dirty="0">
                <a:effectLst/>
                <a:latin typeface="Times New Roman" panose="02020603050405020304" pitchFamily="18" charset="0"/>
                <a:ea typeface="Times New Roman" panose="02020603050405020304" pitchFamily="18" charset="0"/>
              </a:rPr>
              <a:t>Articles 9 CNU, 5.4 CUA et  5 b du Protocole</a:t>
            </a:r>
            <a:r>
              <a:rPr lang="fr-FR" sz="2400" baseline="30000"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Times New Roman" panose="02020603050405020304" pitchFamily="18" charset="0"/>
              </a:rPr>
              <a:t>)</a:t>
            </a: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En raison de leur importance stratégique pour le développement, les conventions prévoient que des mesures soient prises pour y prévenir la corruption.</a:t>
            </a:r>
            <a:endParaRPr lang="fr-FR" sz="2400" dirty="0">
              <a:effectLst/>
              <a:latin typeface="Times New Roman" panose="02020603050405020304" pitchFamily="18" charset="0"/>
              <a:ea typeface="Times New Roman" panose="02020603050405020304" pitchFamily="18" charset="0"/>
            </a:endParaRPr>
          </a:p>
          <a:p>
            <a:endParaRPr lang="fr-FR" sz="2400" dirty="0">
              <a:effectLst/>
              <a:latin typeface="Times New Roman" panose="02020603050405020304" pitchFamily="18" charset="0"/>
              <a:ea typeface="Times New Roman" panose="02020603050405020304" pitchFamily="18" charset="0"/>
            </a:endParaRPr>
          </a:p>
          <a:p>
            <a:endParaRPr lang="fr-FR" dirty="0"/>
          </a:p>
        </p:txBody>
      </p:sp>
    </p:spTree>
  </p:cSld>
  <p:clrMapOvr>
    <a:masterClrMapping/>
  </p:clrMapOvr>
</p:sld>
</file>

<file path=ppt/theme/theme1.xml><?xml version="1.0" encoding="utf-8"?>
<a:theme xmlns:a="http://schemas.openxmlformats.org/drawingml/2006/main" name="Brin">
  <a:themeElements>
    <a:clrScheme name="Bleu chau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21711</Words>
  <Application>WPS Presentation</Application>
  <PresentationFormat>Grand écran</PresentationFormat>
  <Paragraphs>263</Paragraphs>
  <Slides>27</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Arial</vt:lpstr>
      <vt:lpstr>SimSun</vt:lpstr>
      <vt:lpstr>Wingdings</vt:lpstr>
      <vt:lpstr>Wingdings 3</vt:lpstr>
      <vt:lpstr>Arial</vt:lpstr>
      <vt:lpstr>Calibri</vt:lpstr>
      <vt:lpstr>Times New Roman</vt:lpstr>
      <vt:lpstr>Century Gothic</vt:lpstr>
      <vt:lpstr>Microsoft YaHei</vt:lpstr>
      <vt:lpstr>Arial Unicode MS</vt:lpstr>
      <vt:lpstr>Symbol</vt:lpstr>
      <vt:lpstr>Brin</vt:lpstr>
      <vt:lpstr>ATELIER DE RENFORCEMENT DES CAPACITES DES OSC EN MATIERE DE PREVENTION ET DE LUTTE CONTRE LA CORRUPTION ET LES INFRACTIONS ASSIMILEES </vt:lpstr>
      <vt:lpstr>PLAN DE PRESENTATION</vt:lpstr>
      <vt:lpstr>INTRODUCTION  1/3 </vt:lpstr>
      <vt:lpstr>INTRODUCTION 2/3 </vt:lpstr>
      <vt:lpstr>INTRODUCTION 3/3 </vt:lpstr>
      <vt:lpstr>I- LES MESURES PREVENTIVES DE LA CORRUPTION   1/13 </vt:lpstr>
      <vt:lpstr>I-LES MESURES PREVENTIVES DE LA CORRUPTION 2/13</vt:lpstr>
      <vt:lpstr>I-LES MESURES PREVENTIVES DE LA CORRUPTION 3/13</vt:lpstr>
      <vt:lpstr>I- LES MESURES PREVENTIVES DE LA CORRUPTION 4/13 </vt:lpstr>
      <vt:lpstr>I- LES MESURES PREVENTIVES DE LA CORRUPTION 5/13</vt:lpstr>
      <vt:lpstr>II-LES MESURES PREVENTIVES DE LA CORRUPTION 6/13</vt:lpstr>
      <vt:lpstr>I-  LES MESURES PREVENTIVES DE LA CORRUPTION 7/13</vt:lpstr>
      <vt:lpstr>I-  LES MESURES PREVENTIVES DE LA CORRUPTION 8/13</vt:lpstr>
      <vt:lpstr>I-  LES MESURES PREVENTIVES DE LA CORRUPTION 9/13</vt:lpstr>
      <vt:lpstr>I- LES MESURES PREVENTIVES DE LA CORRUPTION  10/13</vt:lpstr>
      <vt:lpstr>I- LES MESURES PREVENTIVES DE LA CORRUPTION 11/13 </vt:lpstr>
      <vt:lpstr>II-LES MESURES PREVENTIVES DE LA CORRUPTION 12/13 </vt:lpstr>
      <vt:lpstr>I- LES  MESURES PREVENTIVES DE LA CORRUPTION 13/13</vt:lpstr>
      <vt:lpstr>II- LES MESURES REPRESSIVES DE LA CORRUPTION  1/3</vt:lpstr>
      <vt:lpstr>II- LES MESURES REPRESSIVES DE LA CORRUPTION 2/3 </vt:lpstr>
      <vt:lpstr>II- LES MESURES REPRESSIVES DE LA CORRUPTION 3/3 </vt:lpstr>
      <vt:lpstr>III-LES MESURES DE COOPERATION 1/4</vt:lpstr>
      <vt:lpstr>III-LES MESURES DE COOPERATIOBN 2/4 </vt:lpstr>
      <vt:lpstr>II- LES MESURES DE COOPERATION 3/4 </vt:lpstr>
      <vt:lpstr>III- LES MESURES DE COOPERATION 4/4 </vt:lpstr>
      <vt:lpstr>CONCLUSION </vt:lpstr>
      <vt:lpstr>Je vous remercie de votre aimable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7e EDITION DE LA JOURNEE AFRICAINE DE LUTTE CONTRE LA CORRUPTION 11 JUILLET 2023</dc:title>
  <dc:creator>hp EliteBook 840 G5</dc:creator>
  <cp:lastModifiedBy>hp EliteBook 840 G5</cp:lastModifiedBy>
  <cp:revision>156</cp:revision>
  <dcterms:created xsi:type="dcterms:W3CDTF">2023-07-06T08:46:00Z</dcterms:created>
  <dcterms:modified xsi:type="dcterms:W3CDTF">2024-05-07T14:13:56Z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3BEFE8FB46A6415A9FAA3C523FB1973E_12</vt:lpwstr>
  </property>
  <property fmtid="{D5CDD505-2E9C-101B-9397-08002B2CF9AE}" pid="3" name="KSOProductBuildVer">
    <vt:lpwstr>1033-12.2.0.16909</vt:lpwstr>
  </property>
</Properties>
</file>